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</p:sldMasterIdLst>
  <p:sldIdLst>
    <p:sldId id="256" r:id="rId2"/>
    <p:sldId id="257" r:id="rId3"/>
    <p:sldId id="258" r:id="rId4"/>
    <p:sldId id="266" r:id="rId5"/>
    <p:sldId id="260" r:id="rId6"/>
    <p:sldId id="261" r:id="rId7"/>
    <p:sldId id="263" r:id="rId8"/>
    <p:sldId id="264" r:id="rId9"/>
    <p:sldId id="262" r:id="rId10"/>
    <p:sldId id="265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0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83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2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7746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57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4147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59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0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3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3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6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6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7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65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4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6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13E5D-56B4-4629-9A84-2D9F09B244CB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  <p:sldLayoutId id="2147484055" r:id="rId13"/>
    <p:sldLayoutId id="2147484056" r:id="rId14"/>
    <p:sldLayoutId id="2147484057" r:id="rId15"/>
    <p:sldLayoutId id="21474840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class.teicrete.g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ng.com/" TargetMode="External"/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ahoo.co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chrome" TargetMode="External"/><Relationship Id="rId2" Type="http://schemas.openxmlformats.org/officeDocument/2006/relationships/hyperlink" Target="http://www.getfirefox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pera.com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username@domain.extens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ΠΛΗΡΟΦΟΡΙΚΗ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Τμήμα Λογιστικής ΤΕΙ Κρήτης</a:t>
            </a:r>
          </a:p>
          <a:p>
            <a:r>
              <a:rPr lang="el-GR" dirty="0" smtClean="0"/>
              <a:t>Γιάννης </a:t>
            </a:r>
            <a:r>
              <a:rPr lang="el-GR" dirty="0" err="1" smtClean="0"/>
              <a:t>Χρυσάκης</a:t>
            </a:r>
            <a:endParaRPr lang="el-GR" dirty="0" smtClean="0"/>
          </a:p>
          <a:p>
            <a:r>
              <a:rPr lang="en-US" dirty="0" smtClean="0"/>
              <a:t>jch@staff.teicrete.gr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8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Ασκήσεις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362" y="1703389"/>
            <a:ext cx="8596668" cy="3880773"/>
          </a:xfrm>
        </p:spPr>
        <p:txBody>
          <a:bodyPr/>
          <a:lstStyle/>
          <a:p>
            <a:r>
              <a:rPr lang="el-GR" dirty="0" smtClean="0"/>
              <a:t>Αποστολή/Λήψη Αλληλογραφίας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813" y="2312076"/>
            <a:ext cx="6399529" cy="426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79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Παρουσίαση Ε-</a:t>
            </a:r>
            <a:r>
              <a:rPr lang="en-US" b="1" dirty="0" smtClean="0"/>
              <a:t>class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34665"/>
            <a:ext cx="8596668" cy="3880773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Πάμε στην ιστοσελίδα: </a:t>
            </a:r>
            <a:r>
              <a:rPr lang="en-US" u="sng" dirty="0">
                <a:hlinkClick r:id="rId2"/>
              </a:rPr>
              <a:t>http</a:t>
            </a:r>
            <a:r>
              <a:rPr lang="el-GR" u="sng" dirty="0">
                <a:hlinkClick r:id="rId2"/>
              </a:rPr>
              <a:t>://</a:t>
            </a:r>
            <a:r>
              <a:rPr lang="en-US" u="sng" dirty="0" err="1">
                <a:hlinkClick r:id="rId2"/>
              </a:rPr>
              <a:t>eclass</a:t>
            </a:r>
            <a:r>
              <a:rPr lang="el-GR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teicrete</a:t>
            </a:r>
            <a:r>
              <a:rPr lang="el-GR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gr</a:t>
            </a:r>
            <a:r>
              <a:rPr lang="el-GR" u="sng" dirty="0">
                <a:hlinkClick r:id="rId2"/>
              </a:rPr>
              <a:t>/</a:t>
            </a:r>
            <a:r>
              <a:rPr lang="el-GR" dirty="0"/>
              <a:t> Επιλέγουμε </a:t>
            </a:r>
            <a:r>
              <a:rPr lang="el-GR" b="1" dirty="0"/>
              <a:t>Κατάλογος μαθημάτων</a:t>
            </a:r>
            <a:r>
              <a:rPr lang="el-GR" dirty="0"/>
              <a:t>, το </a:t>
            </a:r>
            <a:r>
              <a:rPr lang="el-GR" b="1" dirty="0"/>
              <a:t>τμήμα στο οποίο ανήκουμε</a:t>
            </a:r>
            <a:r>
              <a:rPr lang="el-GR" dirty="0"/>
              <a:t> και από εκεί επιλέγουμε το μάθημα: </a:t>
            </a:r>
            <a:r>
              <a:rPr lang="el-GR" b="1" dirty="0"/>
              <a:t>Πληροφορική Ι</a:t>
            </a:r>
            <a:r>
              <a:rPr lang="el-GR" dirty="0" smtClean="0"/>
              <a:t>.</a:t>
            </a:r>
            <a:endParaRPr lang="en-US" dirty="0"/>
          </a:p>
          <a:p>
            <a:pPr lvl="0"/>
            <a:r>
              <a:rPr lang="el-GR" dirty="0"/>
              <a:t>Στην ενότητα </a:t>
            </a:r>
            <a:r>
              <a:rPr lang="el-GR" b="1" dirty="0"/>
              <a:t>Ανακοινώσεις</a:t>
            </a:r>
            <a:r>
              <a:rPr lang="el-GR" dirty="0"/>
              <a:t> υπάρχουν ανακοινώσεις σχετικές με τα μαθήματα, τυχών αναβολές ή ματαιώσεις, για την εξέταση κλπ</a:t>
            </a:r>
            <a:r>
              <a:rPr lang="el-GR" dirty="0" smtClean="0"/>
              <a:t>.</a:t>
            </a:r>
          </a:p>
          <a:p>
            <a:pPr lvl="0"/>
            <a:r>
              <a:rPr lang="el-GR" dirty="0"/>
              <a:t>Στην ενότητα </a:t>
            </a:r>
            <a:r>
              <a:rPr lang="el-GR" b="1" dirty="0"/>
              <a:t>Έγγραφα</a:t>
            </a:r>
            <a:r>
              <a:rPr lang="el-GR" dirty="0"/>
              <a:t> υπάρχουν πρόχειρες σημειώσεις καθώς και τα αρχεία με τα παραδείγματα που διδάσκονται μέσα στο </a:t>
            </a:r>
            <a:r>
              <a:rPr lang="el-GR" dirty="0" smtClean="0"/>
              <a:t>εργαστήριο.</a:t>
            </a:r>
            <a:endParaRPr lang="en-US" dirty="0"/>
          </a:p>
          <a:p>
            <a:pPr lvl="0"/>
            <a:r>
              <a:rPr lang="el-GR" dirty="0"/>
              <a:t>Στην ενότητα </a:t>
            </a:r>
            <a:r>
              <a:rPr lang="el-GR" b="1" dirty="0"/>
              <a:t>Σύνδεσμοι</a:t>
            </a:r>
            <a:r>
              <a:rPr lang="el-GR" dirty="0"/>
              <a:t> υπάρχουν σύνδεσμοι σχετικοί με τα αντικείμενα του </a:t>
            </a:r>
            <a:r>
              <a:rPr lang="el-GR" dirty="0" smtClean="0"/>
              <a:t>μαθήματος</a:t>
            </a:r>
            <a:endParaRPr lang="en-US" dirty="0"/>
          </a:p>
          <a:p>
            <a:pPr lvl="0"/>
            <a:r>
              <a:rPr lang="el-GR" dirty="0"/>
              <a:t>Στην ενότητα </a:t>
            </a:r>
            <a:r>
              <a:rPr lang="el-GR" b="1" dirty="0"/>
              <a:t>Ατζέντα</a:t>
            </a:r>
            <a:r>
              <a:rPr lang="el-GR" dirty="0"/>
              <a:t> υπάρχουν πληροφορίες για τις ημερομηνίες και το αντικείμενο του κάθε μαθήματος.</a:t>
            </a:r>
            <a:endParaRPr lang="en-US" dirty="0"/>
          </a:p>
          <a:p>
            <a:pPr lvl="0"/>
            <a:r>
              <a:rPr lang="el-GR" dirty="0"/>
              <a:t>Στην ενότητα </a:t>
            </a:r>
            <a:r>
              <a:rPr lang="el-GR" b="1" dirty="0"/>
              <a:t>Περιοχή Συζητήσεων </a:t>
            </a:r>
            <a:r>
              <a:rPr lang="el-GR" dirty="0"/>
              <a:t>υπάρχει η δυνατότητα για μια ηλεκτρονική συζήτηση για ότι σχετικό με το μάθημα</a:t>
            </a:r>
            <a:endParaRPr lang="en-US" dirty="0"/>
          </a:p>
          <a:p>
            <a:pPr lvl="0"/>
            <a:r>
              <a:rPr lang="el-GR" dirty="0"/>
              <a:t>Μπορείτε να επικοινωνήσετε με τον καθηγητή πατώντας στη λέξη (</a:t>
            </a:r>
            <a:r>
              <a:rPr lang="en-US" dirty="0"/>
              <a:t>email</a:t>
            </a:r>
            <a:r>
              <a:rPr lang="el-GR" dirty="0"/>
              <a:t>) δίπλα στο όνομα του και συμπληρώνοντας την φόρμα που εμφανίζεται. 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23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 στα Δίκτυα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76" y="1420360"/>
            <a:ext cx="8596668" cy="4664754"/>
          </a:xfrm>
        </p:spPr>
        <p:txBody>
          <a:bodyPr>
            <a:normAutofit fontScale="62500" lnSpcReduction="20000"/>
          </a:bodyPr>
          <a:lstStyle/>
          <a:p>
            <a:r>
              <a:rPr lang="el-GR" sz="2300" b="1" dirty="0"/>
              <a:t>Δίκτυο </a:t>
            </a:r>
            <a:r>
              <a:rPr lang="el-GR" sz="2300" b="1" dirty="0" smtClean="0"/>
              <a:t>(</a:t>
            </a:r>
            <a:r>
              <a:rPr lang="en-US" sz="2300" b="1" dirty="0" smtClean="0"/>
              <a:t>network) </a:t>
            </a:r>
            <a:r>
              <a:rPr lang="el-GR" sz="2300" dirty="0" smtClean="0"/>
              <a:t>είναι </a:t>
            </a:r>
            <a:r>
              <a:rPr lang="el-GR" sz="2300" dirty="0"/>
              <a:t>μια ομάδα υπολογιστών που είναι συνδεδεμένοι μεταξύ τους με σκοπό την ανταλλαγή δεδομένων και την κοινή χρήση περιφερειακών συσκευών</a:t>
            </a:r>
            <a:r>
              <a:rPr lang="el-GR" sz="2300" dirty="0" smtClean="0"/>
              <a:t>.</a:t>
            </a:r>
            <a:endParaRPr lang="en-US" sz="2300" dirty="0" smtClean="0"/>
          </a:p>
          <a:p>
            <a:r>
              <a:rPr lang="el-GR" sz="2300" b="1" dirty="0" smtClean="0"/>
              <a:t>Ιστορική αναδρομή</a:t>
            </a:r>
            <a:endParaRPr lang="en-US" sz="2300" b="1" dirty="0" smtClean="0"/>
          </a:p>
          <a:p>
            <a:pPr lvl="0"/>
            <a:r>
              <a:rPr lang="en-US" sz="2300" dirty="0" smtClean="0"/>
              <a:t>ARPANET</a:t>
            </a:r>
            <a:r>
              <a:rPr lang="en-GB" sz="2300" dirty="0" smtClean="0"/>
              <a:t>: </a:t>
            </a:r>
            <a:r>
              <a:rPr lang="en-US" sz="2300" dirty="0" smtClean="0"/>
              <a:t>Advanced Research Projects Agency Network</a:t>
            </a:r>
            <a:r>
              <a:rPr lang="en-GB" sz="2300" dirty="0" smtClean="0"/>
              <a:t> (</a:t>
            </a:r>
            <a:r>
              <a:rPr lang="el-GR" sz="2300" dirty="0" smtClean="0"/>
              <a:t>Υπουργείο Αμύνης ΗΠΑ</a:t>
            </a:r>
            <a:r>
              <a:rPr lang="en-GB" sz="2300" dirty="0" smtClean="0"/>
              <a:t>, </a:t>
            </a:r>
            <a:r>
              <a:rPr lang="el-GR" sz="2300" dirty="0" smtClean="0"/>
              <a:t>Πανεπιστήμια</a:t>
            </a:r>
            <a:r>
              <a:rPr lang="en-GB" sz="2300" dirty="0" smtClean="0"/>
              <a:t>, </a:t>
            </a:r>
            <a:r>
              <a:rPr lang="el-GR" sz="2300" dirty="0" smtClean="0"/>
              <a:t>εταιρείες</a:t>
            </a:r>
            <a:r>
              <a:rPr lang="en-GB" sz="2300" dirty="0" smtClean="0"/>
              <a:t>, 1969)</a:t>
            </a:r>
            <a:endParaRPr lang="en-US" sz="2300" dirty="0" smtClean="0"/>
          </a:p>
          <a:p>
            <a:pPr lvl="1"/>
            <a:r>
              <a:rPr lang="el-GR" sz="2300" dirty="0" smtClean="0"/>
              <a:t>Φήμη </a:t>
            </a:r>
            <a:r>
              <a:rPr lang="el-GR" sz="2300" dirty="0"/>
              <a:t>για σύστημα επικοινωνίας μετά από πυρηνική επίθεση</a:t>
            </a:r>
            <a:endParaRPr lang="en-US" sz="2300" dirty="0"/>
          </a:p>
          <a:p>
            <a:pPr lvl="1"/>
            <a:r>
              <a:rPr lang="el-GR" sz="2300" dirty="0"/>
              <a:t>Επιβίωσε γιατί ήταν ένας πολύ βολικός τρόπος </a:t>
            </a:r>
            <a:r>
              <a:rPr lang="el-GR" sz="2300" dirty="0" smtClean="0"/>
              <a:t>επικοινωνίας</a:t>
            </a:r>
          </a:p>
          <a:p>
            <a:pPr marL="457200" lvl="1" indent="0">
              <a:buNone/>
            </a:pPr>
            <a:endParaRPr lang="en-US" sz="2300" dirty="0"/>
          </a:p>
          <a:p>
            <a:pPr lvl="0"/>
            <a:r>
              <a:rPr lang="el-GR" sz="2300" dirty="0"/>
              <a:t>Τα πρώτα χρόνια</a:t>
            </a:r>
            <a:endParaRPr lang="en-US" sz="2300" dirty="0"/>
          </a:p>
          <a:p>
            <a:pPr lvl="1"/>
            <a:r>
              <a:rPr lang="el-GR" sz="2300" dirty="0"/>
              <a:t>Χρήση για ηλεκτρονικό ταχυδρομείο, συζητήσεις, πρόσβαση σε βάσεις δεδομένων, μεταφορά αρχείων – </a:t>
            </a:r>
            <a:r>
              <a:rPr lang="en-US" sz="2300" dirty="0"/>
              <a:t>UNIX </a:t>
            </a:r>
            <a:r>
              <a:rPr lang="el-GR" sz="2300" dirty="0"/>
              <a:t>υποδομή</a:t>
            </a:r>
            <a:endParaRPr lang="en-US" sz="2300" dirty="0"/>
          </a:p>
          <a:p>
            <a:pPr lvl="1"/>
            <a:r>
              <a:rPr lang="el-GR" sz="2300" dirty="0"/>
              <a:t>Πολλά πρωτόκολλα επικοινωνίας, όλοι οι συμμετέχοντες μεταφέρθηκαν σε ένα πρωτόκολλο </a:t>
            </a:r>
            <a:r>
              <a:rPr lang="en-US" sz="2300" dirty="0"/>
              <a:t>TCP</a:t>
            </a:r>
            <a:r>
              <a:rPr lang="el-GR" sz="2300" dirty="0"/>
              <a:t>/IP έως το τέλος του </a:t>
            </a:r>
            <a:r>
              <a:rPr lang="el-GR" sz="2300" dirty="0" smtClean="0"/>
              <a:t>1983</a:t>
            </a:r>
          </a:p>
          <a:p>
            <a:pPr marL="457200" lvl="1" indent="0">
              <a:buNone/>
            </a:pPr>
            <a:endParaRPr lang="en-US" sz="2300" dirty="0"/>
          </a:p>
          <a:p>
            <a:pPr lvl="0"/>
            <a:r>
              <a:rPr lang="el-GR" sz="2300" dirty="0"/>
              <a:t>Η σύγχρονη εποχή</a:t>
            </a:r>
            <a:endParaRPr lang="en-US" sz="2300" dirty="0"/>
          </a:p>
          <a:p>
            <a:pPr lvl="1"/>
            <a:r>
              <a:rPr lang="el-GR" sz="2300" dirty="0"/>
              <a:t>Από τα τέλη της δεκαετίας του 1980 οι εταιρείες έχουν αναλάβει τον έλεγχο. Στις αρχές του 1990 παρουσιάστηκε το </a:t>
            </a:r>
            <a:r>
              <a:rPr lang="en-US" sz="2300" dirty="0"/>
              <a:t>HTTP</a:t>
            </a:r>
            <a:r>
              <a:rPr lang="el-GR" sz="2300" dirty="0"/>
              <a:t> και η </a:t>
            </a:r>
            <a:r>
              <a:rPr lang="en-US" sz="2300" dirty="0"/>
              <a:t>HTML</a:t>
            </a:r>
            <a:r>
              <a:rPr lang="el-GR" sz="2300" dirty="0"/>
              <a:t> (γραφικό περιβάλλον) και ουσιαστικά ξεκίνησε η μαζική χρήση του </a:t>
            </a:r>
            <a:r>
              <a:rPr lang="en-US" sz="2300" dirty="0"/>
              <a:t>internet </a:t>
            </a:r>
            <a:r>
              <a:rPr lang="el-GR" sz="2300" dirty="0"/>
              <a:t>και η εμπορικότητά </a:t>
            </a:r>
            <a:r>
              <a:rPr lang="el-GR" sz="2300" dirty="0" smtClean="0"/>
              <a:t>του</a:t>
            </a:r>
            <a:r>
              <a:rPr lang="en-US" sz="2300" dirty="0" smtClean="0"/>
              <a:t>.</a:t>
            </a:r>
            <a:endParaRPr lang="en-US" sz="23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1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Internet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υποδομή πάνω στην οποία έχουμε διάφορες υπηρεσίες</a:t>
            </a:r>
            <a:endParaRPr lang="en-US" dirty="0"/>
          </a:p>
          <a:p>
            <a:pPr lvl="0"/>
            <a:r>
              <a:rPr lang="el-GR" dirty="0"/>
              <a:t>Παγκόσμιο Ιστός</a:t>
            </a:r>
            <a:endParaRPr lang="en-US" dirty="0"/>
          </a:p>
          <a:p>
            <a:pPr lvl="0"/>
            <a:r>
              <a:rPr lang="el-GR" dirty="0"/>
              <a:t>Ηλεκτρονικό Ταχυδρομείο</a:t>
            </a:r>
            <a:endParaRPr lang="en-US" dirty="0"/>
          </a:p>
          <a:p>
            <a:pPr lvl="0"/>
            <a:r>
              <a:rPr lang="el-GR" dirty="0"/>
              <a:t>Υπηρεσία Μεταφοράς Αρχείων</a:t>
            </a:r>
            <a:endParaRPr lang="en-US" dirty="0"/>
          </a:p>
          <a:p>
            <a:pPr lvl="0"/>
            <a:r>
              <a:rPr lang="el-GR" dirty="0"/>
              <a:t>Τηλεδιάσκεψη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668" y="2504866"/>
            <a:ext cx="3489551" cy="3536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0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 μια λέξη επικοινωνία…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751" y="2615755"/>
            <a:ext cx="2143125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429" y="801233"/>
            <a:ext cx="46482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47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Παγκόσμιος</a:t>
            </a:r>
            <a:r>
              <a:rPr lang="el-GR" dirty="0" smtClean="0"/>
              <a:t> </a:t>
            </a:r>
            <a:r>
              <a:rPr lang="el-GR" b="1" dirty="0" smtClean="0"/>
              <a:t>Ιστός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l-GR" dirty="0"/>
              <a:t>Πλοηγός/</a:t>
            </a:r>
            <a:r>
              <a:rPr lang="el-GR" dirty="0" err="1"/>
              <a:t>Φυλλομετρητής</a:t>
            </a:r>
            <a:endParaRPr lang="en-US" dirty="0"/>
          </a:p>
          <a:p>
            <a:pPr lvl="0"/>
            <a:r>
              <a:rPr lang="el-GR" dirty="0"/>
              <a:t>Ιστοσελίδες – </a:t>
            </a:r>
            <a:r>
              <a:rPr lang="el-GR" dirty="0" err="1"/>
              <a:t>Ιστοχώροι</a:t>
            </a:r>
            <a:endParaRPr lang="en-US" dirty="0"/>
          </a:p>
          <a:p>
            <a:pPr lvl="1"/>
            <a:r>
              <a:rPr lang="el-GR" dirty="0"/>
              <a:t>Ονοματολογία - επιτρεπτά ονόματα</a:t>
            </a:r>
            <a:endParaRPr lang="en-US" dirty="0"/>
          </a:p>
          <a:p>
            <a:pPr lvl="1"/>
            <a:r>
              <a:rPr lang="el-GR" dirty="0"/>
              <a:t>Καταλήξεις – χώρες καταχώρησης</a:t>
            </a:r>
            <a:endParaRPr lang="en-US" dirty="0"/>
          </a:p>
          <a:p>
            <a:pPr lvl="0"/>
            <a:r>
              <a:rPr lang="el-GR" dirty="0"/>
              <a:t>Αρχική Σελίδα</a:t>
            </a:r>
            <a:endParaRPr lang="en-US" dirty="0"/>
          </a:p>
          <a:p>
            <a:pPr lvl="0"/>
            <a:r>
              <a:rPr lang="el-GR" dirty="0"/>
              <a:t>Αγαπημένα – Προσθήκη στα Αγαπημένα</a:t>
            </a:r>
            <a:endParaRPr lang="en-US" dirty="0"/>
          </a:p>
          <a:p>
            <a:pPr lvl="0"/>
            <a:r>
              <a:rPr lang="el-GR" dirty="0"/>
              <a:t>Αποθήκευση ιστοσελίδας</a:t>
            </a:r>
            <a:endParaRPr lang="en-US" dirty="0"/>
          </a:p>
          <a:p>
            <a:pPr lvl="0"/>
            <a:r>
              <a:rPr lang="el-GR" dirty="0"/>
              <a:t>Αποθήκευση εικόνας</a:t>
            </a:r>
            <a:endParaRPr lang="en-US" dirty="0"/>
          </a:p>
          <a:p>
            <a:pPr lvl="0"/>
            <a:r>
              <a:rPr lang="el-GR" dirty="0"/>
              <a:t>Μηχανές αναζήτησης</a:t>
            </a:r>
            <a:endParaRPr lang="en-US" dirty="0"/>
          </a:p>
          <a:p>
            <a:pPr lvl="1"/>
            <a:r>
              <a:rPr lang="en-US" u="sng" dirty="0">
                <a:hlinkClick r:id="rId2"/>
              </a:rPr>
              <a:t>www.google.com</a:t>
            </a:r>
            <a:endParaRPr lang="en-US" dirty="0"/>
          </a:p>
          <a:p>
            <a:pPr lvl="1"/>
            <a:r>
              <a:rPr lang="en-US" u="sng" dirty="0">
                <a:hlinkClick r:id="rId3"/>
              </a:rPr>
              <a:t>www.bing.com</a:t>
            </a:r>
            <a:r>
              <a:rPr lang="en-US" dirty="0"/>
              <a:t> </a:t>
            </a:r>
          </a:p>
          <a:p>
            <a:pPr lvl="1"/>
            <a:r>
              <a:rPr lang="en-US" u="sng" dirty="0">
                <a:hlinkClick r:id="rId4"/>
              </a:rPr>
              <a:t>www.yahoo.com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98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Προγράμματα πλοήγησης στο Internet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 smtClean="0"/>
              <a:t>Mozilla</a:t>
            </a:r>
            <a:r>
              <a:rPr lang="el-GR" dirty="0" smtClean="0"/>
              <a:t> </a:t>
            </a:r>
            <a:r>
              <a:rPr lang="el-GR" dirty="0" err="1"/>
              <a:t>Firefox</a:t>
            </a:r>
            <a:r>
              <a:rPr lang="el-GR" dirty="0"/>
              <a:t> – </a:t>
            </a:r>
            <a:r>
              <a:rPr lang="el-GR" u="sng" dirty="0">
                <a:hlinkClick r:id="rId2"/>
              </a:rPr>
              <a:t>www.getfirefox.com</a:t>
            </a:r>
            <a:endParaRPr lang="en-US" dirty="0"/>
          </a:p>
          <a:p>
            <a:pPr lvl="0"/>
            <a:r>
              <a:rPr lang="en-US" dirty="0" smtClean="0"/>
              <a:t>Chrome </a:t>
            </a:r>
            <a:r>
              <a:rPr lang="en-US" dirty="0"/>
              <a:t>- </a:t>
            </a:r>
            <a:r>
              <a:rPr lang="en-US" u="sng" dirty="0" smtClean="0">
                <a:hlinkClick r:id="rId3"/>
              </a:rPr>
              <a:t>www.google.com/chrome</a:t>
            </a:r>
            <a:endParaRPr lang="el-GR" u="sng" dirty="0" smtClean="0"/>
          </a:p>
          <a:p>
            <a:r>
              <a:rPr lang="el-GR" dirty="0" err="1"/>
              <a:t>Opera</a:t>
            </a:r>
            <a:r>
              <a:rPr lang="el-GR" dirty="0"/>
              <a:t> – </a:t>
            </a:r>
            <a:r>
              <a:rPr lang="el-GR" u="sng" dirty="0" smtClean="0">
                <a:hlinkClick r:id="rId4"/>
              </a:rPr>
              <a:t>www.opera.com</a:t>
            </a:r>
            <a:endParaRPr lang="el-GR" u="sng" dirty="0" smtClean="0"/>
          </a:p>
          <a:p>
            <a:r>
              <a:rPr lang="el-GR" dirty="0"/>
              <a:t>Microsoft Internet Explorer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92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Αναζήτηση στο </a:t>
            </a:r>
            <a:r>
              <a:rPr lang="en-US" b="1" dirty="0" smtClean="0"/>
              <a:t>Internet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72114"/>
            <a:ext cx="8596668" cy="388077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altLang="en-US" dirty="0"/>
              <a:t>Μια </a:t>
            </a:r>
            <a:r>
              <a:rPr lang="el-GR" altLang="en-US" b="1" dirty="0"/>
              <a:t>μηχανή αναζήτησης</a:t>
            </a:r>
            <a:r>
              <a:rPr lang="el-GR" altLang="en-US" dirty="0"/>
              <a:t> είναι μια εφαρμογή που επιτρέπει την αναζήτηση κειμένων και αρχείων στο Διαδίκτυο</a:t>
            </a:r>
          </a:p>
          <a:p>
            <a:pPr>
              <a:lnSpc>
                <a:spcPct val="80000"/>
              </a:lnSpc>
            </a:pPr>
            <a:r>
              <a:rPr lang="el-GR" altLang="en-US" dirty="0"/>
              <a:t>Το Διαδίκτυο δεν μπορεί να υπάρξει χωρίς τις μηχανές αναζήτησης</a:t>
            </a:r>
          </a:p>
          <a:p>
            <a:pPr>
              <a:lnSpc>
                <a:spcPct val="80000"/>
              </a:lnSpc>
            </a:pPr>
            <a:r>
              <a:rPr lang="el-GR" altLang="en-US" dirty="0" smtClean="0"/>
              <a:t>Αναζήτηση </a:t>
            </a:r>
            <a:r>
              <a:rPr lang="el-GR" altLang="en-US" dirty="0"/>
              <a:t>μέσω </a:t>
            </a:r>
            <a:r>
              <a:rPr lang="en-US" altLang="en-US" dirty="0"/>
              <a:t>Keyword</a:t>
            </a:r>
            <a:endParaRPr lang="el-GR" altLang="en-US" dirty="0"/>
          </a:p>
          <a:p>
            <a:pPr>
              <a:lnSpc>
                <a:spcPct val="80000"/>
              </a:lnSpc>
            </a:pPr>
            <a:r>
              <a:rPr lang="el-GR" altLang="en-US" dirty="0"/>
              <a:t>Η </a:t>
            </a:r>
            <a:r>
              <a:rPr lang="en-US" altLang="en-US" dirty="0" smtClean="0"/>
              <a:t>Google </a:t>
            </a:r>
            <a:r>
              <a:rPr lang="el-GR" altLang="en-US" dirty="0"/>
              <a:t>χρησιμοποιεί τον αλγόριθμο </a:t>
            </a:r>
            <a:r>
              <a:rPr lang="en-US" altLang="en-US" dirty="0" err="1"/>
              <a:t>Pagerank</a:t>
            </a:r>
            <a:r>
              <a:rPr lang="en-US" altLang="en-US" dirty="0"/>
              <a:t> </a:t>
            </a:r>
            <a:r>
              <a:rPr lang="el-GR" altLang="en-US" dirty="0"/>
              <a:t>για να βαθμονομήσει τις σελίδες</a:t>
            </a:r>
            <a:endParaRPr lang="en-US" altLang="en-US" dirty="0"/>
          </a:p>
          <a:p>
            <a:pPr>
              <a:lnSpc>
                <a:spcPct val="80000"/>
              </a:lnSpc>
            </a:pPr>
            <a:r>
              <a:rPr lang="el-GR" altLang="en-US" dirty="0" smtClean="0"/>
              <a:t>Μ</a:t>
            </a:r>
            <a:r>
              <a:rPr lang="el-GR" altLang="en-US" dirty="0"/>
              <a:t>ι</a:t>
            </a:r>
            <a:r>
              <a:rPr lang="el-GR" altLang="en-US" dirty="0" smtClean="0"/>
              <a:t>α </a:t>
            </a:r>
            <a:r>
              <a:rPr lang="el-GR" altLang="en-US" dirty="0"/>
              <a:t>μηχανή αναζήτησης ξέρει πάντα όλες τις δυνατές απαντήσεις σε όλες τις δυνατές ερωτήσεις</a:t>
            </a:r>
          </a:p>
          <a:p>
            <a:pPr>
              <a:lnSpc>
                <a:spcPct val="80000"/>
              </a:lnSpc>
            </a:pPr>
            <a:r>
              <a:rPr lang="el-GR" altLang="en-US" dirty="0"/>
              <a:t>Επιδιώκει την έγκυρη και έγκαιρη ενημέρωση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293" y="4473227"/>
            <a:ext cx="371475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16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87703"/>
            <a:ext cx="8596668" cy="3880773"/>
          </a:xfrm>
        </p:spPr>
        <p:txBody>
          <a:bodyPr/>
          <a:lstStyle/>
          <a:p>
            <a:r>
              <a:rPr lang="el-GR" dirty="0" smtClean="0"/>
              <a:t>Αναζήτηση κειμένων/εικόνων στο </a:t>
            </a:r>
            <a:r>
              <a:rPr lang="en-US" dirty="0" smtClean="0"/>
              <a:t>google</a:t>
            </a:r>
            <a:r>
              <a:rPr lang="el-GR" dirty="0" smtClean="0"/>
              <a:t> και αποθήκευση…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538" y="1807342"/>
            <a:ext cx="6780717" cy="5050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40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Ε-</a:t>
            </a:r>
            <a:r>
              <a:rPr lang="en-US" b="1" dirty="0" smtClean="0"/>
              <a:t>mail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71290"/>
            <a:ext cx="8596668" cy="3880773"/>
          </a:xfrm>
        </p:spPr>
        <p:txBody>
          <a:bodyPr>
            <a:normAutofit/>
          </a:bodyPr>
          <a:lstStyle/>
          <a:p>
            <a:pPr lvl="0"/>
            <a:r>
              <a:rPr lang="el-GR" dirty="0"/>
              <a:t>Μια υπηρεσία ασύγχρονης επικοινωνίας μεταξύ ενός αποστολέα και ενός ή και περισσότερων παραληπτών, συνδυάζοντας τη μονιμότητα της κλασσικής αλληλογραφίας και την ταχύτητα μιας τηλεφωνικής συνδιάλεξης. </a:t>
            </a:r>
            <a:endParaRPr lang="en-US" dirty="0"/>
          </a:p>
          <a:p>
            <a:r>
              <a:rPr lang="el-GR" b="1" dirty="0" smtClean="0"/>
              <a:t>Μορφή </a:t>
            </a:r>
            <a:r>
              <a:rPr lang="el-GR" b="1" dirty="0"/>
              <a:t>ηλεκτρονικής διεύθυνσης: </a:t>
            </a:r>
            <a:r>
              <a:rPr lang="el-GR" b="1" u="sng" dirty="0" err="1">
                <a:hlinkClick r:id="rId2"/>
              </a:rPr>
              <a:t>username@domain.extension</a:t>
            </a:r>
            <a:endParaRPr lang="en-US" dirty="0"/>
          </a:p>
          <a:p>
            <a:r>
              <a:rPr lang="el-GR" dirty="0"/>
              <a:t>Όπου </a:t>
            </a:r>
            <a:r>
              <a:rPr lang="el-GR" dirty="0" err="1"/>
              <a:t>username</a:t>
            </a:r>
            <a:r>
              <a:rPr lang="el-GR" dirty="0"/>
              <a:t>: είναι το όνομα του χρήστη, @ (παπάκι): είναι το ειδικό σύμβολο διαχωρισμού του ονόματος χρήστη από τον κόμβο του </a:t>
            </a:r>
            <a:r>
              <a:rPr lang="el-GR" dirty="0" err="1"/>
              <a:t>παροχέα</a:t>
            </a:r>
            <a:r>
              <a:rPr lang="el-GR" dirty="0"/>
              <a:t>, </a:t>
            </a:r>
            <a:r>
              <a:rPr lang="el-GR" dirty="0" err="1"/>
              <a:t>domain.extension</a:t>
            </a:r>
            <a:r>
              <a:rPr lang="el-GR" dirty="0"/>
              <a:t>: είναι ο κόμβος και η περιοχή του </a:t>
            </a:r>
            <a:r>
              <a:rPr lang="el-GR" dirty="0" err="1"/>
              <a:t>παροχέα</a:t>
            </a:r>
            <a:r>
              <a:rPr lang="el-GR" dirty="0"/>
              <a:t> ηλεκτρονικού ταχυδρομείου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23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</TotalTime>
  <Words>452</Words>
  <Application>Microsoft Office PowerPoint</Application>
  <PresentationFormat>Widescreen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ΠΛΗΡΟΦΟΡΙΚΗ Ι</vt:lpstr>
      <vt:lpstr>Εισαγωγή στα Δίκτυα</vt:lpstr>
      <vt:lpstr>Internet</vt:lpstr>
      <vt:lpstr>Internet</vt:lpstr>
      <vt:lpstr>Παγκόσμιος Ιστός</vt:lpstr>
      <vt:lpstr>Προγράμματα πλοήγησης στο Internet </vt:lpstr>
      <vt:lpstr>Αναζήτηση στο Internet</vt:lpstr>
      <vt:lpstr>Ασκήσεις</vt:lpstr>
      <vt:lpstr>Ε-mail</vt:lpstr>
      <vt:lpstr>Ασκήσεις</vt:lpstr>
      <vt:lpstr>Παρουσίαση Ε-class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ΠΛΗΡΟΦΟΡΙΚΗ Ι</dc:title>
  <dc:creator>Johnny</dc:creator>
  <cp:lastModifiedBy>Johnny</cp:lastModifiedBy>
  <cp:revision>17</cp:revision>
  <dcterms:created xsi:type="dcterms:W3CDTF">2014-10-04T21:12:32Z</dcterms:created>
  <dcterms:modified xsi:type="dcterms:W3CDTF">2014-10-05T21:05:47Z</dcterms:modified>
</cp:coreProperties>
</file>