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embeddedFontLst>
    <p:embeddedFont>
      <p:font typeface="Proxima Nova"/>
      <p:regular r:id="rId22"/>
      <p:bold r:id="rId23"/>
      <p:italic r:id="rId24"/>
      <p:boldItalic r:id="rId25"/>
    </p:embeddedFont>
    <p:embeddedFont>
      <p:font typeface="Proxima Nova Semibold"/>
      <p:regular r:id="rId26"/>
      <p:bold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ProximaNova-regular.fntdata"/><Relationship Id="rId21" Type="http://schemas.openxmlformats.org/officeDocument/2006/relationships/slide" Target="slides/slide16.xml"/><Relationship Id="rId24" Type="http://schemas.openxmlformats.org/officeDocument/2006/relationships/font" Target="fonts/ProximaNova-italic.fntdata"/><Relationship Id="rId23" Type="http://schemas.openxmlformats.org/officeDocument/2006/relationships/font" Target="fonts/ProximaNova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ProximaNovaSemibold-regular.fntdata"/><Relationship Id="rId25" Type="http://schemas.openxmlformats.org/officeDocument/2006/relationships/font" Target="fonts/ProximaNova-boldItalic.fntdata"/><Relationship Id="rId28" Type="http://schemas.openxmlformats.org/officeDocument/2006/relationships/font" Target="fonts/ProximaNovaSemibold-boldItalic.fntdata"/><Relationship Id="rId27" Type="http://schemas.openxmlformats.org/officeDocument/2006/relationships/font" Target="fonts/ProximaNovaSemibold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d3ddb67e5b_1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d3ddb67e5b_1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d3ddb67e5b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d3ddb67e5b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d3ddb67e5b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d3ddb67e5b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d3ddb67e5b_1_1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d3ddb67e5b_1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d3ddb67e5b_1_1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d3ddb67e5b_1_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d3ddb67e5b_1_1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d3ddb67e5b_1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d3ddb67e5b_1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d3ddb67e5b_1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d3ddb67e5b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d3ddb67e5b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3ddb67e5b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3ddb67e5b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3ddb67e5b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d3ddb67e5b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d3ddb67e5b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d3ddb67e5b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d3ddb67e5b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d3ddb67e5b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d3ddb67e5b_0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d3ddb67e5b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d3ddb67e5b_0_1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d3ddb67e5b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d3ddb67e5b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d3ddb67e5b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pearmin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1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1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png"/><Relationship Id="rId4" Type="http://schemas.openxmlformats.org/officeDocument/2006/relationships/image" Target="../media/image14.png"/></Relationships>
</file>

<file path=ppt/slides/_rels/slide16.xml.rels><?xml version="1.0" encoding="UTF-8" standalone="yes"?><Relationships xmlns="http://schemas.openxmlformats.org/package/2006/relationships"><Relationship Id="rId11" Type="http://schemas.openxmlformats.org/officeDocument/2006/relationships/hyperlink" Target="https://tecadmin.net/tutorial/docker-java-example" TargetMode="External"/><Relationship Id="rId10" Type="http://schemas.openxmlformats.org/officeDocument/2006/relationships/hyperlink" Target="https://etcd.io/" TargetMode="External"/><Relationship Id="rId13" Type="http://schemas.openxmlformats.org/officeDocument/2006/relationships/hyperlink" Target="https://docs.docker.com/docker-for-windows/install/" TargetMode="External"/><Relationship Id="rId12" Type="http://schemas.openxmlformats.org/officeDocument/2006/relationships/hyperlink" Target="https://www.portainer.io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www.ibm.com/cloud/learn/virtualization-a-complete-guide#" TargetMode="External"/><Relationship Id="rId4" Type="http://schemas.openxmlformats.org/officeDocument/2006/relationships/hyperlink" Target="https://en.wikipedia.org/wiki/Virtualization" TargetMode="External"/><Relationship Id="rId9" Type="http://schemas.openxmlformats.org/officeDocument/2006/relationships/hyperlink" Target="https://docs.docker.com/engine/swarm/" TargetMode="External"/><Relationship Id="rId14" Type="http://schemas.openxmlformats.org/officeDocument/2006/relationships/hyperlink" Target="https://docs.docker.com/engine/install/ubuntu/" TargetMode="External"/><Relationship Id="rId5" Type="http://schemas.openxmlformats.org/officeDocument/2006/relationships/hyperlink" Target="https://www.docker.com/" TargetMode="External"/><Relationship Id="rId6" Type="http://schemas.openxmlformats.org/officeDocument/2006/relationships/hyperlink" Target="https://containerd.io/" TargetMode="External"/><Relationship Id="rId7" Type="http://schemas.openxmlformats.org/officeDocument/2006/relationships/hyperlink" Target="https://kubernetes.io/" TargetMode="External"/><Relationship Id="rId8" Type="http://schemas.openxmlformats.org/officeDocument/2006/relationships/hyperlink" Target="https://www.educba.com/docker-swarm-architecture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482050" y="1257300"/>
            <a:ext cx="8151600" cy="175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Containers &amp; Docker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accent5"/>
                </a:solidFill>
              </a:rPr>
              <a:t>Nikolaos Astyrakakis (MTP235)</a:t>
            </a:r>
            <a:endParaRPr sz="170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/>
          <p:nvPr/>
        </p:nvSpPr>
        <p:spPr>
          <a:xfrm>
            <a:off x="163900" y="183738"/>
            <a:ext cx="2656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Proxima Nova"/>
                <a:ea typeface="Proxima Nova"/>
                <a:cs typeface="Proxima Nova"/>
                <a:sym typeface="Proxima Nova"/>
              </a:rPr>
              <a:t>Container and Clustering</a:t>
            </a:r>
            <a:endParaRPr b="1" sz="16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42" name="Google Shape;142;p22"/>
          <p:cNvSpPr txBox="1"/>
          <p:nvPr/>
        </p:nvSpPr>
        <p:spPr>
          <a:xfrm>
            <a:off x="168725" y="694150"/>
            <a:ext cx="4403400" cy="19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Font typeface="Proxima Nova"/>
              <a:buChar char="●"/>
            </a:pPr>
            <a:r>
              <a:rPr lang="en" sz="1300">
                <a:latin typeface="Proxima Nova"/>
                <a:ea typeface="Proxima Nova"/>
                <a:cs typeface="Proxima Nova"/>
                <a:sym typeface="Proxima Nova"/>
              </a:rPr>
              <a:t>Docker Swarm </a:t>
            </a:r>
            <a:r>
              <a:rPr b="1" lang="en" sz="1300">
                <a:latin typeface="Proxima Nova"/>
                <a:ea typeface="Proxima Nova"/>
                <a:cs typeface="Proxima Nova"/>
                <a:sym typeface="Proxima Nova"/>
              </a:rPr>
              <a:t>mode:</a:t>
            </a:r>
            <a:endParaRPr b="1" sz="13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Font typeface="Proxima Nova"/>
              <a:buChar char="○"/>
            </a:pPr>
            <a:r>
              <a:rPr lang="en" sz="1300">
                <a:latin typeface="Proxima Nova"/>
                <a:ea typeface="Proxima Nova"/>
                <a:cs typeface="Proxima Nova"/>
                <a:sym typeface="Proxima Nova"/>
              </a:rPr>
              <a:t>Master-slave architecture</a:t>
            </a:r>
            <a:endParaRPr sz="13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Font typeface="Proxima Nova"/>
              <a:buChar char="○"/>
            </a:pPr>
            <a:r>
              <a:rPr lang="en" sz="1300">
                <a:latin typeface="Proxima Nova"/>
                <a:ea typeface="Proxima Nova"/>
                <a:cs typeface="Proxima Nova"/>
                <a:sym typeface="Proxima Nova"/>
              </a:rPr>
              <a:t>Multiple Masters - Multiple Worker</a:t>
            </a:r>
            <a:r>
              <a:rPr lang="en" sz="1300">
                <a:latin typeface="Proxima Nova"/>
                <a:ea typeface="Proxima Nova"/>
                <a:cs typeface="Proxima Nova"/>
                <a:sym typeface="Proxima Nova"/>
              </a:rPr>
              <a:t> Nodes</a:t>
            </a:r>
            <a:endParaRPr sz="13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Font typeface="Proxima Nova"/>
              <a:buChar char="○"/>
            </a:pPr>
            <a:r>
              <a:rPr lang="en" sz="1300">
                <a:latin typeface="Proxima Nova"/>
                <a:ea typeface="Proxima Nova"/>
                <a:cs typeface="Proxima Nova"/>
                <a:sym typeface="Proxima Nova"/>
              </a:rPr>
              <a:t>Integrated in </a:t>
            </a:r>
            <a:r>
              <a:rPr b="1" lang="en" sz="1300">
                <a:latin typeface="Proxima Nova"/>
                <a:ea typeface="Proxima Nova"/>
                <a:cs typeface="Proxima Nova"/>
                <a:sym typeface="Proxima Nova"/>
              </a:rPr>
              <a:t>Docker tool.</a:t>
            </a:r>
            <a:endParaRPr sz="13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Font typeface="Proxima Nova"/>
              <a:buChar char="○"/>
            </a:pPr>
            <a:r>
              <a:rPr lang="en" sz="1300">
                <a:latin typeface="Proxima Nova"/>
                <a:ea typeface="Proxima Nova"/>
                <a:cs typeface="Proxima Nova"/>
                <a:sym typeface="Proxima Nova"/>
              </a:rPr>
              <a:t>No self healing.</a:t>
            </a:r>
            <a:endParaRPr sz="13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Font typeface="Proxima Nova"/>
              <a:buChar char="○"/>
            </a:pPr>
            <a:r>
              <a:rPr lang="en" sz="1300">
                <a:latin typeface="Proxima Nova"/>
                <a:ea typeface="Proxima Nova"/>
                <a:cs typeface="Proxima Nova"/>
                <a:sym typeface="Proxima Nova"/>
              </a:rPr>
              <a:t>No Support for Clustering of </a:t>
            </a:r>
            <a:r>
              <a:rPr b="1" lang="en" sz="1300">
                <a:latin typeface="Proxima Nova"/>
                <a:ea typeface="Proxima Nova"/>
                <a:cs typeface="Proxima Nova"/>
                <a:sym typeface="Proxima Nova"/>
              </a:rPr>
              <a:t>etcd</a:t>
            </a:r>
            <a:r>
              <a:rPr lang="en" sz="1300">
                <a:latin typeface="Proxima Nova"/>
                <a:ea typeface="Proxima Nova"/>
                <a:cs typeface="Proxima Nova"/>
                <a:sym typeface="Proxima Nova"/>
              </a:rPr>
              <a:t>.</a:t>
            </a:r>
            <a:endParaRPr sz="13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Font typeface="Proxima Nova"/>
              <a:buChar char="○"/>
            </a:pPr>
            <a:r>
              <a:rPr lang="en" sz="1300">
                <a:latin typeface="Proxima Nova"/>
                <a:ea typeface="Proxima Nova"/>
                <a:cs typeface="Proxima Nova"/>
                <a:sym typeface="Proxima Nova"/>
              </a:rPr>
              <a:t>CLI control.</a:t>
            </a:r>
            <a:endParaRPr sz="13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Font typeface="Proxima Nova"/>
              <a:buChar char="○"/>
            </a:pPr>
            <a:r>
              <a:rPr lang="en" sz="1300">
                <a:latin typeface="Proxima Nova"/>
                <a:ea typeface="Proxima Nova"/>
                <a:cs typeface="Proxima Nova"/>
                <a:sym typeface="Proxima Nova"/>
              </a:rPr>
              <a:t>Low community and support.</a:t>
            </a:r>
            <a:br>
              <a:rPr lang="en" sz="1300">
                <a:latin typeface="Proxima Nova"/>
                <a:ea typeface="Proxima Nova"/>
                <a:cs typeface="Proxima Nova"/>
                <a:sym typeface="Proxima Nova"/>
              </a:rPr>
            </a:br>
            <a:endParaRPr sz="13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43" name="Google Shape;14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6775" y="302450"/>
            <a:ext cx="3711900" cy="245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12338" y="2484675"/>
            <a:ext cx="3660774" cy="231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2"/>
          <p:cNvSpPr txBox="1"/>
          <p:nvPr/>
        </p:nvSpPr>
        <p:spPr>
          <a:xfrm>
            <a:off x="5317050" y="400100"/>
            <a:ext cx="2846100" cy="431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Proxima Nova"/>
                <a:ea typeface="Proxima Nova"/>
                <a:cs typeface="Proxima Nova"/>
                <a:sym typeface="Proxima Nova"/>
              </a:rPr>
              <a:t>Docker Swarm Architecture</a:t>
            </a:r>
            <a:endParaRPr sz="16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46" name="Google Shape;146;p22"/>
          <p:cNvSpPr txBox="1"/>
          <p:nvPr/>
        </p:nvSpPr>
        <p:spPr>
          <a:xfrm>
            <a:off x="5317538" y="2452600"/>
            <a:ext cx="2846100" cy="431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Proxima Nova"/>
                <a:ea typeface="Proxima Nova"/>
                <a:cs typeface="Proxima Nova"/>
                <a:sym typeface="Proxima Nova"/>
              </a:rPr>
              <a:t>Kubernetes</a:t>
            </a:r>
            <a:r>
              <a:rPr lang="en" sz="1600">
                <a:latin typeface="Proxima Nova"/>
                <a:ea typeface="Proxima Nova"/>
                <a:cs typeface="Proxima Nova"/>
                <a:sym typeface="Proxima Nova"/>
              </a:rPr>
              <a:t> Architecture</a:t>
            </a:r>
            <a:endParaRPr sz="16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47" name="Google Shape;147;p22"/>
          <p:cNvSpPr txBox="1"/>
          <p:nvPr/>
        </p:nvSpPr>
        <p:spPr>
          <a:xfrm>
            <a:off x="133775" y="2479750"/>
            <a:ext cx="44733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Font typeface="Proxima Nova"/>
              <a:buChar char="●"/>
            </a:pPr>
            <a:r>
              <a:rPr lang="en" sz="1300">
                <a:latin typeface="Proxima Nova"/>
                <a:ea typeface="Proxima Nova"/>
                <a:cs typeface="Proxima Nova"/>
                <a:sym typeface="Proxima Nova"/>
              </a:rPr>
              <a:t>Kubernetes Clustering</a:t>
            </a:r>
            <a:r>
              <a:rPr b="1" lang="en" sz="1300">
                <a:latin typeface="Proxima Nova"/>
                <a:ea typeface="Proxima Nova"/>
                <a:cs typeface="Proxima Nova"/>
                <a:sym typeface="Proxima Nova"/>
              </a:rPr>
              <a:t>:</a:t>
            </a:r>
            <a:endParaRPr b="1" sz="13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Font typeface="Proxima Nova"/>
              <a:buChar char="○"/>
            </a:pPr>
            <a:r>
              <a:rPr lang="en" sz="1300">
                <a:latin typeface="Proxima Nova"/>
                <a:ea typeface="Proxima Nova"/>
                <a:cs typeface="Proxima Nova"/>
                <a:sym typeface="Proxima Nova"/>
              </a:rPr>
              <a:t>Master-slave architecture</a:t>
            </a:r>
            <a:endParaRPr sz="13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Font typeface="Proxima Nova"/>
              <a:buChar char="○"/>
            </a:pPr>
            <a:r>
              <a:rPr lang="en" sz="1300">
                <a:latin typeface="Proxima Nova"/>
                <a:ea typeface="Proxima Nova"/>
                <a:cs typeface="Proxima Nova"/>
                <a:sym typeface="Proxima Nova"/>
              </a:rPr>
              <a:t>Multiple Masters - Multiple Worker Nodes</a:t>
            </a:r>
            <a:endParaRPr sz="13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Font typeface="Proxima Nova"/>
              <a:buChar char="○"/>
            </a:pPr>
            <a:r>
              <a:rPr lang="en" sz="1300">
                <a:latin typeface="Proxima Nova"/>
                <a:ea typeface="Proxima Nova"/>
                <a:cs typeface="Proxima Nova"/>
                <a:sym typeface="Proxima Nova"/>
              </a:rPr>
              <a:t>Installed as standalone cluster</a:t>
            </a:r>
            <a:r>
              <a:rPr b="1" lang="en" sz="1300">
                <a:latin typeface="Proxima Nova"/>
                <a:ea typeface="Proxima Nova"/>
                <a:cs typeface="Proxima Nova"/>
                <a:sym typeface="Proxima Nova"/>
              </a:rPr>
              <a:t>.</a:t>
            </a:r>
            <a:endParaRPr sz="13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Font typeface="Proxima Nova"/>
              <a:buChar char="○"/>
            </a:pPr>
            <a:r>
              <a:rPr lang="en" sz="1300">
                <a:latin typeface="Proxima Nova"/>
                <a:ea typeface="Proxima Nova"/>
                <a:cs typeface="Proxima Nova"/>
                <a:sym typeface="Proxima Nova"/>
              </a:rPr>
              <a:t>Self healing cluster.</a:t>
            </a:r>
            <a:endParaRPr b="1" sz="13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Font typeface="Proxima Nova"/>
              <a:buChar char="○"/>
            </a:pPr>
            <a:r>
              <a:rPr lang="en" sz="1300">
                <a:latin typeface="Proxima Nova"/>
                <a:ea typeface="Proxima Nova"/>
                <a:cs typeface="Proxima Nova"/>
                <a:sym typeface="Proxima Nova"/>
              </a:rPr>
              <a:t>Support Clustering of </a:t>
            </a:r>
            <a:r>
              <a:rPr b="1" lang="en" sz="1300">
                <a:latin typeface="Proxima Nova"/>
                <a:ea typeface="Proxima Nova"/>
                <a:cs typeface="Proxima Nova"/>
                <a:sym typeface="Proxima Nova"/>
              </a:rPr>
              <a:t>etcd</a:t>
            </a:r>
            <a:r>
              <a:rPr lang="en" sz="1300">
                <a:latin typeface="Proxima Nova"/>
                <a:ea typeface="Proxima Nova"/>
                <a:cs typeface="Proxima Nova"/>
                <a:sym typeface="Proxima Nova"/>
              </a:rPr>
              <a:t>.</a:t>
            </a:r>
            <a:endParaRPr sz="13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Font typeface="Proxima Nova"/>
              <a:buChar char="○"/>
            </a:pPr>
            <a:r>
              <a:rPr lang="en" sz="1300">
                <a:latin typeface="Proxima Nova"/>
                <a:ea typeface="Proxima Nova"/>
                <a:cs typeface="Proxima Nova"/>
                <a:sym typeface="Proxima Nova"/>
              </a:rPr>
              <a:t>CLI control. </a:t>
            </a:r>
            <a:endParaRPr sz="13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Font typeface="Proxima Nova"/>
              <a:buChar char="○"/>
            </a:pPr>
            <a:r>
              <a:rPr lang="en" sz="1300">
                <a:latin typeface="Proxima Nova"/>
                <a:ea typeface="Proxima Nova"/>
                <a:cs typeface="Proxima Nova"/>
                <a:sym typeface="Proxima Nova"/>
              </a:rPr>
              <a:t>Third-party UI Control center (Lens)</a:t>
            </a:r>
            <a:endParaRPr sz="13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Font typeface="Proxima Nova"/>
              <a:buChar char="○"/>
            </a:pPr>
            <a:r>
              <a:rPr lang="en" sz="1300">
                <a:latin typeface="Proxima Nova"/>
                <a:ea typeface="Proxima Nova"/>
                <a:cs typeface="Proxima Nova"/>
                <a:sym typeface="Proxima Nova"/>
              </a:rPr>
              <a:t>Huge community and support.</a:t>
            </a:r>
            <a:endParaRPr sz="13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Font typeface="Proxima Nova"/>
              <a:buChar char="○"/>
            </a:pPr>
            <a:r>
              <a:rPr lang="en" sz="1300">
                <a:latin typeface="Proxima Nova"/>
                <a:ea typeface="Proxima Nova"/>
                <a:cs typeface="Proxima Nova"/>
                <a:sym typeface="Proxima Nova"/>
              </a:rPr>
              <a:t>Multiple advantages and features against docker swarm.</a:t>
            </a:r>
            <a:endParaRPr sz="13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48" name="Google Shape;148;p22"/>
          <p:cNvSpPr txBox="1"/>
          <p:nvPr/>
        </p:nvSpPr>
        <p:spPr>
          <a:xfrm>
            <a:off x="0" y="4835700"/>
            <a:ext cx="7597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roxima Nova"/>
                <a:ea typeface="Proxima Nova"/>
                <a:cs typeface="Proxima Nova"/>
                <a:sym typeface="Proxima Nova"/>
              </a:rPr>
              <a:t>Nikolaos Astyrakakis MTP235</a:t>
            </a:r>
            <a:endParaRPr sz="8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Google Shape;15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0475" y="958000"/>
            <a:ext cx="6283051" cy="3807899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3"/>
          <p:cNvSpPr/>
          <p:nvPr/>
        </p:nvSpPr>
        <p:spPr>
          <a:xfrm>
            <a:off x="2280100" y="1523275"/>
            <a:ext cx="1267800" cy="4533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23"/>
          <p:cNvSpPr/>
          <p:nvPr/>
        </p:nvSpPr>
        <p:spPr>
          <a:xfrm>
            <a:off x="6602250" y="3956775"/>
            <a:ext cx="720000" cy="4251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23"/>
          <p:cNvSpPr/>
          <p:nvPr/>
        </p:nvSpPr>
        <p:spPr>
          <a:xfrm>
            <a:off x="2252275" y="2150775"/>
            <a:ext cx="1811400" cy="4002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23"/>
          <p:cNvSpPr/>
          <p:nvPr/>
        </p:nvSpPr>
        <p:spPr>
          <a:xfrm>
            <a:off x="5827350" y="3480525"/>
            <a:ext cx="1494900" cy="4677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58" name="Google Shape;158;p23"/>
          <p:cNvCxnSpPr/>
          <p:nvPr/>
        </p:nvCxnSpPr>
        <p:spPr>
          <a:xfrm>
            <a:off x="1677550" y="1060525"/>
            <a:ext cx="5832900" cy="4677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9" name="Google Shape;159;p23"/>
          <p:cNvCxnSpPr/>
          <p:nvPr/>
        </p:nvCxnSpPr>
        <p:spPr>
          <a:xfrm flipH="1" rot="10800000">
            <a:off x="1590775" y="1099025"/>
            <a:ext cx="5991900" cy="4098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60" name="Google Shape;160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50046" y="26601"/>
            <a:ext cx="3307999" cy="7144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1" name="Google Shape;161;p23"/>
          <p:cNvCxnSpPr>
            <a:stCxn id="162" idx="2"/>
          </p:cNvCxnSpPr>
          <p:nvPr/>
        </p:nvCxnSpPr>
        <p:spPr>
          <a:xfrm flipH="1">
            <a:off x="3538150" y="978650"/>
            <a:ext cx="1607700" cy="554400"/>
          </a:xfrm>
          <a:prstGeom prst="straightConnector1">
            <a:avLst/>
          </a:prstGeom>
          <a:noFill/>
          <a:ln cap="flat" cmpd="sng" w="38100">
            <a:solidFill>
              <a:srgbClr val="4A86E8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62" name="Google Shape;162;p23"/>
          <p:cNvSpPr txBox="1"/>
          <p:nvPr/>
        </p:nvSpPr>
        <p:spPr>
          <a:xfrm>
            <a:off x="4145650" y="578450"/>
            <a:ext cx="2000400" cy="400200"/>
          </a:xfrm>
          <a:prstGeom prst="rect">
            <a:avLst/>
          </a:prstGeom>
          <a:noFill/>
          <a:ln cap="flat" cmpd="sng" w="19050">
            <a:solidFill>
              <a:srgbClr val="4A86E8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Cluster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63" name="Google Shape;163;p23"/>
          <p:cNvSpPr/>
          <p:nvPr/>
        </p:nvSpPr>
        <p:spPr>
          <a:xfrm>
            <a:off x="6203975" y="2115075"/>
            <a:ext cx="1325700" cy="4677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64" name="Google Shape;164;p23"/>
          <p:cNvCxnSpPr>
            <a:stCxn id="154" idx="2"/>
            <a:endCxn id="156" idx="0"/>
          </p:cNvCxnSpPr>
          <p:nvPr/>
        </p:nvCxnSpPr>
        <p:spPr>
          <a:xfrm>
            <a:off x="2914000" y="1976575"/>
            <a:ext cx="243900" cy="174300"/>
          </a:xfrm>
          <a:prstGeom prst="straightConnector1">
            <a:avLst/>
          </a:prstGeom>
          <a:noFill/>
          <a:ln cap="flat" cmpd="sng" w="19050">
            <a:solidFill>
              <a:srgbClr val="4A86E8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5" name="Google Shape;165;p23"/>
          <p:cNvCxnSpPr>
            <a:stCxn id="156" idx="2"/>
            <a:endCxn id="157" idx="0"/>
          </p:cNvCxnSpPr>
          <p:nvPr/>
        </p:nvCxnSpPr>
        <p:spPr>
          <a:xfrm>
            <a:off x="3157975" y="2550975"/>
            <a:ext cx="3416700" cy="929700"/>
          </a:xfrm>
          <a:prstGeom prst="straightConnector1">
            <a:avLst/>
          </a:prstGeom>
          <a:noFill/>
          <a:ln cap="flat" cmpd="sng" w="19050">
            <a:solidFill>
              <a:srgbClr val="4A86E8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66" name="Google Shape;166;p23"/>
          <p:cNvSpPr txBox="1"/>
          <p:nvPr/>
        </p:nvSpPr>
        <p:spPr>
          <a:xfrm>
            <a:off x="163900" y="183738"/>
            <a:ext cx="2656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Proxima Nova"/>
                <a:ea typeface="Proxima Nova"/>
                <a:cs typeface="Proxima Nova"/>
                <a:sym typeface="Proxima Nova"/>
              </a:rPr>
              <a:t>Container and Clustering</a:t>
            </a:r>
            <a:endParaRPr b="1" sz="16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67" name="Google Shape;167;p23"/>
          <p:cNvSpPr txBox="1"/>
          <p:nvPr/>
        </p:nvSpPr>
        <p:spPr>
          <a:xfrm>
            <a:off x="0" y="4835700"/>
            <a:ext cx="7597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roxima Nova"/>
                <a:ea typeface="Proxima Nova"/>
                <a:cs typeface="Proxima Nova"/>
                <a:sym typeface="Proxima Nova"/>
              </a:rPr>
              <a:t>Nikolaos Astyrakakis MTP235</a:t>
            </a:r>
            <a:endParaRPr sz="8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220"/>
              <a:t>Other Useful Tools</a:t>
            </a:r>
            <a:endParaRPr sz="2220"/>
          </a:p>
        </p:txBody>
      </p:sp>
      <p:sp>
        <p:nvSpPr>
          <p:cNvPr id="173" name="Google Shape;173;p24"/>
          <p:cNvSpPr txBox="1"/>
          <p:nvPr>
            <p:ph idx="1" type="body"/>
          </p:nvPr>
        </p:nvSpPr>
        <p:spPr>
          <a:xfrm>
            <a:off x="258675" y="1041600"/>
            <a:ext cx="4229100" cy="365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Portainer</a:t>
            </a:r>
            <a:r>
              <a:rPr lang="en"/>
              <a:t>:</a:t>
            </a:r>
            <a:br>
              <a:rPr lang="en"/>
            </a:br>
            <a:endParaRPr/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 web tool to manage, delete and deploy containers.</a:t>
            </a:r>
            <a:br>
              <a:rPr lang="en"/>
            </a:br>
            <a:endParaRPr/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It uses docker in order to deploy it self.</a:t>
            </a:r>
            <a:br>
              <a:rPr lang="en"/>
            </a:br>
            <a:endParaRPr/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Web UI for container management.</a:t>
            </a:r>
            <a:br>
              <a:rPr lang="en"/>
            </a:br>
            <a:endParaRPr/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Integrates “Stacks” for using </a:t>
            </a:r>
            <a:r>
              <a:rPr b="1" lang="en"/>
              <a:t>docker-compose.</a:t>
            </a:r>
            <a:br>
              <a:rPr b="1" lang="en"/>
            </a:br>
            <a:endParaRPr b="1"/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Can run </a:t>
            </a:r>
            <a:r>
              <a:rPr b="1" lang="en"/>
              <a:t>docker swarm mode.</a:t>
            </a:r>
            <a:endParaRPr/>
          </a:p>
        </p:txBody>
      </p:sp>
      <p:sp>
        <p:nvSpPr>
          <p:cNvPr id="174" name="Google Shape;174;p24"/>
          <p:cNvSpPr txBox="1"/>
          <p:nvPr/>
        </p:nvSpPr>
        <p:spPr>
          <a:xfrm>
            <a:off x="4521625" y="1041600"/>
            <a:ext cx="4425300" cy="3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</a:pPr>
            <a:r>
              <a:rPr b="1"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D</a:t>
            </a:r>
            <a:r>
              <a:rPr b="1"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ocker-Compose:</a:t>
            </a:r>
            <a:br>
              <a:rPr b="1"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endParaRPr b="1"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A CLI tool for deploying and managing multiple containers simultaneously.</a:t>
            </a:r>
            <a:b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Uses </a:t>
            </a:r>
            <a:r>
              <a:rPr b="1"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YAML </a:t>
            </a: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files to define docker settings.</a:t>
            </a:r>
            <a:b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Command Line Tool (CLI)</a:t>
            </a:r>
            <a:b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Linux, MacOS, Windows / Windows Server (a lot of issues)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75" name="Google Shape;175;p24"/>
          <p:cNvSpPr txBox="1"/>
          <p:nvPr/>
        </p:nvSpPr>
        <p:spPr>
          <a:xfrm>
            <a:off x="0" y="4835700"/>
            <a:ext cx="7597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roxima Nova"/>
                <a:ea typeface="Proxima Nova"/>
                <a:cs typeface="Proxima Nova"/>
                <a:sym typeface="Proxima Nova"/>
              </a:rPr>
              <a:t>Nikolaos Astyrakakis MTP235</a:t>
            </a:r>
            <a:endParaRPr sz="8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176" name="Google Shape;176;p24"/>
          <p:cNvCxnSpPr/>
          <p:nvPr/>
        </p:nvCxnSpPr>
        <p:spPr>
          <a:xfrm>
            <a:off x="4372200" y="359100"/>
            <a:ext cx="0" cy="442530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20"/>
              <a:t>Other Useful Tools</a:t>
            </a:r>
            <a:endParaRPr/>
          </a:p>
        </p:txBody>
      </p:sp>
      <p:sp>
        <p:nvSpPr>
          <p:cNvPr id="182" name="Google Shape;182;p25"/>
          <p:cNvSpPr txBox="1"/>
          <p:nvPr>
            <p:ph idx="1" type="body"/>
          </p:nvPr>
        </p:nvSpPr>
        <p:spPr>
          <a:xfrm>
            <a:off x="268325" y="1152475"/>
            <a:ext cx="4489500" cy="365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Portainer</a:t>
            </a:r>
            <a:r>
              <a:rPr lang="en"/>
              <a:t>:</a:t>
            </a:r>
            <a:br>
              <a:rPr lang="en"/>
            </a:br>
            <a:endParaRPr/>
          </a:p>
        </p:txBody>
      </p:sp>
      <p:sp>
        <p:nvSpPr>
          <p:cNvPr id="183" name="Google Shape;183;p25"/>
          <p:cNvSpPr txBox="1"/>
          <p:nvPr/>
        </p:nvSpPr>
        <p:spPr>
          <a:xfrm>
            <a:off x="4540925" y="1152475"/>
            <a:ext cx="4425300" cy="3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</a:pPr>
            <a:r>
              <a:rPr b="1"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Docker-Compose:</a:t>
            </a:r>
            <a:br>
              <a:rPr b="1"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84" name="Google Shape;184;p25"/>
          <p:cNvSpPr txBox="1"/>
          <p:nvPr/>
        </p:nvSpPr>
        <p:spPr>
          <a:xfrm>
            <a:off x="0" y="4835700"/>
            <a:ext cx="7597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roxima Nova"/>
                <a:ea typeface="Proxima Nova"/>
                <a:cs typeface="Proxima Nova"/>
                <a:sym typeface="Proxima Nova"/>
              </a:rPr>
              <a:t>Nikolaos Astyrakakis MTP235</a:t>
            </a:r>
            <a:endParaRPr sz="8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85" name="Google Shape;18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000" y="1913149"/>
            <a:ext cx="3861225" cy="2027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69176" y="1785250"/>
            <a:ext cx="4248800" cy="2664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Building </a:t>
            </a:r>
            <a:r>
              <a:rPr lang="en"/>
              <a:t>and Running </a:t>
            </a:r>
            <a:r>
              <a:rPr lang="en"/>
              <a:t>a Container with Docker</a:t>
            </a:r>
            <a:endParaRPr/>
          </a:p>
        </p:txBody>
      </p:sp>
      <p:sp>
        <p:nvSpPr>
          <p:cNvPr id="192" name="Google Shape;192;p26"/>
          <p:cNvSpPr txBox="1"/>
          <p:nvPr/>
        </p:nvSpPr>
        <p:spPr>
          <a:xfrm>
            <a:off x="0" y="4835700"/>
            <a:ext cx="7597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roxima Nova"/>
                <a:ea typeface="Proxima Nova"/>
                <a:cs typeface="Proxima Nova"/>
                <a:sym typeface="Proxima Nova"/>
              </a:rPr>
              <a:t>Nikolaos Astyrakakis MTP235</a:t>
            </a:r>
            <a:endParaRPr sz="8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93" name="Google Shape;19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40350" y="400150"/>
            <a:ext cx="4803649" cy="4314326"/>
          </a:xfrm>
          <a:prstGeom prst="rect">
            <a:avLst/>
          </a:prstGeom>
          <a:noFill/>
          <a:ln cap="flat" cmpd="sng" w="9525">
            <a:solidFill>
              <a:srgbClr val="1E6897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94" name="Google Shape;194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79300" y="3026000"/>
            <a:ext cx="1885950" cy="1285875"/>
          </a:xfrm>
          <a:prstGeom prst="rect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95" name="Google Shape;195;p26"/>
          <p:cNvPicPr preferRelativeResize="0"/>
          <p:nvPr/>
        </p:nvPicPr>
        <p:blipFill rotWithShape="1">
          <a:blip r:embed="rId5">
            <a:alphaModFix/>
          </a:blip>
          <a:srcRect b="0" l="0" r="0" t="35562"/>
          <a:stretch/>
        </p:blipFill>
        <p:spPr>
          <a:xfrm>
            <a:off x="735900" y="1234075"/>
            <a:ext cx="3349250" cy="10418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96" name="Google Shape;196;p26"/>
          <p:cNvSpPr txBox="1"/>
          <p:nvPr/>
        </p:nvSpPr>
        <p:spPr>
          <a:xfrm>
            <a:off x="168725" y="1349750"/>
            <a:ext cx="525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My </a:t>
            </a: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App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97" name="Google Shape;197;p26"/>
          <p:cNvSpPr txBox="1"/>
          <p:nvPr/>
        </p:nvSpPr>
        <p:spPr>
          <a:xfrm>
            <a:off x="572025" y="3361150"/>
            <a:ext cx="98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Dockerfile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98" name="Google Shape;198;p26"/>
          <p:cNvSpPr txBox="1"/>
          <p:nvPr/>
        </p:nvSpPr>
        <p:spPr>
          <a:xfrm>
            <a:off x="3859900" y="2492225"/>
            <a:ext cx="1253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Container Image Build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99" name="Google Shape;199;p26"/>
          <p:cNvSpPr/>
          <p:nvPr/>
        </p:nvSpPr>
        <p:spPr>
          <a:xfrm>
            <a:off x="6830675" y="1349750"/>
            <a:ext cx="660300" cy="106200"/>
          </a:xfrm>
          <a:prstGeom prst="rect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26"/>
          <p:cNvSpPr/>
          <p:nvPr/>
        </p:nvSpPr>
        <p:spPr>
          <a:xfrm>
            <a:off x="7490975" y="1349750"/>
            <a:ext cx="106200" cy="106200"/>
          </a:xfrm>
          <a:prstGeom prst="rect">
            <a:avLst/>
          </a:prstGeom>
          <a:noFill/>
          <a:ln cap="flat" cmpd="sng" w="952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26"/>
          <p:cNvSpPr/>
          <p:nvPr/>
        </p:nvSpPr>
        <p:spPr>
          <a:xfrm>
            <a:off x="6488425" y="1349750"/>
            <a:ext cx="337500" cy="106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26"/>
          <p:cNvSpPr/>
          <p:nvPr/>
        </p:nvSpPr>
        <p:spPr>
          <a:xfrm>
            <a:off x="6218475" y="1354425"/>
            <a:ext cx="270000" cy="106200"/>
          </a:xfrm>
          <a:prstGeom prst="rect">
            <a:avLst/>
          </a:prstGeom>
          <a:noFill/>
          <a:ln cap="flat" cmpd="sng" w="9525">
            <a:solidFill>
              <a:srgbClr val="00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7"/>
          <p:cNvSpPr txBox="1"/>
          <p:nvPr>
            <p:ph type="title"/>
          </p:nvPr>
        </p:nvSpPr>
        <p:spPr>
          <a:xfrm>
            <a:off x="311700" y="3196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Building and Running a Container with Docker</a:t>
            </a:r>
            <a:endParaRPr/>
          </a:p>
        </p:txBody>
      </p:sp>
      <p:sp>
        <p:nvSpPr>
          <p:cNvPr id="208" name="Google Shape;208;p27"/>
          <p:cNvSpPr txBox="1"/>
          <p:nvPr/>
        </p:nvSpPr>
        <p:spPr>
          <a:xfrm>
            <a:off x="0" y="4710350"/>
            <a:ext cx="7597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roxima Nova"/>
                <a:ea typeface="Proxima Nova"/>
                <a:cs typeface="Proxima Nova"/>
                <a:sym typeface="Proxima Nova"/>
              </a:rPr>
              <a:t>Nikolaos Astyrakakis MTP235</a:t>
            </a:r>
            <a:endParaRPr sz="8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09" name="Google Shape;20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2745" y="1557700"/>
            <a:ext cx="3040230" cy="2984800"/>
          </a:xfrm>
          <a:prstGeom prst="rect">
            <a:avLst/>
          </a:prstGeom>
          <a:noFill/>
          <a:ln cap="flat" cmpd="sng" w="9525">
            <a:solidFill>
              <a:srgbClr val="1E6897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10" name="Google Shape;210;p27"/>
          <p:cNvSpPr txBox="1"/>
          <p:nvPr/>
        </p:nvSpPr>
        <p:spPr>
          <a:xfrm>
            <a:off x="85125" y="2490425"/>
            <a:ext cx="1129500" cy="74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Container Image Build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11" name="Google Shape;211;p27"/>
          <p:cNvSpPr/>
          <p:nvPr/>
        </p:nvSpPr>
        <p:spPr>
          <a:xfrm>
            <a:off x="2620500" y="1484100"/>
            <a:ext cx="546600" cy="121200"/>
          </a:xfrm>
          <a:prstGeom prst="rect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12" name="Google Shape;212;p27"/>
          <p:cNvGrpSpPr/>
          <p:nvPr/>
        </p:nvGrpSpPr>
        <p:grpSpPr>
          <a:xfrm>
            <a:off x="4320950" y="1019700"/>
            <a:ext cx="4664499" cy="1359862"/>
            <a:chOff x="4267925" y="1760650"/>
            <a:chExt cx="4664499" cy="1359862"/>
          </a:xfrm>
        </p:grpSpPr>
        <p:sp>
          <p:nvSpPr>
            <p:cNvPr id="213" name="Google Shape;213;p27"/>
            <p:cNvSpPr txBox="1"/>
            <p:nvPr/>
          </p:nvSpPr>
          <p:spPr>
            <a:xfrm>
              <a:off x="5202875" y="1760650"/>
              <a:ext cx="2833200" cy="61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Proxima Nova"/>
                  <a:ea typeface="Proxima Nova"/>
                  <a:cs typeface="Proxima Nova"/>
                  <a:sym typeface="Proxima Nova"/>
                </a:rPr>
                <a:t>Running</a:t>
              </a:r>
              <a:r>
                <a:rPr lang="en">
                  <a:latin typeface="Proxima Nova"/>
                  <a:ea typeface="Proxima Nova"/>
                  <a:cs typeface="Proxima Nova"/>
                  <a:sym typeface="Proxima Nova"/>
                </a:rPr>
                <a:t> a container with the image we previously build</a:t>
              </a:r>
              <a:endParaRPr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pic>
          <p:nvPicPr>
            <p:cNvPr id="214" name="Google Shape;214;p2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267925" y="2312388"/>
              <a:ext cx="4664499" cy="8081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5" name="Google Shape;215;p27"/>
            <p:cNvSpPr/>
            <p:nvPr/>
          </p:nvSpPr>
          <p:spPr>
            <a:xfrm>
              <a:off x="6898100" y="2472250"/>
              <a:ext cx="969000" cy="151200"/>
            </a:xfrm>
            <a:prstGeom prst="rect">
              <a:avLst/>
            </a:prstGeom>
            <a:noFill/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27"/>
            <p:cNvSpPr/>
            <p:nvPr/>
          </p:nvSpPr>
          <p:spPr>
            <a:xfrm>
              <a:off x="5750900" y="2472250"/>
              <a:ext cx="612300" cy="151200"/>
            </a:xfrm>
            <a:prstGeom prst="rect">
              <a:avLst/>
            </a:prstGeom>
            <a:noFill/>
            <a:ln cap="flat" cmpd="sng" w="9525">
              <a:solidFill>
                <a:srgbClr val="00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27"/>
            <p:cNvSpPr/>
            <p:nvPr/>
          </p:nvSpPr>
          <p:spPr>
            <a:xfrm>
              <a:off x="6363200" y="2472250"/>
              <a:ext cx="298800" cy="151200"/>
            </a:xfrm>
            <a:prstGeom prst="rect">
              <a:avLst/>
            </a:prstGeom>
            <a:noFill/>
            <a:ln cap="flat" cmpd="sng" w="9525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27"/>
            <p:cNvSpPr/>
            <p:nvPr/>
          </p:nvSpPr>
          <p:spPr>
            <a:xfrm>
              <a:off x="6662000" y="2472250"/>
              <a:ext cx="236100" cy="151200"/>
            </a:xfrm>
            <a:prstGeom prst="rect">
              <a:avLst/>
            </a:prstGeom>
            <a:noFill/>
            <a:ln cap="flat" cmpd="sng" w="9525">
              <a:solidFill>
                <a:srgbClr val="FF99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9" name="Google Shape;219;p27"/>
          <p:cNvSpPr txBox="1"/>
          <p:nvPr/>
        </p:nvSpPr>
        <p:spPr>
          <a:xfrm rot="-2700000">
            <a:off x="7937160" y="1758716"/>
            <a:ext cx="1063630" cy="492571"/>
          </a:xfrm>
          <a:prstGeom prst="rect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rPr>
              <a:t>Docker</a:t>
            </a:r>
            <a:endParaRPr b="1" sz="2000">
              <a:solidFill>
                <a:schemeClr val="lt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20" name="Google Shape;220;p27"/>
          <p:cNvSpPr txBox="1"/>
          <p:nvPr/>
        </p:nvSpPr>
        <p:spPr>
          <a:xfrm>
            <a:off x="4321000" y="2686950"/>
            <a:ext cx="4664400" cy="1416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658B00"/>
                </a:solidFill>
                <a:latin typeface="Courier New"/>
                <a:ea typeface="Courier New"/>
                <a:cs typeface="Courier New"/>
                <a:sym typeface="Courier New"/>
              </a:rPr>
              <a:t>version</a:t>
            </a:r>
            <a:r>
              <a:rPr lang="en" sz="10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00">
                <a:solidFill>
                  <a:srgbClr val="CD5555"/>
                </a:solidFill>
                <a:latin typeface="Courier New"/>
                <a:ea typeface="Courier New"/>
                <a:cs typeface="Courier New"/>
                <a:sym typeface="Courier New"/>
              </a:rPr>
              <a:t>"3.3"</a:t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658B00"/>
                </a:solidFill>
                <a:latin typeface="Courier New"/>
                <a:ea typeface="Courier New"/>
                <a:cs typeface="Courier New"/>
                <a:sym typeface="Courier New"/>
              </a:rPr>
              <a:t>services</a:t>
            </a:r>
            <a:r>
              <a:rPr lang="en" sz="10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000">
                <a:solidFill>
                  <a:srgbClr val="658B00"/>
                </a:solidFill>
                <a:latin typeface="Courier New"/>
                <a:ea typeface="Courier New"/>
                <a:cs typeface="Courier New"/>
                <a:sym typeface="Courier New"/>
              </a:rPr>
              <a:t>java-1</a:t>
            </a:r>
            <a:r>
              <a:rPr lang="en" sz="10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sz="1000">
              <a:solidFill>
                <a:schemeClr val="l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highlight>
                  <a:srgbClr val="B7B7B7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000">
                <a:solidFill>
                  <a:srgbClr val="658B00"/>
                </a:solidFill>
                <a:highlight>
                  <a:srgbClr val="B7B7B7"/>
                </a:highlight>
                <a:latin typeface="Courier New"/>
                <a:ea typeface="Courier New"/>
                <a:cs typeface="Courier New"/>
                <a:sym typeface="Courier New"/>
              </a:rPr>
              <a:t>build</a:t>
            </a:r>
            <a:r>
              <a:rPr lang="en" sz="1000">
                <a:solidFill>
                  <a:schemeClr val="lt1"/>
                </a:solidFill>
                <a:highlight>
                  <a:srgbClr val="B7B7B7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r>
              <a:rPr lang="en" sz="1000">
                <a:highlight>
                  <a:srgbClr val="B7B7B7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00">
                <a:solidFill>
                  <a:srgbClr val="CD5555"/>
                </a:solidFill>
                <a:highlight>
                  <a:srgbClr val="B7B7B7"/>
                </a:highlight>
                <a:latin typeface="Courier New"/>
                <a:ea typeface="Courier New"/>
                <a:cs typeface="Courier New"/>
                <a:sym typeface="Courier New"/>
              </a:rPr>
              <a:t> .            #Optional</a:t>
            </a:r>
            <a:endParaRPr sz="1000">
              <a:highlight>
                <a:srgbClr val="B7B7B7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000">
                <a:solidFill>
                  <a:srgbClr val="658B00"/>
                </a:solidFill>
                <a:latin typeface="Courier New"/>
                <a:ea typeface="Courier New"/>
                <a:cs typeface="Courier New"/>
                <a:sym typeface="Courier New"/>
              </a:rPr>
              <a:t>ports</a:t>
            </a:r>
            <a:r>
              <a:rPr lang="en" sz="10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lang="en" sz="10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-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00">
                <a:solidFill>
                  <a:srgbClr val="CD5555"/>
                </a:solidFill>
                <a:latin typeface="Courier New"/>
                <a:ea typeface="Courier New"/>
                <a:cs typeface="Courier New"/>
                <a:sym typeface="Courier New"/>
              </a:rPr>
              <a:t>"80:80"</a:t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000">
                <a:solidFill>
                  <a:srgbClr val="658B00"/>
                </a:solidFill>
                <a:latin typeface="Courier New"/>
                <a:ea typeface="Courier New"/>
                <a:cs typeface="Courier New"/>
                <a:sym typeface="Courier New"/>
              </a:rPr>
              <a:t>java-2</a:t>
            </a:r>
            <a:r>
              <a:rPr lang="en" sz="10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42857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000">
                <a:solidFill>
                  <a:srgbClr val="658B00"/>
                </a:solidFill>
                <a:latin typeface="Courier New"/>
                <a:ea typeface="Courier New"/>
                <a:cs typeface="Courier New"/>
                <a:sym typeface="Courier New"/>
              </a:rPr>
              <a:t>image</a:t>
            </a:r>
            <a:r>
              <a:rPr lang="en" sz="10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00">
                <a:solidFill>
                  <a:srgbClr val="CD5555"/>
                </a:solidFill>
                <a:latin typeface="Courier New"/>
                <a:ea typeface="Courier New"/>
                <a:cs typeface="Courier New"/>
                <a:sym typeface="Courier New"/>
              </a:rPr>
              <a:t>"img-java-example"</a:t>
            </a:r>
            <a:endParaRPr sz="1000">
              <a:solidFill>
                <a:srgbClr val="CD5555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21" name="Google Shape;221;p27"/>
          <p:cNvSpPr txBox="1"/>
          <p:nvPr/>
        </p:nvSpPr>
        <p:spPr>
          <a:xfrm>
            <a:off x="4321000" y="4234700"/>
            <a:ext cx="4664400" cy="307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42857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 sz="800">
                <a:solidFill>
                  <a:srgbClr val="CCCCCC"/>
                </a:solidFill>
                <a:latin typeface="Courier New"/>
                <a:ea typeface="Courier New"/>
                <a:cs typeface="Courier New"/>
                <a:sym typeface="Courier New"/>
              </a:rPr>
              <a:t>[root@tutorial]# docker-compose up -d </a:t>
            </a:r>
            <a:endParaRPr sz="800">
              <a:solidFill>
                <a:srgbClr val="CCCCCC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22" name="Google Shape;222;p27"/>
          <p:cNvSpPr/>
          <p:nvPr/>
        </p:nvSpPr>
        <p:spPr>
          <a:xfrm>
            <a:off x="6498050" y="4276450"/>
            <a:ext cx="236100" cy="216300"/>
          </a:xfrm>
          <a:prstGeom prst="rect">
            <a:avLst/>
          </a:prstGeom>
          <a:noFill/>
          <a:ln cap="flat" cmpd="sng" w="952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27"/>
          <p:cNvSpPr txBox="1"/>
          <p:nvPr/>
        </p:nvSpPr>
        <p:spPr>
          <a:xfrm rot="-3209478">
            <a:off x="7186833" y="3357413"/>
            <a:ext cx="1827396" cy="651131"/>
          </a:xfrm>
          <a:prstGeom prst="rect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rPr>
              <a:t>Docker</a:t>
            </a:r>
            <a:br>
              <a:rPr b="1" lang="en" sz="2000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b="1" lang="en" sz="2000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rPr>
              <a:t>Compose</a:t>
            </a:r>
            <a:endParaRPr b="1" sz="2000">
              <a:solidFill>
                <a:schemeClr val="lt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8"/>
          <p:cNvSpPr txBox="1"/>
          <p:nvPr>
            <p:ph type="title"/>
          </p:nvPr>
        </p:nvSpPr>
        <p:spPr>
          <a:xfrm>
            <a:off x="311700" y="445025"/>
            <a:ext cx="8520600" cy="108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000000"/>
                </a:solidFill>
              </a:rPr>
              <a:t>Time for some demos...</a:t>
            </a:r>
            <a:endParaRPr sz="32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"/>
            </a:br>
            <a:r>
              <a:rPr lang="en"/>
              <a:t>References</a:t>
            </a:r>
            <a:endParaRPr/>
          </a:p>
        </p:txBody>
      </p:sp>
      <p:sp>
        <p:nvSpPr>
          <p:cNvPr id="229" name="Google Shape;229;p28"/>
          <p:cNvSpPr txBox="1"/>
          <p:nvPr>
            <p:ph idx="1" type="body"/>
          </p:nvPr>
        </p:nvSpPr>
        <p:spPr>
          <a:xfrm>
            <a:off x="311700" y="1786075"/>
            <a:ext cx="8453100" cy="304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https://www.ibm.com/cloud/learn/virtualization-a-complete-guide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https://en.wikipedia.org/wiki/Virtualization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u="sng">
                <a:solidFill>
                  <a:schemeClr val="accent5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https://www.docker.com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u="sng">
                <a:solidFill>
                  <a:schemeClr val="accent5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https://containerd.io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u="sng">
                <a:solidFill>
                  <a:schemeClr val="hlink"/>
                </a:solidFill>
                <a:hlinkClick r:id="rId7"/>
              </a:rPr>
              <a:t>https://kubernetes.io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u="sng">
                <a:solidFill>
                  <a:schemeClr val="hlink"/>
                </a:solidFill>
                <a:hlinkClick r:id="rId8"/>
              </a:rPr>
              <a:t>https://www.educba.com/docker-swarm-architecture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u="sng">
                <a:solidFill>
                  <a:schemeClr val="hlink"/>
                </a:solidFill>
                <a:hlinkClick r:id="rId9"/>
              </a:rPr>
              <a:t>https://docs.docker.com/engine/swarm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u="sng">
                <a:solidFill>
                  <a:schemeClr val="accent5"/>
                </a:solidFill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https://etcd.io/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u="sng">
                <a:solidFill>
                  <a:schemeClr val="hlink"/>
                </a:solidFill>
                <a:hlinkClick r:id="rId11"/>
              </a:rPr>
              <a:t>https://tecadmin.net/tutorial/docker-java-example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u="sng">
                <a:solidFill>
                  <a:schemeClr val="hlink"/>
                </a:solidFill>
                <a:hlinkClick r:id="rId12"/>
              </a:rPr>
              <a:t>https://www.portainer.io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u="sng">
                <a:solidFill>
                  <a:schemeClr val="hlink"/>
                </a:solidFill>
                <a:hlinkClick r:id="rId13"/>
              </a:rPr>
              <a:t>https://docs.docker.com/docker-for-windows/install/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u="sng">
                <a:solidFill>
                  <a:schemeClr val="hlink"/>
                </a:solidFill>
                <a:hlinkClick r:id="rId14"/>
              </a:rPr>
              <a:t>https://docs.docker.com/engine/install/ubuntu/</a:t>
            </a:r>
            <a:r>
              <a:rPr lang="en" sz="1600"/>
              <a:t> </a:t>
            </a:r>
            <a:endParaRPr sz="1600"/>
          </a:p>
        </p:txBody>
      </p:sp>
      <p:sp>
        <p:nvSpPr>
          <p:cNvPr id="230" name="Google Shape;230;p28"/>
          <p:cNvSpPr txBox="1"/>
          <p:nvPr/>
        </p:nvSpPr>
        <p:spPr>
          <a:xfrm>
            <a:off x="0" y="4835700"/>
            <a:ext cx="7597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roxima Nova"/>
                <a:ea typeface="Proxima Nova"/>
                <a:cs typeface="Proxima Nova"/>
                <a:sym typeface="Proxima Nova"/>
              </a:rPr>
              <a:t>Nikolaos Astyrakakis MTP235</a:t>
            </a:r>
            <a:endParaRPr sz="8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000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V</a:t>
            </a:r>
            <a:r>
              <a:rPr lang="en" sz="2400">
                <a:solidFill>
                  <a:srgbClr val="00000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irtualization</a:t>
            </a:r>
            <a:endParaRPr sz="2400"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017725"/>
            <a:ext cx="3993000" cy="376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software-based or virtual representation of: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applications, 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servers, 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storage,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networks </a:t>
            </a:r>
            <a:b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Commonly called virtual machines (VMs)</a:t>
            </a:r>
            <a:b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Each VM runs its own operating system (OS), kernel and libraries</a:t>
            </a:r>
            <a:b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Behaves like a normal computer.</a:t>
            </a:r>
            <a:b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Requires a hypervisor to run on. (e.g. VirtualBox)</a:t>
            </a:r>
            <a:b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Supports Passthrough Hardware Virtualization</a:t>
            </a:r>
            <a:b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Supports Paravirtualization (Multiple Virtualization Layers) (depends on Hypervisor and hardware)</a:t>
            </a:r>
            <a:b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Virtualization brings several benefits to data center operators and service providers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0" y="4835700"/>
            <a:ext cx="7597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roxima Nova"/>
                <a:ea typeface="Proxima Nova"/>
                <a:cs typeface="Proxima Nova"/>
                <a:sym typeface="Proxima Nova"/>
              </a:rPr>
              <a:t>Nikolaos Astyrakakis MTP235</a:t>
            </a:r>
            <a:endParaRPr sz="8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4984500" y="445025"/>
            <a:ext cx="3847800" cy="43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Benefits of virtualization</a:t>
            </a:r>
            <a:b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</a:b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-298450" lvl="1" marL="5715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b="1" lang="en" sz="1100"/>
              <a:t>Resource efficiency</a:t>
            </a:r>
            <a:r>
              <a:rPr lang="en" sz="1100"/>
              <a:t>: </a:t>
            </a:r>
            <a:br>
              <a:rPr lang="en" sz="1100"/>
            </a:br>
            <a:endParaRPr sz="1100"/>
          </a:p>
          <a:p>
            <a:pPr indent="-285750" lvl="2" marL="885825" rtl="0" algn="l">
              <a:spcBef>
                <a:spcPts val="0"/>
              </a:spcBef>
              <a:spcAft>
                <a:spcPts val="0"/>
              </a:spcAft>
              <a:buSzPts val="900"/>
              <a:buChar char="■"/>
            </a:pPr>
            <a:r>
              <a:rPr lang="en" sz="900"/>
              <a:t>Before virtualization, each application server required its own dedicated physical CPU—IT staff would purchase and configure a separate server for each application they wanted to run. (e.g Backup)</a:t>
            </a:r>
            <a:br>
              <a:rPr lang="en" sz="900"/>
            </a:br>
            <a:endParaRPr sz="900"/>
          </a:p>
          <a:p>
            <a:pPr indent="-285750" lvl="1" marL="571500" rtl="0" algn="l">
              <a:spcBef>
                <a:spcPts val="0"/>
              </a:spcBef>
              <a:spcAft>
                <a:spcPts val="0"/>
              </a:spcAft>
              <a:buSzPts val="900"/>
              <a:buChar char="○"/>
            </a:pPr>
            <a:r>
              <a:rPr b="1" lang="en" sz="1000"/>
              <a:t>Easier management</a:t>
            </a:r>
            <a:r>
              <a:rPr lang="en" sz="1000"/>
              <a:t>: </a:t>
            </a:r>
            <a:br>
              <a:rPr lang="en" sz="900"/>
            </a:br>
            <a:endParaRPr sz="900"/>
          </a:p>
          <a:p>
            <a:pPr indent="-285750" lvl="2" marL="885825" rtl="0" algn="l">
              <a:spcBef>
                <a:spcPts val="0"/>
              </a:spcBef>
              <a:spcAft>
                <a:spcPts val="0"/>
              </a:spcAft>
              <a:buSzPts val="900"/>
              <a:buChar char="■"/>
            </a:pPr>
            <a:r>
              <a:rPr lang="en" sz="900"/>
              <a:t>Easier to use and manage policies written in software.</a:t>
            </a:r>
            <a:endParaRPr sz="900"/>
          </a:p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(e.g Network Access)</a:t>
            </a:r>
            <a:br>
              <a:rPr lang="en" sz="900"/>
            </a:br>
            <a:r>
              <a:rPr lang="en" sz="900"/>
              <a:t> </a:t>
            </a:r>
            <a:endParaRPr sz="900"/>
          </a:p>
          <a:p>
            <a:pPr indent="-285750" lvl="2" marL="885825" rtl="0" algn="l">
              <a:spcBef>
                <a:spcPts val="0"/>
              </a:spcBef>
              <a:spcAft>
                <a:spcPts val="0"/>
              </a:spcAft>
              <a:buSzPts val="900"/>
              <a:buChar char="■"/>
            </a:pPr>
            <a:r>
              <a:rPr lang="en" sz="900"/>
              <a:t>Allows you to create automated IT service management workflows. </a:t>
            </a:r>
            <a:br>
              <a:rPr lang="en" sz="900"/>
            </a:br>
            <a:r>
              <a:rPr lang="en" sz="900"/>
              <a:t> (e.g Backup)</a:t>
            </a:r>
            <a:endParaRPr sz="900"/>
          </a:p>
          <a:p>
            <a:pPr indent="-228600" lvl="0" marL="885825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-292100" lvl="1" marL="5715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b="1" lang="en" sz="1000"/>
              <a:t>Minimal downtime</a:t>
            </a:r>
            <a:r>
              <a:rPr lang="en" sz="1000"/>
              <a:t>: </a:t>
            </a:r>
            <a:br>
              <a:rPr lang="en" sz="1000"/>
            </a:br>
            <a:endParaRPr sz="1000"/>
          </a:p>
          <a:p>
            <a:pPr indent="-285750" lvl="2" marL="885825" rtl="0" algn="l">
              <a:spcBef>
                <a:spcPts val="0"/>
              </a:spcBef>
              <a:spcAft>
                <a:spcPts val="0"/>
              </a:spcAft>
              <a:buSzPts val="900"/>
              <a:buChar char="■"/>
            </a:pPr>
            <a:r>
              <a:rPr lang="en" sz="900"/>
              <a:t>OS and application crashes can cause downtime and disrupt user productivity. </a:t>
            </a:r>
            <a:br>
              <a:rPr lang="en" sz="900"/>
            </a:br>
            <a:r>
              <a:rPr lang="en" sz="900"/>
              <a:t>(e.g Multiple VMs)</a:t>
            </a:r>
            <a:endParaRPr sz="900"/>
          </a:p>
          <a:p>
            <a:pPr indent="-228600" lvl="0" marL="5715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-292100" lvl="1" marL="5715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b="1" lang="en" sz="1000"/>
              <a:t>Faster provisioning</a:t>
            </a:r>
            <a:r>
              <a:rPr lang="en" sz="1000"/>
              <a:t>: </a:t>
            </a:r>
            <a:br>
              <a:rPr lang="en" sz="1000"/>
            </a:br>
            <a:endParaRPr sz="1000"/>
          </a:p>
          <a:p>
            <a:pPr indent="-285750" lvl="2" marL="885825" rtl="0" algn="l">
              <a:spcBef>
                <a:spcPts val="0"/>
              </a:spcBef>
              <a:spcAft>
                <a:spcPts val="0"/>
              </a:spcAft>
              <a:buSzPts val="900"/>
              <a:buChar char="■"/>
            </a:pPr>
            <a:r>
              <a:rPr lang="en" sz="900"/>
              <a:t>Buying, installing, and configuring hardware for each application is time-consuming.  </a:t>
            </a:r>
            <a:endParaRPr sz="900"/>
          </a:p>
        </p:txBody>
      </p:sp>
      <p:cxnSp>
        <p:nvCxnSpPr>
          <p:cNvPr id="69" name="Google Shape;69;p14"/>
          <p:cNvCxnSpPr/>
          <p:nvPr/>
        </p:nvCxnSpPr>
        <p:spPr>
          <a:xfrm>
            <a:off x="4572000" y="216900"/>
            <a:ext cx="0" cy="4647000"/>
          </a:xfrm>
          <a:prstGeom prst="straightConnector1">
            <a:avLst/>
          </a:prstGeom>
          <a:noFill/>
          <a:ln cap="flat" cmpd="sng" w="3810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Container</a:t>
            </a:r>
            <a:endParaRPr/>
          </a:p>
        </p:txBody>
      </p:sp>
      <p:sp>
        <p:nvSpPr>
          <p:cNvPr id="75" name="Google Shape;75;p15"/>
          <p:cNvSpPr txBox="1"/>
          <p:nvPr>
            <p:ph idx="1" type="body"/>
          </p:nvPr>
        </p:nvSpPr>
        <p:spPr>
          <a:xfrm>
            <a:off x="48800" y="3034975"/>
            <a:ext cx="4187700" cy="153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10000"/>
          </a:bodyPr>
          <a:lstStyle/>
          <a:p>
            <a:pPr indent="-302418" lvl="0" marL="457200" rtl="0" algn="l">
              <a:spcBef>
                <a:spcPts val="0"/>
              </a:spcBef>
              <a:spcAft>
                <a:spcPts val="0"/>
              </a:spcAft>
              <a:buClr>
                <a:srgbClr val="0B214A"/>
              </a:buClr>
              <a:buSzPct val="100000"/>
              <a:buFont typeface="Arial"/>
              <a:buChar char="●"/>
            </a:pPr>
            <a:r>
              <a:rPr lang="en" sz="1500">
                <a:solidFill>
                  <a:srgbClr val="0B214A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Operating system on top of another operating system</a:t>
            </a:r>
            <a:br>
              <a:rPr lang="en" sz="1500">
                <a:solidFill>
                  <a:srgbClr val="0B214A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</a:br>
            <a:endParaRPr sz="1500">
              <a:solidFill>
                <a:srgbClr val="0B214A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02418" lvl="0" marL="457200" rtl="0" algn="l">
              <a:spcBef>
                <a:spcPts val="0"/>
              </a:spcBef>
              <a:spcAft>
                <a:spcPts val="0"/>
              </a:spcAft>
              <a:buClr>
                <a:srgbClr val="0B214A"/>
              </a:buClr>
              <a:buSzPct val="100000"/>
              <a:buFont typeface="Arial"/>
              <a:buChar char="●"/>
            </a:pPr>
            <a:r>
              <a:rPr lang="en" sz="1500">
                <a:solidFill>
                  <a:srgbClr val="0B214A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Container Image is the executable / runnable image of a whole application environment or system.</a:t>
            </a:r>
            <a:br>
              <a:rPr lang="en" sz="1500">
                <a:solidFill>
                  <a:srgbClr val="0B214A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</a:br>
            <a:endParaRPr sz="1500">
              <a:solidFill>
                <a:srgbClr val="0B214A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02418" lvl="0" marL="457200" rtl="0" algn="l">
              <a:spcBef>
                <a:spcPts val="0"/>
              </a:spcBef>
              <a:spcAft>
                <a:spcPts val="0"/>
              </a:spcAft>
              <a:buClr>
                <a:srgbClr val="0B214A"/>
              </a:buClr>
              <a:buSzPct val="100000"/>
              <a:buFont typeface="Arial"/>
              <a:buChar char="●"/>
            </a:pPr>
            <a:r>
              <a:rPr lang="en" sz="1500">
                <a:solidFill>
                  <a:srgbClr val="0B214A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Uses a</a:t>
            </a:r>
            <a:r>
              <a:rPr lang="en" sz="1500">
                <a:solidFill>
                  <a:srgbClr val="0B214A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 Container Image descriptor (e.g. Dockerfile)</a:t>
            </a:r>
            <a:br>
              <a:rPr lang="en" sz="1500">
                <a:solidFill>
                  <a:srgbClr val="0B214A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</a:br>
            <a:endParaRPr sz="1500">
              <a:solidFill>
                <a:srgbClr val="0B214A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6" name="Google Shape;76;p15"/>
          <p:cNvPicPr preferRelativeResize="0"/>
          <p:nvPr/>
        </p:nvPicPr>
        <p:blipFill rotWithShape="1">
          <a:blip r:embed="rId3">
            <a:alphaModFix/>
          </a:blip>
          <a:srcRect b="0" l="0" r="64311" t="0"/>
          <a:stretch/>
        </p:blipFill>
        <p:spPr>
          <a:xfrm>
            <a:off x="5697892" y="1017713"/>
            <a:ext cx="2416925" cy="2066925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5"/>
          <p:cNvSpPr txBox="1"/>
          <p:nvPr/>
        </p:nvSpPr>
        <p:spPr>
          <a:xfrm>
            <a:off x="0" y="4835700"/>
            <a:ext cx="7597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roxima Nova"/>
                <a:ea typeface="Proxima Nova"/>
                <a:cs typeface="Proxima Nova"/>
                <a:sym typeface="Proxima Nova"/>
              </a:rPr>
              <a:t>Nikolaos Astyrakakis MTP235</a:t>
            </a:r>
            <a:endParaRPr sz="8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8" name="Google Shape;78;p15"/>
          <p:cNvSpPr txBox="1"/>
          <p:nvPr/>
        </p:nvSpPr>
        <p:spPr>
          <a:xfrm>
            <a:off x="8358900" y="1289750"/>
            <a:ext cx="737400" cy="461700"/>
          </a:xfrm>
          <a:prstGeom prst="rect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Proxima Nova"/>
                <a:ea typeface="Proxima Nova"/>
                <a:cs typeface="Proxima Nova"/>
                <a:sym typeface="Proxima Nova"/>
              </a:rPr>
              <a:t>Container</a:t>
            </a:r>
            <a:endParaRPr sz="9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Proxima Nova"/>
                <a:ea typeface="Proxima Nova"/>
                <a:cs typeface="Proxima Nova"/>
                <a:sym typeface="Proxima Nova"/>
              </a:rPr>
              <a:t>Image</a:t>
            </a:r>
            <a:endParaRPr sz="9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9" name="Google Shape;79;p15"/>
          <p:cNvSpPr/>
          <p:nvPr/>
        </p:nvSpPr>
        <p:spPr>
          <a:xfrm>
            <a:off x="7990425" y="1200350"/>
            <a:ext cx="332700" cy="689700"/>
          </a:xfrm>
          <a:prstGeom prst="chevron">
            <a:avLst>
              <a:gd fmla="val 61722" name="adj"/>
            </a:avLst>
          </a:prstGeom>
          <a:solidFill>
            <a:schemeClr val="accent5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0" name="Google Shape;80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70150" y="3034970"/>
            <a:ext cx="4656550" cy="197933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5"/>
          <p:cNvSpPr txBox="1"/>
          <p:nvPr/>
        </p:nvSpPr>
        <p:spPr>
          <a:xfrm>
            <a:off x="48800" y="1017725"/>
            <a:ext cx="5494800" cy="22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Proxima Nova"/>
              <a:buChar char="●"/>
            </a:pPr>
            <a:r>
              <a:rPr lang="en" sz="1300">
                <a:solidFill>
                  <a:srgbClr val="0B214A"/>
                </a:solidFill>
                <a:highlight>
                  <a:schemeClr val="lt1"/>
                </a:highlight>
              </a:rPr>
              <a:t>Container is a compressed operating system with packed in libraries for running a specific category of applications or specific applications.</a:t>
            </a:r>
            <a:endParaRPr sz="1300">
              <a:solidFill>
                <a:srgbClr val="0B214A"/>
              </a:solidFill>
              <a:highlight>
                <a:schemeClr val="lt1"/>
              </a:highlight>
            </a:endParaRPr>
          </a:p>
          <a:p>
            <a:pPr indent="-304800" lvl="1" marL="714375" rtl="0" algn="just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Proxima Nova"/>
              <a:buChar char="○"/>
            </a:pPr>
            <a:r>
              <a:rPr lang="en" sz="1300">
                <a:solidFill>
                  <a:srgbClr val="0B214A"/>
                </a:solidFill>
                <a:highlight>
                  <a:schemeClr val="lt1"/>
                </a:highlight>
              </a:rPr>
              <a:t>e.g Python Server, Java Server, Nodejs Server, etc.</a:t>
            </a:r>
            <a:br>
              <a:rPr lang="en" sz="1300">
                <a:solidFill>
                  <a:srgbClr val="0B214A"/>
                </a:solidFill>
                <a:highlight>
                  <a:schemeClr val="lt1"/>
                </a:highlight>
              </a:rPr>
            </a:br>
            <a:endParaRPr sz="1300">
              <a:solidFill>
                <a:srgbClr val="0B214A"/>
              </a:solidFill>
              <a:highlight>
                <a:schemeClr val="lt1"/>
              </a:highlight>
            </a:endParaRPr>
          </a:p>
          <a:p>
            <a:pPr indent="-3111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14A"/>
              </a:buClr>
              <a:buSzPts val="1300"/>
              <a:buFont typeface="Arial"/>
              <a:buChar char="●"/>
            </a:pPr>
            <a:r>
              <a:rPr lang="en" sz="1300">
                <a:solidFill>
                  <a:srgbClr val="0B214A"/>
                </a:solidFill>
                <a:highlight>
                  <a:schemeClr val="lt1"/>
                </a:highlight>
              </a:rPr>
              <a:t>Common policy: one application per container.</a:t>
            </a:r>
            <a:br>
              <a:rPr lang="en" sz="1300">
                <a:solidFill>
                  <a:srgbClr val="0B214A"/>
                </a:solidFill>
                <a:highlight>
                  <a:schemeClr val="lt1"/>
                </a:highlight>
              </a:rPr>
            </a:br>
            <a:endParaRPr sz="1300">
              <a:solidFill>
                <a:srgbClr val="0B214A"/>
              </a:solidFill>
              <a:highlight>
                <a:schemeClr val="lt1"/>
              </a:highlight>
            </a:endParaRPr>
          </a:p>
          <a:p>
            <a:pPr indent="-3111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14A"/>
              </a:buClr>
              <a:buSzPts val="1300"/>
              <a:buFont typeface="Arial"/>
              <a:buChar char="●"/>
            </a:pPr>
            <a:r>
              <a:rPr lang="en" sz="1300">
                <a:solidFill>
                  <a:srgbClr val="0B214A"/>
                </a:solidFill>
                <a:highlight>
                  <a:schemeClr val="lt1"/>
                </a:highlight>
              </a:rPr>
              <a:t>Utilize Host Kernel.</a:t>
            </a:r>
            <a:br>
              <a:rPr lang="en" sz="1300">
                <a:solidFill>
                  <a:srgbClr val="0B214A"/>
                </a:solidFill>
                <a:highlight>
                  <a:schemeClr val="lt1"/>
                </a:highlight>
              </a:rPr>
            </a:br>
            <a:endParaRPr sz="1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/>
          <p:nvPr>
            <p:ph idx="1" type="body"/>
          </p:nvPr>
        </p:nvSpPr>
        <p:spPr>
          <a:xfrm>
            <a:off x="311700" y="1152475"/>
            <a:ext cx="5400600" cy="370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D</a:t>
            </a:r>
            <a:r>
              <a:rPr b="1" lang="en"/>
              <a:t>ocker (Tool)</a:t>
            </a:r>
            <a:r>
              <a:rPr lang="en"/>
              <a:t>: 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 tool to manage, delete and deploy containers.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It uses libraries to communicate with Linux Kernel and </a:t>
            </a:r>
            <a:r>
              <a:rPr b="1" lang="en"/>
              <a:t>Containerd </a:t>
            </a:r>
            <a:r>
              <a:rPr lang="en"/>
              <a:t>container runtime</a:t>
            </a:r>
            <a:r>
              <a:rPr lang="en"/>
              <a:t>.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Command Line Tool (CLI)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Linux, MacOS, Windows / Windows Server (a lot of issues)</a:t>
            </a:r>
            <a:br>
              <a:rPr lang="en"/>
            </a:b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 sz="1400"/>
              <a:t>Containerd (Runtime):</a:t>
            </a:r>
            <a:endParaRPr b="1"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An industry-standard container runtime 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Available as a daemon for Linux.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It runs the containers.</a:t>
            </a:r>
            <a:endParaRPr/>
          </a:p>
        </p:txBody>
      </p:sp>
      <p:sp>
        <p:nvSpPr>
          <p:cNvPr id="87" name="Google Shape;87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Docker </a:t>
            </a:r>
            <a:r>
              <a:rPr lang="en"/>
              <a:t>and</a:t>
            </a:r>
            <a:r>
              <a:rPr b="1" lang="en"/>
              <a:t> Containerd</a:t>
            </a:r>
            <a:endParaRPr b="1"/>
          </a:p>
        </p:txBody>
      </p:sp>
      <p:pic>
        <p:nvPicPr>
          <p:cNvPr id="88" name="Google Shape;8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72300" y="585550"/>
            <a:ext cx="2384871" cy="219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72300" y="2932725"/>
            <a:ext cx="3928201" cy="2051701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6"/>
          <p:cNvSpPr txBox="1"/>
          <p:nvPr/>
        </p:nvSpPr>
        <p:spPr>
          <a:xfrm>
            <a:off x="0" y="4835700"/>
            <a:ext cx="7597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roxima Nova"/>
                <a:ea typeface="Proxima Nova"/>
                <a:cs typeface="Proxima Nova"/>
                <a:sym typeface="Proxima Nova"/>
              </a:rPr>
              <a:t>Nikolaos Astyrakakis MTP235</a:t>
            </a:r>
            <a:endParaRPr sz="8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7"/>
          <p:cNvSpPr txBox="1"/>
          <p:nvPr>
            <p:ph type="title"/>
          </p:nvPr>
        </p:nvSpPr>
        <p:spPr>
          <a:xfrm>
            <a:off x="311700" y="2714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Docker </a:t>
            </a:r>
            <a:r>
              <a:rPr lang="en"/>
              <a:t>and</a:t>
            </a:r>
            <a:r>
              <a:rPr b="1" lang="en"/>
              <a:t> Containerd</a:t>
            </a:r>
            <a:endParaRPr b="1"/>
          </a:p>
        </p:txBody>
      </p:sp>
      <p:pic>
        <p:nvPicPr>
          <p:cNvPr id="96" name="Google Shape;9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0475" y="958000"/>
            <a:ext cx="6283051" cy="3807899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7"/>
          <p:cNvSpPr txBox="1"/>
          <p:nvPr/>
        </p:nvSpPr>
        <p:spPr>
          <a:xfrm>
            <a:off x="0" y="4835700"/>
            <a:ext cx="7597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roxima Nova"/>
                <a:ea typeface="Proxima Nova"/>
                <a:cs typeface="Proxima Nova"/>
                <a:sym typeface="Proxima Nova"/>
              </a:rPr>
              <a:t>Nikolaos Astyrakakis MTP235</a:t>
            </a:r>
            <a:endParaRPr sz="8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8"/>
          <p:cNvSpPr txBox="1"/>
          <p:nvPr>
            <p:ph type="title"/>
          </p:nvPr>
        </p:nvSpPr>
        <p:spPr>
          <a:xfrm>
            <a:off x="311700" y="2714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Docker </a:t>
            </a:r>
            <a:r>
              <a:rPr lang="en"/>
              <a:t>and</a:t>
            </a:r>
            <a:r>
              <a:rPr b="1" lang="en"/>
              <a:t> Containerd</a:t>
            </a:r>
            <a:endParaRPr b="1"/>
          </a:p>
        </p:txBody>
      </p:sp>
      <p:pic>
        <p:nvPicPr>
          <p:cNvPr id="103" name="Google Shape;10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0475" y="958000"/>
            <a:ext cx="6283051" cy="3807899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8"/>
          <p:cNvSpPr/>
          <p:nvPr/>
        </p:nvSpPr>
        <p:spPr>
          <a:xfrm>
            <a:off x="3022475" y="988200"/>
            <a:ext cx="631500" cy="6027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8"/>
          <p:cNvSpPr txBox="1"/>
          <p:nvPr/>
        </p:nvSpPr>
        <p:spPr>
          <a:xfrm>
            <a:off x="0" y="4835700"/>
            <a:ext cx="7597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roxima Nova"/>
                <a:ea typeface="Proxima Nova"/>
                <a:cs typeface="Proxima Nova"/>
                <a:sym typeface="Proxima Nova"/>
              </a:rPr>
              <a:t>Nikolaos Astyrakakis MTP235</a:t>
            </a:r>
            <a:endParaRPr sz="8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9"/>
          <p:cNvSpPr txBox="1"/>
          <p:nvPr>
            <p:ph type="title"/>
          </p:nvPr>
        </p:nvSpPr>
        <p:spPr>
          <a:xfrm>
            <a:off x="311700" y="2714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Docker </a:t>
            </a:r>
            <a:r>
              <a:rPr lang="en"/>
              <a:t>and</a:t>
            </a:r>
            <a:r>
              <a:rPr b="1" lang="en"/>
              <a:t> Containerd</a:t>
            </a:r>
            <a:endParaRPr b="1"/>
          </a:p>
        </p:txBody>
      </p:sp>
      <p:pic>
        <p:nvPicPr>
          <p:cNvPr id="111" name="Google Shape;11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0475" y="958000"/>
            <a:ext cx="6283051" cy="3807899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9"/>
          <p:cNvSpPr/>
          <p:nvPr/>
        </p:nvSpPr>
        <p:spPr>
          <a:xfrm>
            <a:off x="3022475" y="988200"/>
            <a:ext cx="631500" cy="6027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9"/>
          <p:cNvSpPr txBox="1"/>
          <p:nvPr/>
        </p:nvSpPr>
        <p:spPr>
          <a:xfrm>
            <a:off x="0" y="4835700"/>
            <a:ext cx="7597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roxima Nova"/>
                <a:ea typeface="Proxima Nova"/>
                <a:cs typeface="Proxima Nova"/>
                <a:sym typeface="Proxima Nova"/>
              </a:rPr>
              <a:t>Nikolaos Astyrakakis MTP235</a:t>
            </a:r>
            <a:endParaRPr sz="8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14" name="Google Shape;114;p19"/>
          <p:cNvSpPr/>
          <p:nvPr/>
        </p:nvSpPr>
        <p:spPr>
          <a:xfrm>
            <a:off x="3596100" y="1540700"/>
            <a:ext cx="1668000" cy="4308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0"/>
          <p:cNvSpPr txBox="1"/>
          <p:nvPr>
            <p:ph type="title"/>
          </p:nvPr>
        </p:nvSpPr>
        <p:spPr>
          <a:xfrm>
            <a:off x="311700" y="2714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Docker </a:t>
            </a:r>
            <a:r>
              <a:rPr lang="en"/>
              <a:t>and</a:t>
            </a:r>
            <a:r>
              <a:rPr b="1" lang="en"/>
              <a:t> Containerd</a:t>
            </a:r>
            <a:endParaRPr b="1"/>
          </a:p>
        </p:txBody>
      </p:sp>
      <p:pic>
        <p:nvPicPr>
          <p:cNvPr id="120" name="Google Shape;12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0475" y="958000"/>
            <a:ext cx="6283051" cy="3807899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0"/>
          <p:cNvSpPr/>
          <p:nvPr/>
        </p:nvSpPr>
        <p:spPr>
          <a:xfrm>
            <a:off x="3022475" y="988200"/>
            <a:ext cx="631500" cy="6027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20"/>
          <p:cNvSpPr/>
          <p:nvPr/>
        </p:nvSpPr>
        <p:spPr>
          <a:xfrm>
            <a:off x="3596100" y="1540700"/>
            <a:ext cx="1668000" cy="4308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20"/>
          <p:cNvSpPr txBox="1"/>
          <p:nvPr/>
        </p:nvSpPr>
        <p:spPr>
          <a:xfrm>
            <a:off x="0" y="4835700"/>
            <a:ext cx="7597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roxima Nova"/>
                <a:ea typeface="Proxima Nova"/>
                <a:cs typeface="Proxima Nova"/>
                <a:sym typeface="Proxima Nova"/>
              </a:rPr>
              <a:t>Nikolaos Astyrakakis MTP235</a:t>
            </a:r>
            <a:endParaRPr sz="8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24" name="Google Shape;124;p20"/>
          <p:cNvSpPr/>
          <p:nvPr/>
        </p:nvSpPr>
        <p:spPr>
          <a:xfrm>
            <a:off x="4068525" y="2048725"/>
            <a:ext cx="2145000" cy="5529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1"/>
          <p:cNvSpPr txBox="1"/>
          <p:nvPr>
            <p:ph type="title"/>
          </p:nvPr>
        </p:nvSpPr>
        <p:spPr>
          <a:xfrm>
            <a:off x="311700" y="2714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Docker </a:t>
            </a:r>
            <a:r>
              <a:rPr lang="en"/>
              <a:t>and</a:t>
            </a:r>
            <a:r>
              <a:rPr b="1" lang="en"/>
              <a:t> Containerd</a:t>
            </a:r>
            <a:endParaRPr b="1"/>
          </a:p>
        </p:txBody>
      </p:sp>
      <p:pic>
        <p:nvPicPr>
          <p:cNvPr id="130" name="Google Shape;13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0475" y="958000"/>
            <a:ext cx="6283051" cy="3807899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21"/>
          <p:cNvSpPr/>
          <p:nvPr/>
        </p:nvSpPr>
        <p:spPr>
          <a:xfrm>
            <a:off x="3022475" y="988200"/>
            <a:ext cx="631500" cy="6027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21"/>
          <p:cNvSpPr/>
          <p:nvPr/>
        </p:nvSpPr>
        <p:spPr>
          <a:xfrm>
            <a:off x="4068525" y="2048725"/>
            <a:ext cx="2145000" cy="5529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21"/>
          <p:cNvSpPr/>
          <p:nvPr/>
        </p:nvSpPr>
        <p:spPr>
          <a:xfrm>
            <a:off x="5806850" y="3404400"/>
            <a:ext cx="1491300" cy="5727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21"/>
          <p:cNvSpPr/>
          <p:nvPr/>
        </p:nvSpPr>
        <p:spPr>
          <a:xfrm>
            <a:off x="6590750" y="3977100"/>
            <a:ext cx="744300" cy="4182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21"/>
          <p:cNvSpPr txBox="1"/>
          <p:nvPr/>
        </p:nvSpPr>
        <p:spPr>
          <a:xfrm>
            <a:off x="0" y="4835700"/>
            <a:ext cx="7597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roxima Nova"/>
                <a:ea typeface="Proxima Nova"/>
                <a:cs typeface="Proxima Nova"/>
                <a:sym typeface="Proxima Nova"/>
              </a:rPr>
              <a:t>Nikolaos Astyrakakis MTP235</a:t>
            </a:r>
            <a:endParaRPr sz="8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36" name="Google Shape;136;p21"/>
          <p:cNvSpPr/>
          <p:nvPr/>
        </p:nvSpPr>
        <p:spPr>
          <a:xfrm>
            <a:off x="3596100" y="1540700"/>
            <a:ext cx="1668000" cy="4308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