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28"/>
  </p:notesMasterIdLst>
  <p:handoutMasterIdLst>
    <p:handoutMasterId r:id="rId29"/>
  </p:handoutMasterIdLst>
  <p:sldIdLst>
    <p:sldId id="256" r:id="rId3"/>
    <p:sldId id="257" r:id="rId4"/>
    <p:sldId id="272" r:id="rId5"/>
    <p:sldId id="291" r:id="rId6"/>
    <p:sldId id="268" r:id="rId7"/>
    <p:sldId id="271" r:id="rId8"/>
    <p:sldId id="290" r:id="rId9"/>
    <p:sldId id="270" r:id="rId10"/>
    <p:sldId id="289" r:id="rId11"/>
    <p:sldId id="274" r:id="rId12"/>
    <p:sldId id="269" r:id="rId13"/>
    <p:sldId id="273" r:id="rId14"/>
    <p:sldId id="275" r:id="rId15"/>
    <p:sldId id="278" r:id="rId16"/>
    <p:sldId id="279" r:id="rId17"/>
    <p:sldId id="276" r:id="rId18"/>
    <p:sldId id="286" r:id="rId19"/>
    <p:sldId id="288" r:id="rId20"/>
    <p:sldId id="293" r:id="rId21"/>
    <p:sldId id="285" r:id="rId22"/>
    <p:sldId id="287" r:id="rId23"/>
    <p:sldId id="280" r:id="rId24"/>
    <p:sldId id="277" r:id="rId25"/>
    <p:sldId id="292" r:id="rId26"/>
    <p:sldId id="262" r:id="rId27"/>
  </p:sldIdLst>
  <p:sldSz cx="9144000" cy="6858000" type="screen4x3"/>
  <p:notesSz cx="67611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DD4F"/>
    <a:srgbClr val="FFE8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69" autoAdjust="0"/>
  </p:normalViewPr>
  <p:slideViewPr>
    <p:cSldViewPr>
      <p:cViewPr>
        <p:scale>
          <a:sx n="100" d="100"/>
          <a:sy n="100" d="100"/>
        </p:scale>
        <p:origin x="-1944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409AA-771E-476E-B2E4-1D20CB847478}" type="datetimeFigureOut">
              <a:rPr lang="el-GR" smtClean="0"/>
              <a:pPr/>
              <a:t>17/11/2011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C0CC8A-A45F-4518-B878-96394AA53341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426408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584CC-A66A-4B78-A625-7B6BB409056B}" type="datetimeFigureOut">
              <a:rPr lang="en-US" smtClean="0"/>
              <a:pPr/>
              <a:t>11/17/2011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503167-93AC-4780-9124-2923F2D53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24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Education</a:t>
            </a:r>
            <a:r>
              <a:rPr lang="en-US" baseline="0" dirty="0" smtClean="0"/>
              <a:t>-Graduation Rate</a:t>
            </a:r>
          </a:p>
          <a:p>
            <a:r>
              <a:rPr lang="en-US" baseline="0" dirty="0" smtClean="0"/>
              <a:t>Student Enrollment </a:t>
            </a:r>
          </a:p>
          <a:p>
            <a:r>
              <a:rPr lang="en-US" baseline="0" smtClean="0"/>
              <a:t>Higher Ed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03167-93AC-4780-9124-2923F2D5327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60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03167-93AC-4780-9124-2923F2D5327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58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  <a:ln w="34925">
            <a:noFill/>
          </a:ln>
        </p:spPr>
        <p:txBody>
          <a:bodyPr>
            <a:normAutofit/>
          </a:bodyPr>
          <a:lstStyle>
            <a:lvl1pPr>
              <a:defRPr sz="4800" baseline="0"/>
            </a:lvl1pPr>
          </a:lstStyle>
          <a:p>
            <a:r>
              <a:rPr lang="el-GR" smtClean="0"/>
              <a:t>CLICK TO ADD TITLE</a:t>
            </a:r>
            <a:endParaRPr lang="el-GR" dirty="0"/>
          </a:p>
        </p:txBody>
      </p:sp>
      <p:pic>
        <p:nvPicPr>
          <p:cNvPr id="8" name="Picture 20" descr="underline.png"/>
          <p:cNvPicPr preferRelativeResize="0">
            <a:picLocks/>
          </p:cNvPicPr>
          <p:nvPr userDrawn="1"/>
        </p:nvPicPr>
        <p:blipFill>
          <a:blip r:embed="rId2" cstate="print"/>
          <a:srcRect t="-60000" b="-60000"/>
          <a:stretch>
            <a:fillRect/>
          </a:stretch>
        </p:blipFill>
        <p:spPr bwMode="auto">
          <a:xfrm flipH="1" flipV="1">
            <a:off x="704850" y="2057400"/>
            <a:ext cx="7772400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0" descr="underline.png"/>
          <p:cNvPicPr preferRelativeResize="0">
            <a:picLocks/>
          </p:cNvPicPr>
          <p:nvPr userDrawn="1"/>
        </p:nvPicPr>
        <p:blipFill>
          <a:blip r:embed="rId2" cstate="print"/>
          <a:srcRect t="-60000" b="-60000"/>
          <a:stretch>
            <a:fillRect/>
          </a:stretch>
        </p:blipFill>
        <p:spPr bwMode="auto">
          <a:xfrm flipH="1" flipV="1">
            <a:off x="685800" y="3505200"/>
            <a:ext cx="7772400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0" descr="underline.png"/>
          <p:cNvPicPr preferRelativeResize="0">
            <a:picLocks/>
          </p:cNvPicPr>
          <p:nvPr userDrawn="1"/>
        </p:nvPicPr>
        <p:blipFill>
          <a:blip r:embed="rId2" cstate="print"/>
          <a:srcRect t="-60000" b="-60000"/>
          <a:stretch>
            <a:fillRect/>
          </a:stretch>
        </p:blipFill>
        <p:spPr bwMode="auto">
          <a:xfrm rot="5400000" flipH="1" flipV="1">
            <a:off x="-76200" y="2819400"/>
            <a:ext cx="1554480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0" descr="underline.png"/>
          <p:cNvPicPr preferRelativeResize="0">
            <a:picLocks/>
          </p:cNvPicPr>
          <p:nvPr userDrawn="1"/>
        </p:nvPicPr>
        <p:blipFill>
          <a:blip r:embed="rId2" cstate="print"/>
          <a:srcRect t="-60000" b="-60000"/>
          <a:stretch>
            <a:fillRect/>
          </a:stretch>
        </p:blipFill>
        <p:spPr bwMode="auto">
          <a:xfrm rot="5400000" flipH="1" flipV="1">
            <a:off x="7696200" y="2800350"/>
            <a:ext cx="1554480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 algn="ctr">
              <a:buNone/>
              <a:defRPr sz="48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Click to Add Title 	</a:t>
            </a:r>
            <a:endParaRPr lang="el-GR" dirty="0" smtClean="0"/>
          </a:p>
        </p:txBody>
      </p:sp>
      <p:pic>
        <p:nvPicPr>
          <p:cNvPr id="8" name="Picture 20" descr="underline.png"/>
          <p:cNvPicPr preferRelativeResize="0">
            <a:picLocks/>
          </p:cNvPicPr>
          <p:nvPr userDrawn="1"/>
        </p:nvPicPr>
        <p:blipFill>
          <a:blip r:embed="rId2" cstate="print"/>
          <a:srcRect t="-60000" b="-60000"/>
          <a:stretch>
            <a:fillRect/>
          </a:stretch>
        </p:blipFill>
        <p:spPr bwMode="auto">
          <a:xfrm flipH="1" flipV="1">
            <a:off x="685800" y="4286250"/>
            <a:ext cx="7772400" cy="9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0" descr="underline.png"/>
          <p:cNvPicPr preferRelativeResize="0">
            <a:picLocks/>
          </p:cNvPicPr>
          <p:nvPr userDrawn="1"/>
        </p:nvPicPr>
        <p:blipFill>
          <a:blip r:embed="rId2" cstate="print"/>
          <a:srcRect t="-60000" b="-60000"/>
          <a:stretch>
            <a:fillRect/>
          </a:stretch>
        </p:blipFill>
        <p:spPr bwMode="auto">
          <a:xfrm flipH="1" flipV="1">
            <a:off x="838200" y="5715000"/>
            <a:ext cx="7772400" cy="9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722313" y="4629149"/>
            <a:ext cx="7772400" cy="986473"/>
          </a:xfrm>
          <a:solidFill>
            <a:schemeClr val="bg1">
              <a:lumMod val="95000"/>
            </a:schemeClr>
          </a:solidFill>
        </p:spPr>
        <p:txBody>
          <a:bodyPr anchor="b">
            <a:normAutofit/>
          </a:bodyPr>
          <a:lstStyle>
            <a:lvl1pPr marL="0" indent="0" algn="ctr">
              <a:buNone/>
              <a:defRPr sz="3600" baseline="0">
                <a:solidFill>
                  <a:schemeClr val="accent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Click to Add Subtitle</a:t>
            </a:r>
            <a:endParaRPr lang="el-GR" dirty="0" smtClean="0"/>
          </a:p>
        </p:txBody>
      </p:sp>
      <p:pic>
        <p:nvPicPr>
          <p:cNvPr id="13" name="Picture 20" descr="underline.png"/>
          <p:cNvPicPr preferRelativeResize="0">
            <a:picLocks/>
          </p:cNvPicPr>
          <p:nvPr userDrawn="1"/>
        </p:nvPicPr>
        <p:blipFill>
          <a:blip r:embed="rId2" cstate="print"/>
          <a:srcRect t="-60000" b="-60000"/>
          <a:stretch>
            <a:fillRect/>
          </a:stretch>
        </p:blipFill>
        <p:spPr bwMode="auto">
          <a:xfrm flipH="1" flipV="1">
            <a:off x="762000" y="4476750"/>
            <a:ext cx="8046720" cy="9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46088"/>
            <a:ext cx="8229600" cy="914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l-GR" smtClean="0"/>
              <a:t>Click to Add Title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l-GR" smtClean="0"/>
              <a:t>Click to Add Text</a:t>
            </a:r>
          </a:p>
          <a:p>
            <a:pPr lvl="1"/>
            <a:r>
              <a:rPr lang="el-GR" smtClean="0"/>
              <a:t>Second level</a:t>
            </a:r>
            <a:endParaRPr lang="el-GR" dirty="0" smtClean="0"/>
          </a:p>
        </p:txBody>
      </p:sp>
      <p:pic>
        <p:nvPicPr>
          <p:cNvPr id="7" name="Picture 20" descr="underline.png"/>
          <p:cNvPicPr preferRelativeResize="0">
            <a:picLocks/>
          </p:cNvPicPr>
          <p:nvPr userDrawn="1"/>
        </p:nvPicPr>
        <p:blipFill>
          <a:blip r:embed="rId2" cstate="print"/>
          <a:srcRect t="-60000" b="-60000"/>
          <a:stretch>
            <a:fillRect/>
          </a:stretch>
        </p:blipFill>
        <p:spPr bwMode="auto">
          <a:xfrm flipH="1" flipV="1">
            <a:off x="476250" y="1232536"/>
            <a:ext cx="8321040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828800"/>
            <a:ext cx="4038600" cy="4525963"/>
          </a:xfrm>
        </p:spPr>
        <p:txBody>
          <a:bodyPr/>
          <a:lstStyle>
            <a:lvl1pPr>
              <a:defRPr sz="28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Click to Add Text </a:t>
            </a:r>
          </a:p>
          <a:p>
            <a:pPr lvl="1"/>
            <a:r>
              <a:rPr lang="el-GR" smtClean="0"/>
              <a:t>Second level</a:t>
            </a:r>
            <a:endParaRPr lang="el-GR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828800"/>
            <a:ext cx="4038600" cy="4525963"/>
          </a:xfrm>
        </p:spPr>
        <p:txBody>
          <a:bodyPr/>
          <a:lstStyle>
            <a:lvl1pPr>
              <a:defRPr sz="28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Click to Add Text </a:t>
            </a:r>
          </a:p>
          <a:p>
            <a:pPr lvl="1"/>
            <a:r>
              <a:rPr lang="el-GR" smtClean="0"/>
              <a:t>Second level</a:t>
            </a:r>
            <a:endParaRPr lang="el-GR" dirty="0" smtClean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46088"/>
            <a:ext cx="8229600" cy="914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l-GR" smtClean="0"/>
              <a:t>Click to Add Title</a:t>
            </a:r>
            <a:endParaRPr lang="el-GR" dirty="0"/>
          </a:p>
        </p:txBody>
      </p:sp>
      <p:pic>
        <p:nvPicPr>
          <p:cNvPr id="7" name="Picture 20" descr="underline.png"/>
          <p:cNvPicPr preferRelativeResize="0">
            <a:picLocks/>
          </p:cNvPicPr>
          <p:nvPr userDrawn="1"/>
        </p:nvPicPr>
        <p:blipFill>
          <a:blip r:embed="rId2" cstate="print"/>
          <a:srcRect t="-60000" b="-60000"/>
          <a:stretch>
            <a:fillRect/>
          </a:stretch>
        </p:blipFill>
        <p:spPr bwMode="auto">
          <a:xfrm flipH="1" flipV="1">
            <a:off x="476250" y="1232536"/>
            <a:ext cx="8321040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0" descr="underline.png"/>
          <p:cNvPicPr preferRelativeResize="0">
            <a:picLocks/>
          </p:cNvPicPr>
          <p:nvPr userDrawn="1"/>
        </p:nvPicPr>
        <p:blipFill>
          <a:blip r:embed="rId2" cstate="print"/>
          <a:srcRect t="-60000" b="-60000"/>
          <a:stretch>
            <a:fillRect/>
          </a:stretch>
        </p:blipFill>
        <p:spPr bwMode="auto">
          <a:xfrm rot="5400000" flipH="1" flipV="1">
            <a:off x="2221230" y="4217670"/>
            <a:ext cx="4754880" cy="9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763713"/>
            <a:ext cx="4040188" cy="639762"/>
          </a:xfrm>
        </p:spPr>
        <p:txBody>
          <a:bodyPr anchor="b"/>
          <a:lstStyle>
            <a:lvl1pPr marL="0" indent="0">
              <a:buNone/>
              <a:defRPr sz="2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Click to Add Title</a:t>
            </a:r>
            <a:endParaRPr lang="el-GR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403475"/>
            <a:ext cx="4040188" cy="3951288"/>
          </a:xfrm>
        </p:spPr>
        <p:txBody>
          <a:bodyPr/>
          <a:lstStyle>
            <a:lvl1pPr>
              <a:defRPr sz="24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Click to Add Text</a:t>
            </a:r>
          </a:p>
          <a:p>
            <a:pPr lvl="1"/>
            <a:r>
              <a:rPr lang="el-GR" smtClean="0"/>
              <a:t>Second level</a:t>
            </a:r>
            <a:endParaRPr lang="el-GR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763713"/>
            <a:ext cx="4041775" cy="639762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l-GR" smtClean="0"/>
              <a:t>Click to Add Title</a:t>
            </a:r>
            <a:endParaRPr lang="el-GR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5" y="2403475"/>
            <a:ext cx="4041775" cy="3951288"/>
          </a:xfrm>
        </p:spPr>
        <p:txBody>
          <a:bodyPr/>
          <a:lstStyle>
            <a:lvl1pPr>
              <a:defRPr sz="24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Click to Add Text</a:t>
            </a:r>
          </a:p>
          <a:p>
            <a:pPr lvl="1"/>
            <a:r>
              <a:rPr lang="el-GR" smtClean="0"/>
              <a:t>Second level</a:t>
            </a:r>
            <a:endParaRPr lang="el-GR" dirty="0" smtClean="0"/>
          </a:p>
        </p:txBody>
      </p:sp>
      <p:pic>
        <p:nvPicPr>
          <p:cNvPr id="12" name="Picture 20" descr="underline.png"/>
          <p:cNvPicPr preferRelativeResize="0">
            <a:picLocks/>
          </p:cNvPicPr>
          <p:nvPr userDrawn="1"/>
        </p:nvPicPr>
        <p:blipFill>
          <a:blip r:embed="rId2" cstate="print"/>
          <a:srcRect t="-60000" b="-60000"/>
          <a:stretch>
            <a:fillRect/>
          </a:stretch>
        </p:blipFill>
        <p:spPr bwMode="auto">
          <a:xfrm flipH="1" flipV="1">
            <a:off x="457200" y="2286000"/>
            <a:ext cx="4023360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0" descr="underline.png"/>
          <p:cNvPicPr preferRelativeResize="0">
            <a:picLocks/>
          </p:cNvPicPr>
          <p:nvPr userDrawn="1"/>
        </p:nvPicPr>
        <p:blipFill>
          <a:blip r:embed="rId2" cstate="print"/>
          <a:srcRect t="-60000" b="-60000"/>
          <a:stretch>
            <a:fillRect/>
          </a:stretch>
        </p:blipFill>
        <p:spPr bwMode="auto">
          <a:xfrm flipH="1" flipV="1">
            <a:off x="4648200" y="2343150"/>
            <a:ext cx="4023360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46088"/>
            <a:ext cx="8229600" cy="914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l-GR" smtClean="0"/>
              <a:t>Click to Add Title</a:t>
            </a:r>
            <a:endParaRPr lang="el-GR" dirty="0"/>
          </a:p>
        </p:txBody>
      </p:sp>
      <p:pic>
        <p:nvPicPr>
          <p:cNvPr id="15" name="Picture 20" descr="underline.png"/>
          <p:cNvPicPr preferRelativeResize="0">
            <a:picLocks/>
          </p:cNvPicPr>
          <p:nvPr userDrawn="1"/>
        </p:nvPicPr>
        <p:blipFill>
          <a:blip r:embed="rId2" cstate="print"/>
          <a:srcRect t="-60000" b="-60000"/>
          <a:stretch>
            <a:fillRect/>
          </a:stretch>
        </p:blipFill>
        <p:spPr bwMode="auto">
          <a:xfrm flipH="1" flipV="1">
            <a:off x="476250" y="1232536"/>
            <a:ext cx="8321040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46088"/>
            <a:ext cx="8229600" cy="914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l-GR" smtClean="0"/>
              <a:t>Click to Add Title</a:t>
            </a:r>
            <a:endParaRPr lang="el-GR" dirty="0"/>
          </a:p>
        </p:txBody>
      </p:sp>
      <p:pic>
        <p:nvPicPr>
          <p:cNvPr id="4" name="Picture 20" descr="underline.png"/>
          <p:cNvPicPr preferRelativeResize="0">
            <a:picLocks/>
          </p:cNvPicPr>
          <p:nvPr userDrawn="1"/>
        </p:nvPicPr>
        <p:blipFill>
          <a:blip r:embed="rId2" cstate="print"/>
          <a:srcRect t="-60000" b="-60000"/>
          <a:stretch>
            <a:fillRect/>
          </a:stretch>
        </p:blipFill>
        <p:spPr bwMode="auto">
          <a:xfrm flipH="1" flipV="1">
            <a:off x="476250" y="1232536"/>
            <a:ext cx="8321040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68300"/>
            <a:ext cx="3008313" cy="116205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l-GR" smtClean="0"/>
              <a:t>Click to Add Title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368299"/>
            <a:ext cx="5111750" cy="612648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Click to Add Text</a:t>
            </a:r>
          </a:p>
          <a:p>
            <a:pPr lvl="1"/>
            <a:r>
              <a:rPr lang="el-GR" smtClean="0"/>
              <a:t>Second level</a:t>
            </a:r>
            <a:endParaRPr lang="el-GR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816100"/>
            <a:ext cx="3008313" cy="4691063"/>
          </a:xfr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Add Text</a:t>
            </a:r>
            <a:endParaRPr lang="el-GR" dirty="0" smtClean="0"/>
          </a:p>
        </p:txBody>
      </p:sp>
      <p:pic>
        <p:nvPicPr>
          <p:cNvPr id="8" name="Picture 20" descr="underline.png"/>
          <p:cNvPicPr preferRelativeResize="0">
            <a:picLocks/>
          </p:cNvPicPr>
          <p:nvPr userDrawn="1"/>
        </p:nvPicPr>
        <p:blipFill>
          <a:blip r:embed="rId2" cstate="print"/>
          <a:srcRect t="-60000" b="-60000"/>
          <a:stretch>
            <a:fillRect/>
          </a:stretch>
        </p:blipFill>
        <p:spPr bwMode="auto">
          <a:xfrm rot="5400000" flipH="1" flipV="1">
            <a:off x="213360" y="3562350"/>
            <a:ext cx="6583680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0" descr="underline.png"/>
          <p:cNvPicPr preferRelativeResize="0">
            <a:picLocks/>
          </p:cNvPicPr>
          <p:nvPr userDrawn="1"/>
        </p:nvPicPr>
        <p:blipFill>
          <a:blip r:embed="rId2" cstate="print"/>
          <a:srcRect t="-60000" b="-60000"/>
          <a:stretch>
            <a:fillRect/>
          </a:stretch>
        </p:blipFill>
        <p:spPr bwMode="auto">
          <a:xfrm flipH="1" flipV="1">
            <a:off x="457200" y="1562100"/>
            <a:ext cx="2926080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5676900"/>
            <a:ext cx="5486400" cy="566738"/>
          </a:xfrm>
          <a:solidFill>
            <a:schemeClr val="bg1">
              <a:lumMod val="95000"/>
            </a:schemeClr>
          </a:solidFill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accent6"/>
                </a:solidFill>
              </a:defRPr>
            </a:lvl1pPr>
          </a:lstStyle>
          <a:p>
            <a:r>
              <a:rPr lang="el-GR" smtClean="0"/>
              <a:t>Click to Add Title</a:t>
            </a:r>
            <a:endParaRPr lang="el-GR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84632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 dirty="0"/>
          </a:p>
        </p:txBody>
      </p:sp>
      <p:pic>
        <p:nvPicPr>
          <p:cNvPr id="9" name="Picture 20" descr="underline.png"/>
          <p:cNvPicPr preferRelativeResize="0">
            <a:picLocks/>
          </p:cNvPicPr>
          <p:nvPr userDrawn="1"/>
        </p:nvPicPr>
        <p:blipFill>
          <a:blip r:embed="rId2" cstate="print"/>
          <a:srcRect t="-60000" b="-60000"/>
          <a:stretch>
            <a:fillRect/>
          </a:stretch>
        </p:blipFill>
        <p:spPr bwMode="auto">
          <a:xfrm rot="5400000" flipH="1" flipV="1">
            <a:off x="-990600" y="3318510"/>
            <a:ext cx="5486400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0" descr="underline.png"/>
          <p:cNvPicPr preferRelativeResize="0">
            <a:picLocks/>
          </p:cNvPicPr>
          <p:nvPr userDrawn="1"/>
        </p:nvPicPr>
        <p:blipFill>
          <a:blip r:embed="rId2" cstate="print"/>
          <a:srcRect t="-60000" b="-60000"/>
          <a:stretch>
            <a:fillRect/>
          </a:stretch>
        </p:blipFill>
        <p:spPr bwMode="auto">
          <a:xfrm rot="5400000" flipH="1" flipV="1">
            <a:off x="4560570" y="3307080"/>
            <a:ext cx="5486400" cy="9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0" descr="underline.png"/>
          <p:cNvPicPr preferRelativeResize="0">
            <a:picLocks/>
          </p:cNvPicPr>
          <p:nvPr userDrawn="1"/>
        </p:nvPicPr>
        <p:blipFill>
          <a:blip r:embed="rId2" cstate="print"/>
          <a:srcRect t="-60000" b="-60000"/>
          <a:stretch>
            <a:fillRect/>
          </a:stretch>
        </p:blipFill>
        <p:spPr bwMode="auto">
          <a:xfrm flipH="1" flipV="1">
            <a:off x="1847850" y="590550"/>
            <a:ext cx="5486400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0" descr="underline.png"/>
          <p:cNvPicPr preferRelativeResize="0">
            <a:picLocks/>
          </p:cNvPicPr>
          <p:nvPr userDrawn="1"/>
        </p:nvPicPr>
        <p:blipFill>
          <a:blip r:embed="rId2" cstate="print"/>
          <a:srcRect t="-60000" b="-60000"/>
          <a:stretch>
            <a:fillRect/>
          </a:stretch>
        </p:blipFill>
        <p:spPr bwMode="auto">
          <a:xfrm flipH="1" flipV="1">
            <a:off x="1828800" y="5467350"/>
            <a:ext cx="5486400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:\Users\Anh Thu Tran\AppData\Local\Microsoft\Windows\Temporary Internet Files\Content.IE5\R6QISJ13\MP900439472[1].jpg"/>
          <p:cNvPicPr>
            <a:picLocks noChangeAspect="1" noChangeArrowheads="1"/>
          </p:cNvPicPr>
          <p:nvPr/>
        </p:nvPicPr>
        <p:blipFill>
          <a:blip r:embed="rId11" cstate="print"/>
          <a:srcRect l="19048" b="9058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Click to Add Title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165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Click to Add Text</a:t>
            </a:r>
          </a:p>
          <a:p>
            <a:pPr lvl="1"/>
            <a:r>
              <a:rPr lang="el-GR" smtClean="0"/>
              <a:t>Second level</a:t>
            </a:r>
            <a:endParaRPr lang="el-GR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Segoe Scrip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Segoe Scrip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Segoe Scrip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Segoe Scrip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Segoe Scrip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Segoe Scrip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0.xml"/><Relationship Id="rId5" Type="http://schemas.openxmlformats.org/officeDocument/2006/relationships/image" Target="../media/image19.png"/><Relationship Id="rId4" Type="http://schemas.openxmlformats.org/officeDocument/2006/relationships/slide" Target="slide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4.xml"/><Relationship Id="rId7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slide" Target="slide24.xml"/><Relationship Id="rId5" Type="http://schemas.openxmlformats.org/officeDocument/2006/relationships/image" Target="../media/image26.png"/><Relationship Id="rId4" Type="http://schemas.openxmlformats.org/officeDocument/2006/relationships/slide" Target="slide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1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hmuseum.gr/details2.php?lang=1&amp;wh=1&amp;the1id=2&amp;the2id=12&amp;the3id=101&amp;theid=101&amp;open1=2&amp;open2=12&amp;open3=101&amp;thepid=704&amp;page=1" TargetMode="External"/><Relationship Id="rId2" Type="http://schemas.openxmlformats.org/officeDocument/2006/relationships/hyperlink" Target="http://argolikivivliothiki.gr/" TargetMode="External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blacksea.ehw.gr/forms/fLemmaBodyExtended.aspx?lemmaid=11106&amp;boithimata_State=&amp;kefalaia_State=#chapter_2" TargetMode="External"/><Relationship Id="rId4" Type="http://schemas.openxmlformats.org/officeDocument/2006/relationships/hyperlink" Target="http://www.ime.gr/chronos/12/gr/1821_1833/enarxi/index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slide" Target="slide11.xml"/><Relationship Id="rId2" Type="http://schemas.openxmlformats.org/officeDocument/2006/relationships/slide" Target="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slide" Target="slide10.xml"/><Relationship Id="rId4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9"/>
                </a:solidFill>
              </a:rPr>
              <a:t>H </a:t>
            </a:r>
            <a:r>
              <a:rPr lang="el-GR" dirty="0" smtClean="0">
                <a:solidFill>
                  <a:srgbClr val="000099"/>
                </a:solidFill>
              </a:rPr>
              <a:t>φιλική εταιρεία 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solidFill>
            <a:schemeClr val="bg1">
              <a:lumMod val="95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el-GR" dirty="0" smtClean="0">
                <a:solidFill>
                  <a:srgbClr val="000099"/>
                </a:solidFill>
              </a:rPr>
              <a:t>και η κήρυξη της </a:t>
            </a:r>
            <a:r>
              <a:rPr lang="en-US" dirty="0" smtClean="0">
                <a:solidFill>
                  <a:srgbClr val="000099"/>
                </a:solidFill>
              </a:rPr>
              <a:t>E</a:t>
            </a:r>
            <a:r>
              <a:rPr lang="el-GR" dirty="0" err="1" smtClean="0">
                <a:solidFill>
                  <a:srgbClr val="000099"/>
                </a:solidFill>
              </a:rPr>
              <a:t>λληνικής</a:t>
            </a:r>
            <a:r>
              <a:rPr lang="el-GR" dirty="0" smtClean="0">
                <a:solidFill>
                  <a:srgbClr val="000099"/>
                </a:solidFill>
              </a:rPr>
              <a:t> </a:t>
            </a:r>
            <a:r>
              <a:rPr lang="en-US" dirty="0" smtClean="0">
                <a:solidFill>
                  <a:srgbClr val="000099"/>
                </a:solidFill>
              </a:rPr>
              <a:t>E</a:t>
            </a:r>
            <a:r>
              <a:rPr lang="el-GR" dirty="0" err="1" smtClean="0">
                <a:solidFill>
                  <a:srgbClr val="000099"/>
                </a:solidFill>
              </a:rPr>
              <a:t>πανάστασης</a:t>
            </a:r>
            <a:r>
              <a:rPr lang="el-GR" dirty="0" smtClean="0">
                <a:solidFill>
                  <a:srgbClr val="000099"/>
                </a:solidFill>
              </a:rPr>
              <a:t> στις Παραδουνάβιες ηγεμονίες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60157" y="6281122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000" b="1" dirty="0" smtClean="0">
                <a:solidFill>
                  <a:schemeClr val="bg1"/>
                </a:solidFill>
              </a:rPr>
              <a:t>Δημιουργία παρουσίασης : Βάσω </a:t>
            </a:r>
            <a:r>
              <a:rPr lang="el-GR" sz="1000" b="1" dirty="0" err="1" smtClean="0">
                <a:solidFill>
                  <a:schemeClr val="bg1"/>
                </a:solidFill>
              </a:rPr>
              <a:t>Ραμπαούνη</a:t>
            </a:r>
            <a:endParaRPr lang="el-GR" sz="10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1000" b="1" dirty="0" smtClean="0">
                <a:solidFill>
                  <a:schemeClr val="bg1"/>
                </a:solidFill>
              </a:rPr>
              <a:t>http</a:t>
            </a:r>
            <a:r>
              <a:rPr lang="el-GR" sz="1000" b="1" dirty="0" smtClean="0">
                <a:solidFill>
                  <a:schemeClr val="bg1"/>
                </a:solidFill>
              </a:rPr>
              <a:t>:</a:t>
            </a:r>
            <a:r>
              <a:rPr lang="en-US" sz="1000" b="1" dirty="0" smtClean="0">
                <a:solidFill>
                  <a:schemeClr val="bg1"/>
                </a:solidFill>
              </a:rPr>
              <a:t>//portobuffalo.blogspot.com</a:t>
            </a:r>
            <a:endParaRPr lang="el-GR" sz="1000" b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756" y="282962"/>
            <a:ext cx="2530000" cy="33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14400"/>
          </a:xfrm>
        </p:spPr>
        <p:txBody>
          <a:bodyPr>
            <a:noAutofit/>
          </a:bodyPr>
          <a:lstStyle/>
          <a:p>
            <a:r>
              <a:rPr lang="el-GR" sz="2800" dirty="0" err="1" smtClean="0"/>
              <a:t>Κρυπτολεξικό</a:t>
            </a:r>
            <a:r>
              <a:rPr lang="el-GR" sz="2800" dirty="0" smtClean="0"/>
              <a:t> αλφάβητο της </a:t>
            </a:r>
            <a:br>
              <a:rPr lang="el-GR" sz="2800" dirty="0" smtClean="0"/>
            </a:br>
            <a:r>
              <a:rPr lang="el-GR" sz="2800" dirty="0" smtClean="0"/>
              <a:t>Φιλικής Εταιρείας </a:t>
            </a:r>
            <a:endParaRPr lang="en-US" sz="2800" dirty="0"/>
          </a:p>
        </p:txBody>
      </p:sp>
      <p:sp>
        <p:nvSpPr>
          <p:cNvPr id="2" name="Κουμπί ενέργειας: Επιστροφή 1">
            <a:hlinkClick r:id="rId2" action="ppaction://hlinksldjump" highlightClick="1"/>
          </p:cNvPr>
          <p:cNvSpPr/>
          <p:nvPr/>
        </p:nvSpPr>
        <p:spPr>
          <a:xfrm>
            <a:off x="7864127" y="5445224"/>
            <a:ext cx="864096" cy="655687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2816"/>
            <a:ext cx="6042025" cy="421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613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14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H </a:t>
            </a:r>
            <a:r>
              <a:rPr lang="el-GR" sz="2800" dirty="0" smtClean="0"/>
              <a:t>ίδρυση και η ανάπτυξη </a:t>
            </a:r>
            <a:br>
              <a:rPr lang="el-GR" sz="2800" dirty="0" smtClean="0"/>
            </a:br>
            <a:r>
              <a:rPr lang="el-GR" sz="2800" dirty="0" smtClean="0"/>
              <a:t>της Φιλικής Εταιρείας (4)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b="1" dirty="0" smtClean="0"/>
              <a:t>Ταυτότητα των μελών της Εταιρείας</a:t>
            </a:r>
          </a:p>
          <a:p>
            <a:pPr marL="0" indent="0">
              <a:buNone/>
            </a:pPr>
            <a:endParaRPr lang="el-GR" sz="2400" b="1" dirty="0"/>
          </a:p>
          <a:p>
            <a:pPr marL="0" indent="0">
              <a:buNone/>
            </a:pPr>
            <a:r>
              <a:rPr lang="el-GR" sz="1800" b="1" dirty="0" smtClean="0">
                <a:solidFill>
                  <a:srgbClr val="000099"/>
                </a:solidFill>
              </a:rPr>
              <a:t>Μέχρι 1817-1818</a:t>
            </a:r>
          </a:p>
          <a:p>
            <a:pPr marL="0" indent="0">
              <a:buNone/>
            </a:pPr>
            <a:r>
              <a:rPr lang="el-GR" sz="1800" dirty="0" smtClean="0"/>
              <a:t>Προσπάθεια μύησης πλούσιων Ελλήνων 				εμπόρων. Γιατί; </a:t>
            </a:r>
          </a:p>
          <a:p>
            <a:pPr marL="0" indent="0">
              <a:buNone/>
            </a:pPr>
            <a:r>
              <a:rPr lang="el-GR" sz="1800" dirty="0"/>
              <a:t> </a:t>
            </a:r>
            <a:r>
              <a:rPr lang="el-GR" sz="1800" dirty="0" smtClean="0"/>
              <a:t>         Αποτυχία. Αρνητική στάση.</a:t>
            </a:r>
          </a:p>
          <a:p>
            <a:pPr marL="0" indent="0">
              <a:buNone/>
            </a:pPr>
            <a:endParaRPr lang="el-GR" sz="1800" dirty="0"/>
          </a:p>
          <a:p>
            <a:pPr marL="0" indent="0">
              <a:buNone/>
            </a:pPr>
            <a:r>
              <a:rPr lang="el-GR" sz="1800" b="1" dirty="0" smtClean="0">
                <a:solidFill>
                  <a:srgbClr val="000099"/>
                </a:solidFill>
              </a:rPr>
              <a:t>Μετά 1818</a:t>
            </a:r>
          </a:p>
          <a:p>
            <a:pPr marL="0" indent="0">
              <a:buNone/>
            </a:pPr>
            <a:r>
              <a:rPr lang="el-GR" sz="1800" dirty="0" smtClean="0"/>
              <a:t>Προσπάθεια μύησης μελών από όλες τις κοινωνικές 			τάξεις: κυρίως μικροέμποροι, διανοούμενοι.</a:t>
            </a:r>
          </a:p>
          <a:p>
            <a:pPr marL="0" indent="0">
              <a:buNone/>
            </a:pPr>
            <a:r>
              <a:rPr lang="el-GR" sz="1800" dirty="0"/>
              <a:t>	</a:t>
            </a:r>
            <a:r>
              <a:rPr lang="el-GR" sz="1800" dirty="0" smtClean="0"/>
              <a:t>		 Γυναίκες </a:t>
            </a:r>
            <a:r>
              <a:rPr lang="el-GR" sz="1800" dirty="0" err="1" smtClean="0"/>
              <a:t>κατ’εξαίρεση</a:t>
            </a:r>
            <a:r>
              <a:rPr lang="el-GR" sz="1800" dirty="0" smtClean="0"/>
              <a:t>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2169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14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H </a:t>
            </a:r>
            <a:r>
              <a:rPr lang="el-GR" sz="2800" dirty="0" smtClean="0"/>
              <a:t>ίδρυση και η ανάπτυξη </a:t>
            </a:r>
            <a:br>
              <a:rPr lang="el-GR" sz="2800" dirty="0" smtClean="0"/>
            </a:br>
            <a:r>
              <a:rPr lang="el-GR" sz="2800" dirty="0" smtClean="0"/>
              <a:t>της Φιλικής Εταιρείας (5)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sz="2400" b="1" dirty="0" smtClean="0"/>
              <a:t>Ηγεσία της Φιλικής Εταιρείας</a:t>
            </a:r>
          </a:p>
          <a:p>
            <a:pPr marL="0" indent="0">
              <a:buNone/>
            </a:pPr>
            <a:endParaRPr lang="el-GR" sz="2400" b="1" dirty="0"/>
          </a:p>
          <a:p>
            <a:pPr marL="0" indent="0">
              <a:buNone/>
            </a:pPr>
            <a:r>
              <a:rPr lang="el-GR" sz="2000" b="1" dirty="0" smtClean="0">
                <a:solidFill>
                  <a:srgbClr val="000099"/>
                </a:solidFill>
              </a:rPr>
              <a:t>1</a:t>
            </a:r>
            <a:r>
              <a:rPr lang="el-GR" sz="2000" b="1" baseline="30000" dirty="0" smtClean="0">
                <a:solidFill>
                  <a:srgbClr val="000099"/>
                </a:solidFill>
              </a:rPr>
              <a:t>η</a:t>
            </a:r>
            <a:r>
              <a:rPr lang="el-GR" sz="2000" b="1" dirty="0" smtClean="0">
                <a:solidFill>
                  <a:srgbClr val="000099"/>
                </a:solidFill>
              </a:rPr>
              <a:t> φάση</a:t>
            </a:r>
          </a:p>
          <a:p>
            <a:pPr marL="0" indent="0">
              <a:buNone/>
            </a:pPr>
            <a:r>
              <a:rPr lang="el-GR" sz="1800" dirty="0" smtClean="0"/>
              <a:t>Η «</a:t>
            </a:r>
            <a:r>
              <a:rPr lang="el-GR" sz="1800" b="1" dirty="0" smtClean="0"/>
              <a:t>Αόρατη Αρχή»</a:t>
            </a:r>
            <a:r>
              <a:rPr lang="el-GR" sz="1800" dirty="0" smtClean="0"/>
              <a:t>: άγνωστη η ταυτότητά της </a:t>
            </a:r>
          </a:p>
          <a:p>
            <a:pPr marL="0" indent="0">
              <a:buNone/>
            </a:pPr>
            <a:r>
              <a:rPr lang="el-GR" sz="1800" dirty="0"/>
              <a:t>	</a:t>
            </a:r>
            <a:r>
              <a:rPr lang="el-GR" sz="1800" dirty="0" smtClean="0"/>
              <a:t>	  απαγόρευση ερώτησης για την ταυτότητά της</a:t>
            </a:r>
          </a:p>
          <a:p>
            <a:pPr marL="0" indent="0">
              <a:buNone/>
            </a:pPr>
            <a:r>
              <a:rPr lang="el-GR" sz="1800" dirty="0"/>
              <a:t>	</a:t>
            </a:r>
            <a:r>
              <a:rPr lang="el-GR" sz="1800" dirty="0" smtClean="0"/>
              <a:t>            εκτέλεση αποφάσεών της ασυζητητί</a:t>
            </a:r>
          </a:p>
          <a:p>
            <a:pPr marL="0" indent="0">
              <a:buNone/>
            </a:pPr>
            <a:r>
              <a:rPr lang="el-GR" sz="1800" dirty="0"/>
              <a:t>1818:μετονομασία της σε </a:t>
            </a:r>
            <a:r>
              <a:rPr lang="el-GR" sz="1800" dirty="0" smtClean="0"/>
              <a:t> «</a:t>
            </a:r>
            <a:r>
              <a:rPr lang="el-GR" sz="1800" b="1" dirty="0"/>
              <a:t>Αρχή των Δώδεκα Αποστόλων</a:t>
            </a:r>
            <a:r>
              <a:rPr lang="el-GR" sz="1800" dirty="0"/>
              <a:t>»</a:t>
            </a:r>
            <a:endParaRPr lang="el-GR" sz="1800" dirty="0" smtClean="0"/>
          </a:p>
          <a:p>
            <a:pPr marL="0" indent="0">
              <a:buNone/>
            </a:pPr>
            <a:endParaRPr lang="el-GR" sz="1800" dirty="0"/>
          </a:p>
          <a:p>
            <a:pPr marL="0" indent="0">
              <a:buNone/>
            </a:pPr>
            <a:r>
              <a:rPr lang="el-GR" sz="2000" b="1" dirty="0" smtClean="0">
                <a:solidFill>
                  <a:srgbClr val="000099"/>
                </a:solidFill>
              </a:rPr>
              <a:t>2</a:t>
            </a:r>
            <a:r>
              <a:rPr lang="el-GR" sz="2000" b="1" baseline="30000" dirty="0" smtClean="0">
                <a:solidFill>
                  <a:srgbClr val="000099"/>
                </a:solidFill>
              </a:rPr>
              <a:t>η</a:t>
            </a:r>
            <a:r>
              <a:rPr lang="el-GR" sz="2000" b="1" dirty="0" smtClean="0">
                <a:solidFill>
                  <a:srgbClr val="000099"/>
                </a:solidFill>
              </a:rPr>
              <a:t> φάση</a:t>
            </a:r>
          </a:p>
          <a:p>
            <a:pPr marL="0" indent="0">
              <a:buNone/>
            </a:pPr>
            <a:r>
              <a:rPr lang="el-GR" sz="1800" dirty="0" smtClean="0"/>
              <a:t>Αρχικά διερεύνηση προθέσεων γνωστών Ελλήνων για την ανάληψη της αρχηγίας:</a:t>
            </a:r>
          </a:p>
          <a:p>
            <a:pPr marL="0" indent="0">
              <a:buNone/>
            </a:pPr>
            <a:r>
              <a:rPr lang="el-GR" sz="1800" b="1" dirty="0" smtClean="0"/>
              <a:t>Ιωάννης Καποδίστριας </a:t>
            </a:r>
            <a:r>
              <a:rPr lang="el-GR" sz="1100" dirty="0" smtClean="0"/>
              <a:t>(υπουργός εξωτερικών Ρωσίας)</a:t>
            </a:r>
            <a:r>
              <a:rPr lang="el-GR" sz="1800" dirty="0" smtClean="0"/>
              <a:t>: άρνηση</a:t>
            </a:r>
          </a:p>
          <a:p>
            <a:pPr marL="0" indent="0">
              <a:buNone/>
            </a:pPr>
            <a:r>
              <a:rPr lang="el-GR" sz="1800" b="1" dirty="0" smtClean="0">
                <a:solidFill>
                  <a:srgbClr val="000099"/>
                </a:solidFill>
                <a:hlinkClick r:id="rId2" action="ppaction://hlinksldjump"/>
              </a:rPr>
              <a:t>Αλέξανδρος Υψηλάντης </a:t>
            </a:r>
            <a:r>
              <a:rPr lang="el-GR" sz="1100" dirty="0" smtClean="0"/>
              <a:t>(ανώτερος αξιωματικός ρωσικού στρατού): </a:t>
            </a:r>
            <a:r>
              <a:rPr lang="el-GR" sz="1800" dirty="0" smtClean="0"/>
              <a:t>αποδοχή</a:t>
            </a:r>
          </a:p>
          <a:p>
            <a:pPr marL="0" indent="0">
              <a:buNone/>
            </a:pPr>
            <a:endParaRPr lang="el-GR" sz="1800" dirty="0"/>
          </a:p>
          <a:p>
            <a:pPr marL="0" indent="0" algn="ctr">
              <a:buNone/>
            </a:pPr>
            <a:r>
              <a:rPr lang="el-GR" sz="1800" b="1" dirty="0" smtClean="0"/>
              <a:t>ΓΕΝΙΚΟΣ ΕΠΙΤΡΟΠΟΣ ΑΡΧΗΣ</a:t>
            </a:r>
            <a:endParaRPr lang="el-GR" sz="1800" b="1" dirty="0"/>
          </a:p>
        </p:txBody>
      </p:sp>
      <p:sp>
        <p:nvSpPr>
          <p:cNvPr id="2" name="Κουμπί ενέργειας: Εμπρός ή Επόμενο 1">
            <a:hlinkClick r:id="rId3" action="ppaction://hlinksldjump" highlightClick="1"/>
          </p:cNvPr>
          <p:cNvSpPr/>
          <p:nvPr/>
        </p:nvSpPr>
        <p:spPr>
          <a:xfrm>
            <a:off x="7596336" y="5517232"/>
            <a:ext cx="864096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Βέλος προς τα κάτω 2"/>
          <p:cNvSpPr/>
          <p:nvPr/>
        </p:nvSpPr>
        <p:spPr>
          <a:xfrm>
            <a:off x="4139952" y="5661248"/>
            <a:ext cx="288032" cy="2520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5796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323528" y="404664"/>
            <a:ext cx="8686800" cy="914400"/>
          </a:xfrm>
        </p:spPr>
        <p:txBody>
          <a:bodyPr>
            <a:noAutofit/>
          </a:bodyPr>
          <a:lstStyle/>
          <a:p>
            <a:r>
              <a:rPr lang="el-GR" sz="2800" dirty="0"/>
              <a:t>Αλέξανδρος Υψηλάντης με το έμβλημα του Ιερού Λόχου. Εθνικό Ιστορικό Μουσείο, Αθήνα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84784"/>
            <a:ext cx="4281047" cy="51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Κουμπί ενέργειας: Επιστροφή 3">
            <a:hlinkClick r:id="rId3" action="ppaction://hlinksldjump" highlightClick="1"/>
          </p:cNvPr>
          <p:cNvSpPr/>
          <p:nvPr/>
        </p:nvSpPr>
        <p:spPr>
          <a:xfrm>
            <a:off x="7524328" y="5301208"/>
            <a:ext cx="1080120" cy="100811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395536" y="2060848"/>
            <a:ext cx="187220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l-GR" sz="800" dirty="0" smtClean="0">
                <a:solidFill>
                  <a:schemeClr val="bg1"/>
                </a:solidFill>
                <a:latin typeface="Segoe Script" pitchFamily="34" charset="0"/>
              </a:rPr>
              <a:t>Γεννήθηκε στην Κωνσταντινούπολη το </a:t>
            </a:r>
            <a:r>
              <a:rPr lang="el-GR" sz="800" b="1" dirty="0" smtClean="0">
                <a:solidFill>
                  <a:schemeClr val="bg1"/>
                </a:solidFill>
                <a:latin typeface="Segoe Script" pitchFamily="34" charset="0"/>
              </a:rPr>
              <a:t>1792</a:t>
            </a:r>
          </a:p>
          <a:p>
            <a:pPr marL="171450" indent="-171450">
              <a:buFont typeface="Arial" pitchFamily="34" charset="0"/>
              <a:buChar char="•"/>
            </a:pPr>
            <a:endParaRPr lang="el-GR" sz="800" dirty="0" smtClean="0">
              <a:solidFill>
                <a:schemeClr val="bg1"/>
              </a:solidFill>
              <a:latin typeface="Segoe Script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l-GR" sz="800" dirty="0" smtClean="0">
                <a:solidFill>
                  <a:schemeClr val="bg1"/>
                </a:solidFill>
                <a:latin typeface="Segoe Script" pitchFamily="34" charset="0"/>
              </a:rPr>
              <a:t>Κατατάχθηκε  στο σώμα έφιππων σωματοφυλάκων του </a:t>
            </a:r>
            <a:r>
              <a:rPr lang="el-GR" sz="800" b="1" dirty="0" smtClean="0">
                <a:solidFill>
                  <a:schemeClr val="bg1"/>
                </a:solidFill>
                <a:latin typeface="Segoe Script" pitchFamily="34" charset="0"/>
              </a:rPr>
              <a:t>τσάρου της Ρωσίας</a:t>
            </a:r>
          </a:p>
          <a:p>
            <a:pPr marL="171450" indent="-171450">
              <a:buFont typeface="Arial" pitchFamily="34" charset="0"/>
              <a:buChar char="•"/>
            </a:pPr>
            <a:endParaRPr lang="el-GR" sz="800" dirty="0" smtClean="0">
              <a:solidFill>
                <a:schemeClr val="bg1"/>
              </a:solidFill>
              <a:latin typeface="Segoe Script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l-GR" sz="800" dirty="0" smtClean="0">
                <a:solidFill>
                  <a:schemeClr val="bg1"/>
                </a:solidFill>
                <a:latin typeface="Segoe Script" pitchFamily="34" charset="0"/>
              </a:rPr>
              <a:t>Διακρίθηκε στους </a:t>
            </a:r>
            <a:r>
              <a:rPr lang="el-GR" sz="800" b="1" dirty="0" smtClean="0">
                <a:solidFill>
                  <a:schemeClr val="bg1"/>
                </a:solidFill>
                <a:latin typeface="Segoe Script" pitchFamily="34" charset="0"/>
              </a:rPr>
              <a:t>πολέμους κατά του Ναπολέοντα</a:t>
            </a:r>
            <a:r>
              <a:rPr lang="el-GR" sz="800" dirty="0" smtClean="0">
                <a:solidFill>
                  <a:schemeClr val="bg1"/>
                </a:solidFill>
                <a:latin typeface="Segoe Script" pitchFamily="34" charset="0"/>
              </a:rPr>
              <a:t>. Στη μάχη της Δρέσδης έχασε το δεξί του χέρι</a:t>
            </a:r>
          </a:p>
          <a:p>
            <a:pPr marL="171450" indent="-171450">
              <a:buFont typeface="Arial" pitchFamily="34" charset="0"/>
              <a:buChar char="•"/>
            </a:pPr>
            <a:endParaRPr lang="el-GR" sz="800" dirty="0" smtClean="0">
              <a:solidFill>
                <a:schemeClr val="bg1"/>
              </a:solidFill>
              <a:latin typeface="Segoe Script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l-GR" sz="800" b="1" dirty="0" smtClean="0">
                <a:solidFill>
                  <a:schemeClr val="bg1"/>
                </a:solidFill>
                <a:latin typeface="Segoe Script" pitchFamily="34" charset="0"/>
              </a:rPr>
              <a:t>12Απριλίου 1820: </a:t>
            </a:r>
            <a:r>
              <a:rPr lang="el-GR" sz="800" dirty="0" smtClean="0">
                <a:solidFill>
                  <a:schemeClr val="bg1"/>
                </a:solidFill>
                <a:latin typeface="Segoe Script" pitchFamily="34" charset="0"/>
              </a:rPr>
              <a:t>αποδέχθηκε την </a:t>
            </a:r>
            <a:r>
              <a:rPr lang="el-GR" sz="800" b="1" dirty="0" smtClean="0">
                <a:solidFill>
                  <a:schemeClr val="bg1"/>
                </a:solidFill>
                <a:latin typeface="Segoe Script" pitchFamily="34" charset="0"/>
              </a:rPr>
              <a:t>αρχηγία</a:t>
            </a:r>
            <a:r>
              <a:rPr lang="el-GR" sz="800" dirty="0" smtClean="0">
                <a:solidFill>
                  <a:schemeClr val="bg1"/>
                </a:solidFill>
                <a:latin typeface="Segoe Script" pitchFamily="34" charset="0"/>
              </a:rPr>
              <a:t> της Φιλικής Εταιρείας</a:t>
            </a:r>
          </a:p>
          <a:p>
            <a:pPr marL="171450" indent="-171450">
              <a:buFont typeface="Arial" pitchFamily="34" charset="0"/>
              <a:buChar char="•"/>
            </a:pPr>
            <a:endParaRPr lang="el-GR" sz="800" dirty="0" smtClean="0">
              <a:solidFill>
                <a:schemeClr val="bg1"/>
              </a:solidFill>
              <a:latin typeface="Segoe Script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l-GR" sz="800" dirty="0" smtClean="0">
                <a:solidFill>
                  <a:schemeClr val="bg1"/>
                </a:solidFill>
                <a:latin typeface="Segoe Script" pitchFamily="34" charset="0"/>
              </a:rPr>
              <a:t>Μετά την καταστολή  της επανάστασης στις Παραδουνάβιες ηγεμονίες παραδόθηκε στους Αυστριακούς. Φυλακίστηκε  και απελευθερώθηκε στις </a:t>
            </a:r>
            <a:r>
              <a:rPr lang="el-GR" sz="800" b="1" dirty="0" smtClean="0">
                <a:solidFill>
                  <a:schemeClr val="bg1"/>
                </a:solidFill>
                <a:latin typeface="Segoe Script" pitchFamily="34" charset="0"/>
              </a:rPr>
              <a:t>24 Νοεμβρίου 1827.</a:t>
            </a:r>
          </a:p>
          <a:p>
            <a:pPr marL="171450" indent="-171450">
              <a:buFont typeface="Arial" pitchFamily="34" charset="0"/>
              <a:buChar char="•"/>
            </a:pPr>
            <a:endParaRPr lang="el-GR" sz="800" b="1" dirty="0" smtClean="0">
              <a:solidFill>
                <a:schemeClr val="bg1"/>
              </a:solidFill>
              <a:latin typeface="Segoe Script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l-GR" sz="800" b="1" dirty="0" smtClean="0">
                <a:solidFill>
                  <a:schemeClr val="bg1"/>
                </a:solidFill>
                <a:latin typeface="Segoe Script" pitchFamily="34" charset="0"/>
              </a:rPr>
              <a:t>19 Ιανουαρίου 1828</a:t>
            </a:r>
            <a:r>
              <a:rPr lang="el-GR" sz="800" dirty="0" smtClean="0">
                <a:solidFill>
                  <a:schemeClr val="bg1"/>
                </a:solidFill>
                <a:latin typeface="Segoe Script" pitchFamily="34" charset="0"/>
              </a:rPr>
              <a:t>: Δυο μήνες μετά την αποφυλάκισή του πέθανε στη Βιέννη</a:t>
            </a:r>
            <a:endParaRPr lang="el-GR" sz="800" dirty="0">
              <a:solidFill>
                <a:schemeClr val="bg1"/>
              </a:solidFill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14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H</a:t>
            </a:r>
            <a:r>
              <a:rPr lang="el-GR" sz="2800" dirty="0"/>
              <a:t> </a:t>
            </a:r>
            <a:r>
              <a:rPr lang="el-GR" sz="2800" dirty="0" smtClean="0"/>
              <a:t>κήρυξη της Ελληνικής Επανάστασης </a:t>
            </a:r>
            <a:br>
              <a:rPr lang="el-GR" sz="2800" dirty="0" smtClean="0"/>
            </a:br>
            <a:r>
              <a:rPr lang="el-GR" sz="2800" dirty="0" smtClean="0"/>
              <a:t>στις Ηγεμονίες</a:t>
            </a:r>
            <a:r>
              <a:rPr lang="en-US" sz="2800" dirty="0" smtClean="0"/>
              <a:t> (1)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l-GR" sz="1800" b="1" dirty="0" smtClean="0">
                <a:solidFill>
                  <a:srgbClr val="000099"/>
                </a:solidFill>
              </a:rPr>
              <a:t>Λόγοι έναρξης της Επανάστασης από τις Παραδουνάβιες ηγεμονίες</a:t>
            </a:r>
          </a:p>
          <a:p>
            <a:pPr marL="0" indent="0">
              <a:buNone/>
            </a:pPr>
            <a:endParaRPr lang="el-GR" sz="1800" b="1" dirty="0"/>
          </a:p>
          <a:p>
            <a:r>
              <a:rPr lang="el-GR" sz="1800" b="1" dirty="0" smtClean="0"/>
              <a:t>Απουσία τουρκικού στρατού ( </a:t>
            </a:r>
            <a:r>
              <a:rPr lang="el-GR" sz="1800" b="1" dirty="0" err="1" smtClean="0"/>
              <a:t>ρωσοτουρκικές</a:t>
            </a:r>
            <a:r>
              <a:rPr lang="el-GR" sz="1800" b="1" dirty="0" smtClean="0"/>
              <a:t> συνθήκες)</a:t>
            </a:r>
          </a:p>
          <a:p>
            <a:r>
              <a:rPr lang="el-GR" sz="1800" b="1" dirty="0" smtClean="0"/>
              <a:t>Ελπίδα για βοήθεια από το ρώσικο στρατό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endParaRPr lang="el-GR" sz="1800" b="1" dirty="0"/>
          </a:p>
          <a:p>
            <a:pPr marL="0" indent="0">
              <a:buNone/>
            </a:pPr>
            <a:r>
              <a:rPr lang="el-GR" sz="1800" b="1" dirty="0" smtClean="0">
                <a:solidFill>
                  <a:srgbClr val="000099"/>
                </a:solidFill>
              </a:rPr>
              <a:t>Ενέργειες</a:t>
            </a:r>
          </a:p>
          <a:p>
            <a:r>
              <a:rPr lang="el-GR" sz="1800" b="1" dirty="0"/>
              <a:t> </a:t>
            </a:r>
            <a:r>
              <a:rPr lang="el-GR" sz="1800" b="1" dirty="0" smtClean="0"/>
              <a:t>Βολιδοσκόπηση βαλκάνιων ηγετών</a:t>
            </a:r>
          </a:p>
          <a:p>
            <a:pPr marL="0" indent="0">
              <a:buNone/>
            </a:pPr>
            <a:r>
              <a:rPr lang="el-GR" sz="1800" b="1" dirty="0"/>
              <a:t>	</a:t>
            </a:r>
            <a:r>
              <a:rPr lang="el-GR" sz="1800" b="1" dirty="0" smtClean="0"/>
              <a:t>Σέρβος ηγέτης </a:t>
            </a:r>
            <a:r>
              <a:rPr lang="el-GR" sz="1800" b="1" dirty="0" err="1" smtClean="0"/>
              <a:t>Καραγεώργεβιτς</a:t>
            </a:r>
            <a:r>
              <a:rPr lang="el-GR" sz="1800" b="1" dirty="0" smtClean="0"/>
              <a:t>: μέλος, σύλληψη, εκτέλεσή 			του από τους Τούρκους</a:t>
            </a:r>
          </a:p>
          <a:p>
            <a:pPr marL="0" indent="0">
              <a:buNone/>
            </a:pPr>
            <a:r>
              <a:rPr lang="el-GR" sz="1800" b="1" dirty="0"/>
              <a:t>	</a:t>
            </a:r>
            <a:r>
              <a:rPr lang="el-GR" sz="1800" b="1" dirty="0" err="1" smtClean="0"/>
              <a:t>Βλαντιμπρέσκου</a:t>
            </a:r>
            <a:r>
              <a:rPr lang="el-GR" sz="1800" b="1" dirty="0" smtClean="0"/>
              <a:t>, τοπικός ηγέτης: περιορισμένη συμμετοχή 			και μόνο στην αρχή</a:t>
            </a:r>
          </a:p>
          <a:p>
            <a:pPr marL="0" indent="0">
              <a:buNone/>
            </a:pPr>
            <a:endParaRPr lang="el-GR" sz="1800" b="1" dirty="0" smtClean="0"/>
          </a:p>
          <a:p>
            <a:pPr marL="0" indent="0">
              <a:buNone/>
            </a:pP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69843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14400"/>
          </a:xfrm>
        </p:spPr>
        <p:txBody>
          <a:bodyPr>
            <a:noAutofit/>
          </a:bodyPr>
          <a:lstStyle/>
          <a:p>
            <a:r>
              <a:rPr lang="el-GR" sz="2800" dirty="0"/>
              <a:t>H κήρυξη της Ελληνικής Επανάστασης </a:t>
            </a:r>
            <a:br>
              <a:rPr lang="el-GR" sz="2800" dirty="0"/>
            </a:br>
            <a:r>
              <a:rPr lang="el-GR" sz="2800" dirty="0"/>
              <a:t>στις Ηγεμονίες </a:t>
            </a:r>
            <a:r>
              <a:rPr lang="en-US" sz="2800" dirty="0" smtClean="0"/>
              <a:t>(2)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 smtClean="0"/>
              <a:t> </a:t>
            </a:r>
            <a:r>
              <a:rPr lang="el-GR" sz="2400" b="1" dirty="0" smtClean="0">
                <a:solidFill>
                  <a:srgbClr val="000099"/>
                </a:solidFill>
              </a:rPr>
              <a:t>Τα γεγονότα</a:t>
            </a:r>
          </a:p>
          <a:p>
            <a:pPr marL="0" indent="0">
              <a:buNone/>
            </a:pPr>
            <a:endParaRPr lang="el-GR" sz="2400" b="1" dirty="0"/>
          </a:p>
          <a:p>
            <a:pPr marL="0" indent="0">
              <a:buNone/>
            </a:pPr>
            <a:r>
              <a:rPr lang="el-GR" sz="1800" dirty="0" smtClean="0">
                <a:solidFill>
                  <a:srgbClr val="000099"/>
                </a:solidFill>
              </a:rPr>
              <a:t>Αφετηρία</a:t>
            </a:r>
            <a:r>
              <a:rPr lang="el-GR" sz="1800" dirty="0" smtClean="0"/>
              <a:t>: </a:t>
            </a:r>
          </a:p>
          <a:p>
            <a:r>
              <a:rPr lang="el-GR" sz="1800" dirty="0" smtClean="0"/>
              <a:t>ρωσικό έδαφος</a:t>
            </a:r>
          </a:p>
          <a:p>
            <a:r>
              <a:rPr lang="el-GR" sz="1800" dirty="0" smtClean="0">
                <a:hlinkClick r:id="rId2" action="ppaction://hlinksldjump"/>
              </a:rPr>
              <a:t>Προύθος ποταμός </a:t>
            </a:r>
            <a:endParaRPr lang="el-GR" sz="1800" dirty="0" smtClean="0"/>
          </a:p>
          <a:p>
            <a:r>
              <a:rPr lang="el-GR" sz="1800" dirty="0" smtClean="0"/>
              <a:t>Ηγεμονίες</a:t>
            </a:r>
          </a:p>
          <a:p>
            <a:pPr marL="0" indent="0">
              <a:buNone/>
            </a:pPr>
            <a:endParaRPr lang="el-GR" sz="1800" dirty="0" smtClean="0"/>
          </a:p>
          <a:p>
            <a:pPr marL="0" indent="0">
              <a:buNone/>
            </a:pPr>
            <a:endParaRPr lang="el-GR" sz="1800" dirty="0"/>
          </a:p>
          <a:p>
            <a:pPr marL="0" indent="0">
              <a:buNone/>
            </a:pPr>
            <a:endParaRPr lang="el-GR" sz="1800" dirty="0" smtClean="0"/>
          </a:p>
          <a:p>
            <a:pPr marL="0" indent="0">
              <a:buNone/>
            </a:pPr>
            <a:r>
              <a:rPr lang="el-GR" sz="1800" dirty="0" smtClean="0">
                <a:solidFill>
                  <a:srgbClr val="000099"/>
                </a:solidFill>
              </a:rPr>
              <a:t>24 Φεβρουαρίου 1821</a:t>
            </a:r>
            <a:r>
              <a:rPr lang="el-GR" sz="1800" dirty="0" smtClean="0"/>
              <a:t>:</a:t>
            </a:r>
          </a:p>
          <a:p>
            <a:r>
              <a:rPr lang="el-GR" sz="1800" dirty="0" smtClean="0"/>
              <a:t>Κήρυξη επανάστασης από τον </a:t>
            </a:r>
            <a:endParaRPr lang="el-GR" sz="1800" dirty="0"/>
          </a:p>
          <a:p>
            <a:pPr marL="0" indent="0">
              <a:buNone/>
            </a:pPr>
            <a:r>
              <a:rPr lang="el-GR" sz="1800" dirty="0" smtClean="0"/>
              <a:t>	Αλ. Υψηλάντη στο </a:t>
            </a:r>
            <a:r>
              <a:rPr lang="el-GR" sz="1800" b="1" dirty="0" smtClean="0">
                <a:hlinkClick r:id="rId3" action="ppaction://hlinksldjump"/>
              </a:rPr>
              <a:t>Ιάσιο</a:t>
            </a:r>
            <a:r>
              <a:rPr lang="el-GR" sz="1800" dirty="0" smtClean="0"/>
              <a:t>  </a:t>
            </a:r>
            <a:r>
              <a:rPr lang="el-GR" sz="1600" dirty="0" smtClean="0"/>
              <a:t>(σημερινή Ρουμανία)</a:t>
            </a:r>
          </a:p>
          <a:p>
            <a:r>
              <a:rPr lang="el-GR" sz="1800" dirty="0" smtClean="0">
                <a:hlinkClick r:id="rId4" action="ppaction://hlinksldjump"/>
              </a:rPr>
              <a:t>Προκηρύξεις</a:t>
            </a:r>
            <a:endParaRPr lang="el-GR" sz="1800" dirty="0" smtClean="0"/>
          </a:p>
          <a:p>
            <a:r>
              <a:rPr lang="el-GR" sz="1800" dirty="0" smtClean="0"/>
              <a:t>Συγκρότηση στρατεύματος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56792"/>
            <a:ext cx="4769924" cy="33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Έλλειψη 6"/>
          <p:cNvSpPr/>
          <p:nvPr/>
        </p:nvSpPr>
        <p:spPr>
          <a:xfrm>
            <a:off x="7308304" y="2499767"/>
            <a:ext cx="432048" cy="2520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Έλλειψη 7"/>
          <p:cNvSpPr/>
          <p:nvPr/>
        </p:nvSpPr>
        <p:spPr>
          <a:xfrm>
            <a:off x="7596336" y="1556792"/>
            <a:ext cx="432048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Κουμπί ενέργειας: Εμπρός ή Επόμενο 8">
            <a:hlinkClick r:id="rId6" action="ppaction://hlinksldjump" highlightClick="1"/>
          </p:cNvPr>
          <p:cNvSpPr/>
          <p:nvPr/>
        </p:nvSpPr>
        <p:spPr>
          <a:xfrm>
            <a:off x="7236296" y="5733256"/>
            <a:ext cx="792088" cy="57606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3164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323528" y="404664"/>
            <a:ext cx="8686800" cy="914400"/>
          </a:xfrm>
        </p:spPr>
        <p:txBody>
          <a:bodyPr>
            <a:noAutofit/>
          </a:bodyPr>
          <a:lstStyle/>
          <a:p>
            <a:r>
              <a:rPr lang="el-GR" sz="2400" dirty="0" smtClean="0"/>
              <a:t>Ο </a:t>
            </a:r>
            <a:r>
              <a:rPr lang="el-GR" sz="2400" dirty="0"/>
              <a:t>Αλέξανδρος Υψηλάντης διαβαίνει τον </a:t>
            </a:r>
            <a:r>
              <a:rPr lang="el-GR" sz="2400" dirty="0" smtClean="0"/>
              <a:t>Προύθο, πίνακας του </a:t>
            </a:r>
            <a:r>
              <a:rPr lang="el-GR" sz="2400" dirty="0" err="1" smtClean="0"/>
              <a:t>Εσς</a:t>
            </a:r>
            <a:r>
              <a:rPr lang="el-GR" sz="2400" dirty="0" smtClean="0"/>
              <a:t> στη Στοά του Μονάχου</a:t>
            </a:r>
            <a:endParaRPr lang="el-GR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12776"/>
            <a:ext cx="4228964" cy="52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Κουμπί ενέργειας: Επιστροφή 3">
            <a:hlinkClick r:id="rId3" action="ppaction://hlinksldjump" highlightClick="1"/>
          </p:cNvPr>
          <p:cNvSpPr/>
          <p:nvPr/>
        </p:nvSpPr>
        <p:spPr>
          <a:xfrm>
            <a:off x="7164288" y="5517232"/>
            <a:ext cx="1008112" cy="72008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3340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Ο Αλ. Υψηλάντης υψώνει τη σημαία της Ανεξαρτησίας στην κεντρική πλατεία του Ιασίου</a:t>
            </a:r>
            <a:endParaRPr lang="el-GR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340768"/>
            <a:ext cx="66675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Κουμπί ενέργειας: Επιστροφή 3">
            <a:hlinkClick r:id="rId4" action="ppaction://hlinksldjump" highlightClick="1"/>
          </p:cNvPr>
          <p:cNvSpPr/>
          <p:nvPr/>
        </p:nvSpPr>
        <p:spPr>
          <a:xfrm>
            <a:off x="8028384" y="5733256"/>
            <a:ext cx="720080" cy="72008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043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000" dirty="0"/>
              <a:t>Μία από τις επαναστατικές προκηρύξεις </a:t>
            </a:r>
            <a:br>
              <a:rPr lang="el-GR" sz="2000" dirty="0"/>
            </a:br>
            <a:r>
              <a:rPr lang="el-GR" sz="2000" dirty="0"/>
              <a:t>του Αλέξανδρου Υψηλάντη (αποσπάσματα)</a:t>
            </a:r>
            <a:br>
              <a:rPr lang="el-GR" sz="2000" dirty="0"/>
            </a:br>
            <a:endParaRPr lang="el-GR" sz="2000" dirty="0"/>
          </a:p>
        </p:txBody>
      </p:sp>
      <p:sp>
        <p:nvSpPr>
          <p:cNvPr id="4" name="Κουμπί ενέργειας: Επιστροφή 3">
            <a:hlinkClick r:id="rId2" action="ppaction://hlinksldjump" highlightClick="1"/>
          </p:cNvPr>
          <p:cNvSpPr/>
          <p:nvPr/>
        </p:nvSpPr>
        <p:spPr>
          <a:xfrm>
            <a:off x="8100392" y="4542224"/>
            <a:ext cx="720080" cy="72008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 6"/>
          <p:cNvSpPr/>
          <p:nvPr/>
        </p:nvSpPr>
        <p:spPr>
          <a:xfrm>
            <a:off x="395536" y="1196751"/>
            <a:ext cx="6912768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sz="1200" dirty="0">
              <a:latin typeface="Segoe Script" pitchFamily="34" charset="0"/>
            </a:endParaRPr>
          </a:p>
          <a:p>
            <a:r>
              <a:rPr lang="el-GR" sz="1600" b="1" dirty="0">
                <a:solidFill>
                  <a:srgbClr val="000099"/>
                </a:solidFill>
                <a:latin typeface="Segoe Script" pitchFamily="34" charset="0"/>
              </a:rPr>
              <a:t>ΜΑΧΟΥ ΥΠΕΡ ΠΙΣΤΕΩΣ ΚΑΙ ΠΑΤΡΙΔΟΣ</a:t>
            </a:r>
          </a:p>
          <a:p>
            <a:r>
              <a:rPr lang="el-GR" sz="1600" dirty="0">
                <a:solidFill>
                  <a:schemeClr val="bg1"/>
                </a:solidFill>
                <a:latin typeface="Segoe Script" pitchFamily="34" charset="0"/>
              </a:rPr>
              <a:t>Η ώρα </a:t>
            </a:r>
            <a:r>
              <a:rPr lang="el-GR" sz="1600" dirty="0" err="1">
                <a:solidFill>
                  <a:schemeClr val="bg1"/>
                </a:solidFill>
                <a:latin typeface="Segoe Script" pitchFamily="34" charset="0"/>
              </a:rPr>
              <a:t>ήλθεν</a:t>
            </a:r>
            <a:r>
              <a:rPr lang="el-GR" sz="1600" dirty="0">
                <a:solidFill>
                  <a:schemeClr val="bg1"/>
                </a:solidFill>
                <a:latin typeface="Segoe Script" pitchFamily="34" charset="0"/>
              </a:rPr>
              <a:t>, ω Άνδρες Έλληνες! Προ πολλού οι λαοί της Ευρώπης, </a:t>
            </a:r>
            <a:r>
              <a:rPr lang="el-GR" sz="1600" dirty="0" err="1">
                <a:solidFill>
                  <a:schemeClr val="bg1"/>
                </a:solidFill>
                <a:latin typeface="Segoe Script" pitchFamily="34" charset="0"/>
              </a:rPr>
              <a:t>πολεμούντες</a:t>
            </a:r>
            <a:r>
              <a:rPr lang="el-GR" sz="1600" dirty="0">
                <a:solidFill>
                  <a:schemeClr val="bg1"/>
                </a:solidFill>
                <a:latin typeface="Segoe Script" pitchFamily="34" charset="0"/>
              </a:rPr>
              <a:t> υπέρ των ιδίων Δικαιωμάτων και </a:t>
            </a:r>
            <a:r>
              <a:rPr lang="el-GR" sz="1600" dirty="0" smtClean="0">
                <a:solidFill>
                  <a:schemeClr val="bg1"/>
                </a:solidFill>
                <a:latin typeface="Segoe Script" pitchFamily="34" charset="0"/>
              </a:rPr>
              <a:t>ελευθερίας </a:t>
            </a:r>
            <a:r>
              <a:rPr lang="el-GR" sz="1600" dirty="0">
                <a:solidFill>
                  <a:schemeClr val="bg1"/>
                </a:solidFill>
                <a:latin typeface="Segoe Script" pitchFamily="34" charset="0"/>
              </a:rPr>
              <a:t>αυτών, μας </a:t>
            </a:r>
            <a:r>
              <a:rPr lang="el-GR" sz="1600" dirty="0" err="1">
                <a:solidFill>
                  <a:schemeClr val="bg1"/>
                </a:solidFill>
                <a:latin typeface="Segoe Script" pitchFamily="34" charset="0"/>
              </a:rPr>
              <a:t>επροσκάλουν</a:t>
            </a:r>
            <a:r>
              <a:rPr lang="el-GR" sz="1600" dirty="0">
                <a:solidFill>
                  <a:schemeClr val="bg1"/>
                </a:solidFill>
                <a:latin typeface="Segoe Script" pitchFamily="34" charset="0"/>
              </a:rPr>
              <a:t> εις </a:t>
            </a:r>
            <a:r>
              <a:rPr lang="el-GR" sz="1600" dirty="0" err="1">
                <a:solidFill>
                  <a:schemeClr val="bg1"/>
                </a:solidFill>
                <a:latin typeface="Segoe Script" pitchFamily="34" charset="0"/>
              </a:rPr>
              <a:t>μίμησιν</a:t>
            </a:r>
            <a:r>
              <a:rPr lang="el-GR" sz="1600" dirty="0">
                <a:solidFill>
                  <a:schemeClr val="bg1"/>
                </a:solidFill>
                <a:latin typeface="Segoe Script" pitchFamily="34" charset="0"/>
              </a:rPr>
              <a:t> [...]</a:t>
            </a:r>
          </a:p>
          <a:p>
            <a:r>
              <a:rPr lang="el-GR" sz="1600" dirty="0">
                <a:solidFill>
                  <a:schemeClr val="bg1"/>
                </a:solidFill>
                <a:latin typeface="Segoe Script" pitchFamily="34" charset="0"/>
              </a:rPr>
              <a:t>Οι φωτισμένοι λαοί της Ευρώπης [...] πλήρεις </a:t>
            </a:r>
            <a:r>
              <a:rPr lang="el-GR" sz="1600" dirty="0" smtClean="0">
                <a:solidFill>
                  <a:schemeClr val="bg1"/>
                </a:solidFill>
                <a:latin typeface="Segoe Script" pitchFamily="34" charset="0"/>
              </a:rPr>
              <a:t>ευγνωμοσύνης </a:t>
            </a:r>
            <a:r>
              <a:rPr lang="el-GR" sz="1600" dirty="0">
                <a:solidFill>
                  <a:schemeClr val="bg1"/>
                </a:solidFill>
                <a:latin typeface="Segoe Script" pitchFamily="34" charset="0"/>
              </a:rPr>
              <a:t>δια τας προς αυτούς των Προπατόρων μας ευεργεσίας, </a:t>
            </a:r>
            <a:r>
              <a:rPr lang="el-GR" sz="1600" dirty="0" err="1">
                <a:solidFill>
                  <a:schemeClr val="bg1"/>
                </a:solidFill>
                <a:latin typeface="Segoe Script" pitchFamily="34" charset="0"/>
              </a:rPr>
              <a:t>επιθυμούσι</a:t>
            </a:r>
            <a:r>
              <a:rPr lang="el-GR" sz="1600" dirty="0">
                <a:solidFill>
                  <a:schemeClr val="bg1"/>
                </a:solidFill>
                <a:latin typeface="Segoe Script" pitchFamily="34" charset="0"/>
              </a:rPr>
              <a:t> την </a:t>
            </a:r>
            <a:r>
              <a:rPr lang="el-GR" sz="1600" dirty="0" err="1">
                <a:solidFill>
                  <a:schemeClr val="bg1"/>
                </a:solidFill>
                <a:latin typeface="Segoe Script" pitchFamily="34" charset="0"/>
              </a:rPr>
              <a:t>ελευθερίαν</a:t>
            </a:r>
            <a:r>
              <a:rPr lang="el-GR" sz="1600" dirty="0">
                <a:solidFill>
                  <a:schemeClr val="bg1"/>
                </a:solidFill>
                <a:latin typeface="Segoe Script" pitchFamily="34" charset="0"/>
              </a:rPr>
              <a:t> της Ελλάδος.</a:t>
            </a:r>
          </a:p>
          <a:p>
            <a:r>
              <a:rPr lang="el-GR" sz="1600" dirty="0">
                <a:solidFill>
                  <a:schemeClr val="bg1"/>
                </a:solidFill>
                <a:latin typeface="Segoe Script" pitchFamily="34" charset="0"/>
              </a:rPr>
              <a:t>Ημείς φαινόμενοι άξιοι της προπατορικής αρετής και του παρόντος αιώνος, είμεθα </a:t>
            </a:r>
            <a:r>
              <a:rPr lang="el-GR" sz="1600" dirty="0" err="1">
                <a:solidFill>
                  <a:schemeClr val="bg1"/>
                </a:solidFill>
                <a:latin typeface="Segoe Script" pitchFamily="34" charset="0"/>
              </a:rPr>
              <a:t>Εύελπεις</a:t>
            </a:r>
            <a:r>
              <a:rPr lang="el-GR" sz="1600" dirty="0">
                <a:solidFill>
                  <a:schemeClr val="bg1"/>
                </a:solidFill>
                <a:latin typeface="Segoe Script" pitchFamily="34" charset="0"/>
              </a:rPr>
              <a:t>, να </a:t>
            </a:r>
            <a:r>
              <a:rPr lang="el-GR" sz="1600" dirty="0" err="1">
                <a:solidFill>
                  <a:schemeClr val="bg1"/>
                </a:solidFill>
                <a:latin typeface="Segoe Script" pitchFamily="34" charset="0"/>
              </a:rPr>
              <a:t>επιτύχωμεν</a:t>
            </a:r>
            <a:r>
              <a:rPr lang="el-GR" sz="1600" dirty="0">
                <a:solidFill>
                  <a:schemeClr val="bg1"/>
                </a:solidFill>
                <a:latin typeface="Segoe Script" pitchFamily="34" charset="0"/>
              </a:rPr>
              <a:t> την </a:t>
            </a:r>
            <a:r>
              <a:rPr lang="el-GR" sz="1600" dirty="0" err="1">
                <a:solidFill>
                  <a:schemeClr val="bg1"/>
                </a:solidFill>
                <a:latin typeface="Segoe Script" pitchFamily="34" charset="0"/>
              </a:rPr>
              <a:t>υπεράσπισιν</a:t>
            </a:r>
            <a:r>
              <a:rPr lang="el-GR" sz="1600" dirty="0">
                <a:solidFill>
                  <a:schemeClr val="bg1"/>
                </a:solidFill>
                <a:latin typeface="Segoe Script" pitchFamily="34" charset="0"/>
              </a:rPr>
              <a:t> αυτών και </a:t>
            </a:r>
            <a:r>
              <a:rPr lang="el-GR" sz="1600" dirty="0" err="1">
                <a:solidFill>
                  <a:schemeClr val="bg1"/>
                </a:solidFill>
                <a:latin typeface="Segoe Script" pitchFamily="34" charset="0"/>
              </a:rPr>
              <a:t>βοήθειαν</a:t>
            </a:r>
            <a:r>
              <a:rPr lang="el-GR" sz="1600" dirty="0">
                <a:solidFill>
                  <a:schemeClr val="bg1"/>
                </a:solidFill>
                <a:latin typeface="Segoe Script" pitchFamily="34" charset="0"/>
              </a:rPr>
              <a:t>· πολλοί εκ τούτων φιλελεύθεροι </a:t>
            </a:r>
            <a:r>
              <a:rPr lang="el-GR" sz="1600" dirty="0" err="1">
                <a:solidFill>
                  <a:schemeClr val="bg1"/>
                </a:solidFill>
                <a:latin typeface="Segoe Script" pitchFamily="34" charset="0"/>
              </a:rPr>
              <a:t>θέλουσιν</a:t>
            </a:r>
            <a:r>
              <a:rPr lang="el-GR" sz="1600" dirty="0">
                <a:solidFill>
                  <a:schemeClr val="bg1"/>
                </a:solidFill>
                <a:latin typeface="Segoe Script" pitchFamily="34" charset="0"/>
              </a:rPr>
              <a:t> </a:t>
            </a:r>
            <a:r>
              <a:rPr lang="el-GR" sz="1600" dirty="0" err="1">
                <a:solidFill>
                  <a:schemeClr val="bg1"/>
                </a:solidFill>
                <a:latin typeface="Segoe Script" pitchFamily="34" charset="0"/>
              </a:rPr>
              <a:t>έλθη</a:t>
            </a:r>
            <a:r>
              <a:rPr lang="el-GR" sz="1600" dirty="0">
                <a:solidFill>
                  <a:schemeClr val="bg1"/>
                </a:solidFill>
                <a:latin typeface="Segoe Script" pitchFamily="34" charset="0"/>
              </a:rPr>
              <a:t>, διά να </a:t>
            </a:r>
            <a:r>
              <a:rPr lang="el-GR" sz="1600" dirty="0" err="1">
                <a:solidFill>
                  <a:schemeClr val="bg1"/>
                </a:solidFill>
                <a:latin typeface="Segoe Script" pitchFamily="34" charset="0"/>
              </a:rPr>
              <a:t>συναγωνισθώσι</a:t>
            </a:r>
            <a:r>
              <a:rPr lang="el-GR" sz="1600" dirty="0">
                <a:solidFill>
                  <a:schemeClr val="bg1"/>
                </a:solidFill>
                <a:latin typeface="Segoe Script" pitchFamily="34" charset="0"/>
              </a:rPr>
              <a:t> με ημάς. </a:t>
            </a:r>
            <a:r>
              <a:rPr lang="el-GR" sz="1600" dirty="0" err="1">
                <a:solidFill>
                  <a:schemeClr val="bg1"/>
                </a:solidFill>
                <a:latin typeface="Segoe Script" pitchFamily="34" charset="0"/>
              </a:rPr>
              <a:t>Κινηθήτε</a:t>
            </a:r>
            <a:r>
              <a:rPr lang="el-GR" sz="1600" dirty="0">
                <a:solidFill>
                  <a:schemeClr val="bg1"/>
                </a:solidFill>
                <a:latin typeface="Segoe Script" pitchFamily="34" charset="0"/>
              </a:rPr>
              <a:t>, ω </a:t>
            </a:r>
            <a:r>
              <a:rPr lang="el-GR" sz="1600" dirty="0" smtClean="0">
                <a:solidFill>
                  <a:schemeClr val="bg1"/>
                </a:solidFill>
                <a:latin typeface="Segoe Script" pitchFamily="34" charset="0"/>
              </a:rPr>
              <a:t>φίλοι</a:t>
            </a:r>
            <a:r>
              <a:rPr lang="el-GR" sz="1600" dirty="0">
                <a:solidFill>
                  <a:schemeClr val="bg1"/>
                </a:solidFill>
                <a:latin typeface="Segoe Script" pitchFamily="34" charset="0"/>
              </a:rPr>
              <a:t>, και θέλετε </a:t>
            </a:r>
            <a:r>
              <a:rPr lang="el-GR" sz="1600" dirty="0" err="1">
                <a:solidFill>
                  <a:schemeClr val="bg1"/>
                </a:solidFill>
                <a:latin typeface="Segoe Script" pitchFamily="34" charset="0"/>
              </a:rPr>
              <a:t>ιδή</a:t>
            </a:r>
            <a:r>
              <a:rPr lang="el-GR" sz="1600" dirty="0">
                <a:solidFill>
                  <a:schemeClr val="bg1"/>
                </a:solidFill>
                <a:latin typeface="Segoe Script" pitchFamily="34" charset="0"/>
              </a:rPr>
              <a:t> μίαν </a:t>
            </a:r>
            <a:r>
              <a:rPr lang="el-GR" sz="1600" dirty="0" err="1">
                <a:solidFill>
                  <a:schemeClr val="bg1"/>
                </a:solidFill>
                <a:latin typeface="Segoe Script" pitchFamily="34" charset="0"/>
              </a:rPr>
              <a:t>Κραταιάν</a:t>
            </a:r>
            <a:r>
              <a:rPr lang="el-GR" sz="1600" dirty="0">
                <a:solidFill>
                  <a:schemeClr val="bg1"/>
                </a:solidFill>
                <a:latin typeface="Segoe Script" pitchFamily="34" charset="0"/>
              </a:rPr>
              <a:t> δύναμιν να </a:t>
            </a:r>
            <a:r>
              <a:rPr lang="el-GR" sz="1600" dirty="0" err="1">
                <a:solidFill>
                  <a:schemeClr val="bg1"/>
                </a:solidFill>
                <a:latin typeface="Segoe Script" pitchFamily="34" charset="0"/>
              </a:rPr>
              <a:t>υπερασπισθή</a:t>
            </a:r>
            <a:r>
              <a:rPr lang="el-GR" sz="1600" dirty="0">
                <a:solidFill>
                  <a:schemeClr val="bg1"/>
                </a:solidFill>
                <a:latin typeface="Segoe Script" pitchFamily="34" charset="0"/>
              </a:rPr>
              <a:t> τα δίκαιά μας! [...]</a:t>
            </a:r>
          </a:p>
          <a:p>
            <a:r>
              <a:rPr lang="el-GR" sz="1600" dirty="0">
                <a:solidFill>
                  <a:schemeClr val="bg1"/>
                </a:solidFill>
                <a:latin typeface="Segoe Script" pitchFamily="34" charset="0"/>
              </a:rPr>
              <a:t>Ας </a:t>
            </a:r>
            <a:r>
              <a:rPr lang="el-GR" sz="1600" dirty="0" err="1">
                <a:solidFill>
                  <a:schemeClr val="bg1"/>
                </a:solidFill>
                <a:latin typeface="Segoe Script" pitchFamily="34" charset="0"/>
              </a:rPr>
              <a:t>καλέσωμεν</a:t>
            </a:r>
            <a:r>
              <a:rPr lang="el-GR" sz="1600" dirty="0">
                <a:solidFill>
                  <a:schemeClr val="bg1"/>
                </a:solidFill>
                <a:latin typeface="Segoe Script" pitchFamily="34" charset="0"/>
              </a:rPr>
              <a:t> λοιπόν εκ νέου, ω Ανδρείοι και μεγαλόψυχοι Έλληνες, την </a:t>
            </a:r>
            <a:r>
              <a:rPr lang="el-GR" sz="1600" dirty="0" err="1">
                <a:solidFill>
                  <a:schemeClr val="bg1"/>
                </a:solidFill>
                <a:latin typeface="Segoe Script" pitchFamily="34" charset="0"/>
              </a:rPr>
              <a:t>ελευθερίαν</a:t>
            </a:r>
            <a:r>
              <a:rPr lang="el-GR" sz="1600" dirty="0">
                <a:solidFill>
                  <a:schemeClr val="bg1"/>
                </a:solidFill>
                <a:latin typeface="Segoe Script" pitchFamily="34" charset="0"/>
              </a:rPr>
              <a:t> εις την </a:t>
            </a:r>
            <a:r>
              <a:rPr lang="el-GR" sz="1600" dirty="0" err="1">
                <a:solidFill>
                  <a:schemeClr val="bg1"/>
                </a:solidFill>
                <a:latin typeface="Segoe Script" pitchFamily="34" charset="0"/>
              </a:rPr>
              <a:t>κλασσικήν</a:t>
            </a:r>
            <a:r>
              <a:rPr lang="el-GR" sz="1600" dirty="0">
                <a:solidFill>
                  <a:schemeClr val="bg1"/>
                </a:solidFill>
                <a:latin typeface="Segoe Script" pitchFamily="34" charset="0"/>
              </a:rPr>
              <a:t> </a:t>
            </a:r>
            <a:r>
              <a:rPr lang="el-GR" sz="1600" dirty="0" err="1">
                <a:solidFill>
                  <a:schemeClr val="bg1"/>
                </a:solidFill>
                <a:latin typeface="Segoe Script" pitchFamily="34" charset="0"/>
              </a:rPr>
              <a:t>γην</a:t>
            </a:r>
            <a:r>
              <a:rPr lang="el-GR" sz="1600" dirty="0">
                <a:solidFill>
                  <a:schemeClr val="bg1"/>
                </a:solidFill>
                <a:latin typeface="Segoe Script" pitchFamily="34" charset="0"/>
              </a:rPr>
              <a:t> της Ελλάδος!</a:t>
            </a:r>
          </a:p>
          <a:p>
            <a:r>
              <a:rPr lang="el-GR" sz="1600" dirty="0">
                <a:solidFill>
                  <a:schemeClr val="bg1"/>
                </a:solidFill>
                <a:latin typeface="Segoe Script" pitchFamily="34" charset="0"/>
              </a:rPr>
              <a:t>Εις τα όπλα λοιπόν φίλοι, η Πατρίς μάς προσκαλεί!</a:t>
            </a:r>
          </a:p>
          <a:p>
            <a:r>
              <a:rPr lang="el-GR" sz="1600" dirty="0">
                <a:solidFill>
                  <a:schemeClr val="bg1"/>
                </a:solidFill>
                <a:latin typeface="Segoe Script" pitchFamily="34" charset="0"/>
              </a:rPr>
              <a:t>Αλέξανδρος Υψηλάντης</a:t>
            </a:r>
          </a:p>
          <a:p>
            <a:r>
              <a:rPr lang="el-GR" sz="1600" dirty="0">
                <a:solidFill>
                  <a:schemeClr val="bg1"/>
                </a:solidFill>
                <a:latin typeface="Segoe Script" pitchFamily="34" charset="0"/>
                <a:hlinkClick r:id="rId3" action="ppaction://hlinksldjump"/>
              </a:rPr>
              <a:t>Την 24ην Φεβρουαρίου 1821.</a:t>
            </a:r>
            <a:endParaRPr lang="el-GR" sz="1600" dirty="0">
              <a:solidFill>
                <a:schemeClr val="bg1"/>
              </a:solidFill>
              <a:latin typeface="Segoe Script" pitchFamily="34" charset="0"/>
            </a:endParaRPr>
          </a:p>
          <a:p>
            <a:r>
              <a:rPr lang="el-GR" sz="1600" dirty="0">
                <a:solidFill>
                  <a:schemeClr val="bg1"/>
                </a:solidFill>
                <a:latin typeface="Segoe Script" pitchFamily="34" charset="0"/>
              </a:rPr>
              <a:t>Εις το </a:t>
            </a:r>
            <a:r>
              <a:rPr lang="el-GR" sz="1600" dirty="0" err="1">
                <a:solidFill>
                  <a:schemeClr val="bg1"/>
                </a:solidFill>
                <a:latin typeface="Segoe Script" pitchFamily="34" charset="0"/>
              </a:rPr>
              <a:t>γενικόν</a:t>
            </a:r>
            <a:r>
              <a:rPr lang="el-GR" sz="1600" dirty="0">
                <a:solidFill>
                  <a:schemeClr val="bg1"/>
                </a:solidFill>
                <a:latin typeface="Segoe Script" pitchFamily="34" charset="0"/>
              </a:rPr>
              <a:t> </a:t>
            </a:r>
            <a:r>
              <a:rPr lang="el-GR" sz="1600" dirty="0" err="1">
                <a:solidFill>
                  <a:schemeClr val="bg1"/>
                </a:solidFill>
                <a:latin typeface="Segoe Script" pitchFamily="34" charset="0"/>
              </a:rPr>
              <a:t>στρατόπεδον</a:t>
            </a:r>
            <a:r>
              <a:rPr lang="el-GR" sz="1600" dirty="0">
                <a:solidFill>
                  <a:schemeClr val="bg1"/>
                </a:solidFill>
                <a:latin typeface="Segoe Script" pitchFamily="34" charset="0"/>
              </a:rPr>
              <a:t> του Ιασίου. </a:t>
            </a:r>
          </a:p>
          <a:p>
            <a:endParaRPr lang="el-GR" sz="1600" dirty="0">
              <a:solidFill>
                <a:schemeClr val="bg1"/>
              </a:solidFill>
              <a:latin typeface="Segoe Script" pitchFamily="34" charset="0"/>
            </a:endParaRPr>
          </a:p>
          <a:p>
            <a:r>
              <a:rPr lang="el-GR" sz="1200" dirty="0">
                <a:solidFill>
                  <a:schemeClr val="bg1"/>
                </a:solidFill>
                <a:latin typeface="Segoe Script" pitchFamily="34" charset="0"/>
              </a:rPr>
              <a:t>Πηγή: Δ. Κόκκινος, Η Ελληνική </a:t>
            </a:r>
            <a:r>
              <a:rPr lang="el-GR" sz="1200" dirty="0" err="1">
                <a:solidFill>
                  <a:schemeClr val="bg1"/>
                </a:solidFill>
                <a:latin typeface="Segoe Script" pitchFamily="34" charset="0"/>
              </a:rPr>
              <a:t>Επανάστασις</a:t>
            </a:r>
            <a:r>
              <a:rPr lang="el-GR" sz="1200" dirty="0">
                <a:solidFill>
                  <a:schemeClr val="bg1"/>
                </a:solidFill>
                <a:latin typeface="Segoe Script" pitchFamily="34" charset="0"/>
              </a:rPr>
              <a:t>, Μέλισσα, Αθήνα 1956-1960, </a:t>
            </a:r>
            <a:r>
              <a:rPr lang="el-GR" sz="1200" dirty="0" err="1">
                <a:solidFill>
                  <a:schemeClr val="bg1"/>
                </a:solidFill>
                <a:latin typeface="Segoe Script" pitchFamily="34" charset="0"/>
              </a:rPr>
              <a:t>τόμ</a:t>
            </a:r>
            <a:r>
              <a:rPr lang="el-GR" sz="1200" dirty="0">
                <a:solidFill>
                  <a:schemeClr val="bg1"/>
                </a:solidFill>
                <a:latin typeface="Segoe Script" pitchFamily="34" charset="0"/>
              </a:rPr>
              <a:t>. 1, σ. 103-106.</a:t>
            </a:r>
          </a:p>
          <a:p>
            <a:endParaRPr lang="el-GR" sz="12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4" r="11366"/>
          <a:stretch/>
        </p:blipFill>
        <p:spPr bwMode="auto">
          <a:xfrm>
            <a:off x="4572000" y="5589240"/>
            <a:ext cx="4377128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91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6" t="7316" r="64987" b="34007"/>
          <a:stretch/>
        </p:blipFill>
        <p:spPr bwMode="auto">
          <a:xfrm>
            <a:off x="1009273" y="548680"/>
            <a:ext cx="3710080" cy="603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8144" y="2348880"/>
            <a:ext cx="23762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  <a:latin typeface="Segoe Print" pitchFamily="2" charset="0"/>
              </a:rPr>
              <a:t>Η επαναστατική προκήρυξη</a:t>
            </a:r>
          </a:p>
          <a:p>
            <a:r>
              <a:rPr lang="el-GR" dirty="0">
                <a:solidFill>
                  <a:schemeClr val="bg1"/>
                </a:solidFill>
                <a:latin typeface="Segoe Print" pitchFamily="2" charset="0"/>
              </a:rPr>
              <a:t>σ</a:t>
            </a:r>
            <a:r>
              <a:rPr lang="el-GR" dirty="0" smtClean="0">
                <a:solidFill>
                  <a:schemeClr val="bg1"/>
                </a:solidFill>
                <a:latin typeface="Segoe Print" pitchFamily="2" charset="0"/>
              </a:rPr>
              <a:t>το Ιάσιο 24 Φεβρουαρίου 1821.</a:t>
            </a:r>
          </a:p>
          <a:p>
            <a:r>
              <a:rPr lang="el-GR" dirty="0" smtClean="0">
                <a:solidFill>
                  <a:schemeClr val="bg1"/>
                </a:solidFill>
                <a:latin typeface="Segoe Print" pitchFamily="2" charset="0"/>
              </a:rPr>
              <a:t>Αρχείο ΙΕΕΕ, </a:t>
            </a:r>
            <a:r>
              <a:rPr lang="el-GR" dirty="0" err="1" smtClean="0">
                <a:solidFill>
                  <a:schemeClr val="bg1"/>
                </a:solidFill>
                <a:latin typeface="Segoe Print" pitchFamily="2" charset="0"/>
              </a:rPr>
              <a:t>αριθμ</a:t>
            </a:r>
            <a:r>
              <a:rPr lang="el-GR" dirty="0" smtClean="0">
                <a:solidFill>
                  <a:schemeClr val="bg1"/>
                </a:solidFill>
                <a:latin typeface="Segoe Print" pitchFamily="2" charset="0"/>
              </a:rPr>
              <a:t>. Καταλόγου 70.</a:t>
            </a:r>
            <a:endParaRPr lang="el-GR" dirty="0">
              <a:solidFill>
                <a:schemeClr val="bg1"/>
              </a:solidFill>
              <a:latin typeface="Segoe Print" pitchFamily="2" charset="0"/>
            </a:endParaRPr>
          </a:p>
        </p:txBody>
      </p:sp>
      <p:sp>
        <p:nvSpPr>
          <p:cNvPr id="5" name="Κουμπί ενέργειας: Επιστροφή 4">
            <a:hlinkClick r:id="rId4" action="ppaction://hlinksldjump" highlightClick="1"/>
          </p:cNvPr>
          <p:cNvSpPr/>
          <p:nvPr/>
        </p:nvSpPr>
        <p:spPr>
          <a:xfrm>
            <a:off x="7380312" y="5301208"/>
            <a:ext cx="864096" cy="72008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8936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14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H </a:t>
            </a:r>
            <a:r>
              <a:rPr lang="el-GR" sz="2800" dirty="0" smtClean="0"/>
              <a:t>ίδρυση και η ανάπτυξη </a:t>
            </a:r>
            <a:br>
              <a:rPr lang="el-GR" sz="2800" dirty="0" smtClean="0"/>
            </a:br>
            <a:r>
              <a:rPr lang="el-GR" sz="2800" dirty="0" smtClean="0"/>
              <a:t>της Φιλικής Εταιρείας (1)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0973" y="155679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b="1" dirty="0" smtClean="0">
                <a:solidFill>
                  <a:srgbClr val="000099"/>
                </a:solidFill>
              </a:rPr>
              <a:t>Ταυτότητα</a:t>
            </a:r>
          </a:p>
          <a:p>
            <a:pPr marL="0" indent="0">
              <a:buNone/>
            </a:pPr>
            <a:endParaRPr lang="el-GR" sz="2400" b="1" dirty="0" smtClean="0"/>
          </a:p>
          <a:p>
            <a:r>
              <a:rPr lang="el-GR" sz="1800" dirty="0" smtClean="0"/>
              <a:t>Μυστική οργάνωση</a:t>
            </a:r>
          </a:p>
          <a:p>
            <a:r>
              <a:rPr lang="el-GR" sz="1800" b="1" dirty="0" smtClean="0"/>
              <a:t>Έτος</a:t>
            </a:r>
            <a:r>
              <a:rPr lang="el-GR" sz="1800" dirty="0" smtClean="0"/>
              <a:t> δημιουργίας της :1814</a:t>
            </a:r>
          </a:p>
          <a:p>
            <a:r>
              <a:rPr lang="el-GR" sz="1800" b="1" dirty="0" smtClean="0"/>
              <a:t>Τόπος</a:t>
            </a:r>
            <a:r>
              <a:rPr lang="el-GR" sz="1800" dirty="0" smtClean="0"/>
              <a:t>: </a:t>
            </a:r>
            <a:r>
              <a:rPr lang="el-GR" sz="1800" dirty="0" smtClean="0">
                <a:hlinkClick r:id="rId2" action="ppaction://hlinksldjump"/>
              </a:rPr>
              <a:t>Οδησσός της Ρωσίας</a:t>
            </a:r>
            <a:endParaRPr lang="el-GR" sz="1800" dirty="0" smtClean="0"/>
          </a:p>
          <a:p>
            <a:r>
              <a:rPr lang="el-GR" sz="1800" b="1" dirty="0" smtClean="0"/>
              <a:t>Σκοπός</a:t>
            </a:r>
            <a:r>
              <a:rPr lang="el-GR" sz="1800" dirty="0" smtClean="0"/>
              <a:t>: </a:t>
            </a:r>
            <a:r>
              <a:rPr lang="el-GR" sz="1800" dirty="0" smtClean="0">
                <a:hlinkClick r:id="rId3" action="ppaction://hlinksldjump"/>
              </a:rPr>
              <a:t>Προετοιμασία ένοπλου αγώνα</a:t>
            </a:r>
            <a:endParaRPr lang="el-GR" sz="1800" dirty="0" smtClean="0"/>
          </a:p>
          <a:p>
            <a:pPr marL="0" indent="0">
              <a:buNone/>
            </a:pPr>
            <a:r>
              <a:rPr lang="el-GR" sz="1800" dirty="0"/>
              <a:t>	</a:t>
            </a:r>
            <a:r>
              <a:rPr lang="el-GR" sz="1800" dirty="0" smtClean="0"/>
              <a:t> για την ανεξαρτησία της Ελλάδας</a:t>
            </a:r>
          </a:p>
          <a:p>
            <a:r>
              <a:rPr lang="el-GR" sz="1800" b="1" dirty="0" smtClean="0"/>
              <a:t>Πρωτεργάτες</a:t>
            </a:r>
            <a:r>
              <a:rPr lang="el-GR" sz="1800" dirty="0" smtClean="0"/>
              <a:t>: </a:t>
            </a:r>
            <a:r>
              <a:rPr lang="el-GR" sz="1400" dirty="0" smtClean="0"/>
              <a:t>Νικόλαος Σκουφάς</a:t>
            </a:r>
          </a:p>
          <a:p>
            <a:pPr marL="457200" lvl="1" indent="0">
              <a:buNone/>
            </a:pPr>
            <a:r>
              <a:rPr lang="el-GR" sz="1400" dirty="0" smtClean="0"/>
              <a:t>		    Αθανάσιος Τσακάλωφ</a:t>
            </a:r>
          </a:p>
          <a:p>
            <a:pPr marL="457200" lvl="1" indent="0">
              <a:buNone/>
            </a:pPr>
            <a:r>
              <a:rPr lang="el-GR" sz="1400" dirty="0" smtClean="0"/>
              <a:t>		    Εμμανουήλ Ξάνθος</a:t>
            </a:r>
          </a:p>
          <a:p>
            <a:pPr marL="457200" lvl="1" indent="0">
              <a:buNone/>
            </a:pPr>
            <a:r>
              <a:rPr lang="el-GR" sz="1400" dirty="0" smtClean="0"/>
              <a:t>		    Παναγιώτης Αναγνωστόπουλος</a:t>
            </a:r>
            <a:endParaRPr lang="en-US" sz="1400" dirty="0"/>
          </a:p>
        </p:txBody>
      </p:sp>
      <p:grpSp>
        <p:nvGrpSpPr>
          <p:cNvPr id="8" name="Ομάδα 7"/>
          <p:cNvGrpSpPr/>
          <p:nvPr/>
        </p:nvGrpSpPr>
        <p:grpSpPr>
          <a:xfrm>
            <a:off x="6471192" y="2425013"/>
            <a:ext cx="1552477" cy="1982290"/>
            <a:chOff x="811238" y="4504946"/>
            <a:chExt cx="1552477" cy="198229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4543236"/>
              <a:ext cx="1376761" cy="194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811238" y="4504946"/>
              <a:ext cx="1552477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/>
                <a:t>N</a:t>
              </a:r>
              <a:r>
                <a:rPr lang="el-GR" sz="900" b="1" dirty="0" err="1" smtClean="0"/>
                <a:t>ικόλαος</a:t>
              </a:r>
              <a:r>
                <a:rPr lang="el-GR" sz="900" b="1" dirty="0" smtClean="0"/>
                <a:t> Σκουφάς</a:t>
              </a:r>
              <a:endParaRPr lang="el-GR" sz="900" b="1" dirty="0"/>
            </a:p>
          </p:txBody>
        </p:sp>
      </p:grpSp>
      <p:grpSp>
        <p:nvGrpSpPr>
          <p:cNvPr id="7" name="Ομάδα 6"/>
          <p:cNvGrpSpPr/>
          <p:nvPr/>
        </p:nvGrpSpPr>
        <p:grpSpPr>
          <a:xfrm>
            <a:off x="7210669" y="4498214"/>
            <a:ext cx="1728192" cy="1944000"/>
            <a:chOff x="5652120" y="3485771"/>
            <a:chExt cx="1728192" cy="210997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490723"/>
              <a:ext cx="1428750" cy="2105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652120" y="3485771"/>
              <a:ext cx="172819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000" b="1" dirty="0" smtClean="0"/>
                <a:t>Αθανάσιος Τσακάλωφ</a:t>
              </a:r>
              <a:endParaRPr lang="el-GR" sz="1000" b="1" dirty="0"/>
            </a:p>
          </p:txBody>
        </p:sp>
      </p:grpSp>
      <p:grpSp>
        <p:nvGrpSpPr>
          <p:cNvPr id="10" name="Ομάδα 9"/>
          <p:cNvGrpSpPr/>
          <p:nvPr/>
        </p:nvGrpSpPr>
        <p:grpSpPr>
          <a:xfrm>
            <a:off x="5586561" y="4498214"/>
            <a:ext cx="1365164" cy="1944000"/>
            <a:chOff x="2411760" y="4277394"/>
            <a:chExt cx="1365164" cy="194400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4277394"/>
              <a:ext cx="1365164" cy="194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411760" y="4277394"/>
              <a:ext cx="1365164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l-GR" sz="900" b="1" dirty="0" smtClean="0"/>
                <a:t>Εμμανουήλ Ξάνθος</a:t>
              </a:r>
              <a:endParaRPr lang="el-GR" sz="900" b="1" dirty="0"/>
            </a:p>
          </p:txBody>
        </p:sp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73" y="4615185"/>
            <a:ext cx="1262338" cy="19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Κουμπί ενέργειας: Εμπρός ή Επόμενο 10">
            <a:hlinkClick r:id="rId8" action="ppaction://hlinksldjump" highlightClick="1"/>
          </p:cNvPr>
          <p:cNvSpPr/>
          <p:nvPr/>
        </p:nvSpPr>
        <p:spPr>
          <a:xfrm>
            <a:off x="3491880" y="5805264"/>
            <a:ext cx="1008112" cy="75392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755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14400"/>
          </a:xfrm>
        </p:spPr>
        <p:txBody>
          <a:bodyPr>
            <a:noAutofit/>
          </a:bodyPr>
          <a:lstStyle/>
          <a:p>
            <a:r>
              <a:rPr lang="el-GR" sz="2800" dirty="0"/>
              <a:t>H κήρυξη της Ελληνικής Επανάστασης </a:t>
            </a:r>
            <a:br>
              <a:rPr lang="el-GR" sz="2800" dirty="0"/>
            </a:br>
            <a:r>
              <a:rPr lang="el-GR" sz="2800" dirty="0"/>
              <a:t>στις Ηγεμονίες </a:t>
            </a:r>
            <a:r>
              <a:rPr lang="en-US" sz="2800" dirty="0" smtClean="0"/>
              <a:t>(</a:t>
            </a:r>
            <a:r>
              <a:rPr lang="el-GR" sz="2800" dirty="0" smtClean="0"/>
              <a:t>3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55775" y="1700808"/>
            <a:ext cx="3729905" cy="45968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dirty="0" smtClean="0"/>
              <a:t> </a:t>
            </a:r>
            <a:r>
              <a:rPr lang="el-GR" sz="2800" b="1" dirty="0" smtClean="0">
                <a:solidFill>
                  <a:srgbClr val="000099"/>
                </a:solidFill>
              </a:rPr>
              <a:t>Προβλήματα</a:t>
            </a:r>
          </a:p>
          <a:p>
            <a:pPr marL="0" indent="0">
              <a:buNone/>
            </a:pPr>
            <a:endParaRPr lang="el-GR" sz="1800" b="1" dirty="0"/>
          </a:p>
          <a:p>
            <a:r>
              <a:rPr lang="el-GR" sz="1800" b="1" dirty="0" smtClean="0"/>
              <a:t>Απουσία ανταπόκρισης από πλούσιους Έλληνες των Ηγεμονιών</a:t>
            </a:r>
          </a:p>
          <a:p>
            <a:r>
              <a:rPr lang="el-GR" sz="1800" b="1" dirty="0" smtClean="0"/>
              <a:t>Δυσκολίες στη στρατολόγηση</a:t>
            </a:r>
          </a:p>
          <a:p>
            <a:r>
              <a:rPr lang="el-GR" sz="1800" b="1" dirty="0" smtClean="0"/>
              <a:t>Αποκήρυξη επανάστασης  από τσάρο</a:t>
            </a:r>
          </a:p>
          <a:p>
            <a:r>
              <a:rPr lang="el-GR" sz="1800" b="1" dirty="0" smtClean="0"/>
              <a:t>Είσοδος τουρκικού στρατού στις ηγεμονίες με άδεια τσάρου</a:t>
            </a:r>
          </a:p>
          <a:p>
            <a:r>
              <a:rPr lang="el-GR" sz="1800" b="1" dirty="0" smtClean="0"/>
              <a:t>Αφορισμός επανάστασης από Πατριάρχη Γρηγόριο Ε΄ (πιέσεις Τούρκων)</a:t>
            </a:r>
          </a:p>
          <a:p>
            <a:r>
              <a:rPr lang="el-GR" sz="1800" b="1" dirty="0" smtClean="0"/>
              <a:t>Προδοσία </a:t>
            </a:r>
            <a:r>
              <a:rPr lang="el-GR" sz="1800" b="1" dirty="0" err="1" smtClean="0"/>
              <a:t>Βλαντιμπρέσκου</a:t>
            </a:r>
            <a:r>
              <a:rPr lang="el-GR" sz="1800" b="1" dirty="0" smtClean="0"/>
              <a:t> (εκτέλεσή του)</a:t>
            </a:r>
            <a:endParaRPr lang="el-GR" sz="18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285681" y="2444065"/>
            <a:ext cx="2592288" cy="304698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  <a:latin typeface="Segoe Script" pitchFamily="34" charset="0"/>
              </a:rPr>
              <a:t> Ο Αλ. Υψηλάντης προς τον Θ. Κολοκοτρώνη και τους Σουλιώτες στις 19 Ιανουαρίου για τη στάση του  πατριάρχη Γρηγορίου Ε΄</a:t>
            </a:r>
          </a:p>
          <a:p>
            <a:endParaRPr lang="el-GR" sz="1200" dirty="0" smtClean="0">
              <a:solidFill>
                <a:schemeClr val="bg1"/>
              </a:solidFill>
              <a:latin typeface="Segoe Script" pitchFamily="34" charset="0"/>
            </a:endParaRPr>
          </a:p>
          <a:p>
            <a:r>
              <a:rPr lang="el-GR" sz="1200" dirty="0" smtClean="0">
                <a:solidFill>
                  <a:srgbClr val="FFFF00"/>
                </a:solidFill>
                <a:latin typeface="Segoe Script" pitchFamily="34" charset="0"/>
              </a:rPr>
              <a:t>"</a:t>
            </a:r>
            <a:r>
              <a:rPr lang="el-GR" sz="1200" dirty="0">
                <a:solidFill>
                  <a:srgbClr val="FFFF00"/>
                </a:solidFill>
                <a:latin typeface="Segoe Script" pitchFamily="34" charset="0"/>
              </a:rPr>
              <a:t>Ο μεν Πατριάρχης </a:t>
            </a:r>
            <a:r>
              <a:rPr lang="el-GR" sz="1200" dirty="0" err="1">
                <a:solidFill>
                  <a:srgbClr val="FFFF00"/>
                </a:solidFill>
                <a:latin typeface="Segoe Script" pitchFamily="34" charset="0"/>
              </a:rPr>
              <a:t>βιαζόμενος</a:t>
            </a:r>
            <a:r>
              <a:rPr lang="el-GR" sz="1200" dirty="0">
                <a:solidFill>
                  <a:srgbClr val="FFFF00"/>
                </a:solidFill>
                <a:latin typeface="Segoe Script" pitchFamily="34" charset="0"/>
              </a:rPr>
              <a:t> παρά τας Πόρτας (</a:t>
            </a:r>
            <a:r>
              <a:rPr lang="el-GR" sz="1200" dirty="0" err="1">
                <a:solidFill>
                  <a:srgbClr val="FFFF00"/>
                </a:solidFill>
                <a:latin typeface="Segoe Script" pitchFamily="34" charset="0"/>
              </a:rPr>
              <a:t>σσ</a:t>
            </a:r>
            <a:r>
              <a:rPr lang="el-GR" sz="1200" dirty="0">
                <a:solidFill>
                  <a:srgbClr val="FFFF00"/>
                </a:solidFill>
                <a:latin typeface="Segoe Script" pitchFamily="34" charset="0"/>
              </a:rPr>
              <a:t>. Τουρκική Αυλή) σας στέλλει αφοριστικά και </a:t>
            </a:r>
            <a:r>
              <a:rPr lang="el-GR" sz="1200" dirty="0" err="1">
                <a:solidFill>
                  <a:srgbClr val="FFFF00"/>
                </a:solidFill>
                <a:latin typeface="Segoe Script" pitchFamily="34" charset="0"/>
              </a:rPr>
              <a:t>εξάρχους</a:t>
            </a:r>
            <a:r>
              <a:rPr lang="el-GR" sz="1200" dirty="0">
                <a:solidFill>
                  <a:srgbClr val="FFFF00"/>
                </a:solidFill>
                <a:latin typeface="Segoe Script" pitchFamily="34" charset="0"/>
              </a:rPr>
              <a:t> παρακινώντας σας να </a:t>
            </a:r>
            <a:r>
              <a:rPr lang="el-GR" sz="1200" dirty="0" err="1">
                <a:solidFill>
                  <a:srgbClr val="FFFF00"/>
                </a:solidFill>
                <a:latin typeface="Segoe Script" pitchFamily="34" charset="0"/>
              </a:rPr>
              <a:t>ενωθήτε</a:t>
            </a:r>
            <a:r>
              <a:rPr lang="el-GR" sz="1200" dirty="0">
                <a:solidFill>
                  <a:srgbClr val="FFFF00"/>
                </a:solidFill>
                <a:latin typeface="Segoe Script" pitchFamily="34" charset="0"/>
              </a:rPr>
              <a:t> με την Πόρτα, εσείς όμως να τα θεωρείται ταύτα ως άκυρα, καθότι γίνονται με βία και </a:t>
            </a:r>
            <a:r>
              <a:rPr lang="el-GR" sz="1200" dirty="0" err="1">
                <a:solidFill>
                  <a:srgbClr val="FFFF00"/>
                </a:solidFill>
                <a:latin typeface="Segoe Script" pitchFamily="34" charset="0"/>
              </a:rPr>
              <a:t>δυναστείαν</a:t>
            </a:r>
            <a:r>
              <a:rPr lang="el-GR" sz="1200" dirty="0">
                <a:solidFill>
                  <a:srgbClr val="FFFF00"/>
                </a:solidFill>
                <a:latin typeface="Segoe Script" pitchFamily="34" charset="0"/>
              </a:rPr>
              <a:t> και άνευ θελήσεως του πατριάρχου"[5].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34143"/>
            <a:ext cx="2381250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251520" y="5815518"/>
            <a:ext cx="24532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000" dirty="0">
                <a:solidFill>
                  <a:srgbClr val="FFFF00"/>
                </a:solidFill>
                <a:latin typeface="Segoe Script" pitchFamily="34" charset="0"/>
              </a:rPr>
              <a:t>«Ο Πατριάρχης </a:t>
            </a:r>
            <a:r>
              <a:rPr lang="el-GR" sz="1000" dirty="0" err="1">
                <a:solidFill>
                  <a:srgbClr val="FFFF00"/>
                </a:solidFill>
                <a:latin typeface="Segoe Script" pitchFamily="34" charset="0"/>
              </a:rPr>
              <a:t>Γρηγορίος</a:t>
            </a:r>
            <a:r>
              <a:rPr lang="el-GR" sz="1000" dirty="0">
                <a:solidFill>
                  <a:srgbClr val="FFFF00"/>
                </a:solidFill>
                <a:latin typeface="Segoe Script" pitchFamily="34" charset="0"/>
              </a:rPr>
              <a:t> Ε΄ συρόμενος στην αγχόνη», Λεπτομέρεια από τον πίνακα του Νικηφόρου Λύτρα</a:t>
            </a:r>
          </a:p>
        </p:txBody>
      </p:sp>
    </p:spTree>
    <p:extLst>
      <p:ext uri="{BB962C8B-B14F-4D97-AF65-F5344CB8AC3E}">
        <p14:creationId xmlns:p14="http://schemas.microsoft.com/office/powerpoint/2010/main" val="347998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14400"/>
          </a:xfrm>
        </p:spPr>
        <p:txBody>
          <a:bodyPr>
            <a:noAutofit/>
          </a:bodyPr>
          <a:lstStyle/>
          <a:p>
            <a:r>
              <a:rPr lang="el-GR" sz="2800" dirty="0"/>
              <a:t>H κήρυξη της Ελληνικής Επανάστασης </a:t>
            </a:r>
            <a:br>
              <a:rPr lang="el-GR" sz="2800" dirty="0"/>
            </a:br>
            <a:r>
              <a:rPr lang="el-GR" sz="2800" dirty="0"/>
              <a:t>στις Ηγεμονίες </a:t>
            </a:r>
            <a:r>
              <a:rPr lang="en-US" sz="2800" dirty="0" smtClean="0"/>
              <a:t>(</a:t>
            </a:r>
            <a:r>
              <a:rPr lang="el-GR" sz="2800" dirty="0"/>
              <a:t>4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29207" y="1547267"/>
            <a:ext cx="83632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 </a:t>
            </a:r>
            <a:endParaRPr lang="el-GR" sz="2800" b="1" dirty="0" smtClean="0"/>
          </a:p>
          <a:p>
            <a:pPr marL="0" indent="0">
              <a:buNone/>
            </a:pPr>
            <a:r>
              <a:rPr lang="el-GR" sz="2800" b="1" dirty="0"/>
              <a:t> </a:t>
            </a:r>
            <a:endParaRPr lang="el-GR" sz="18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23" y="3789040"/>
            <a:ext cx="3610182" cy="2844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4192513" y="1916832"/>
            <a:ext cx="460851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  <a:latin typeface="Segoe Script" pitchFamily="34" charset="0"/>
              </a:rPr>
              <a:t>7 Ιουνίου 1821</a:t>
            </a:r>
          </a:p>
          <a:p>
            <a:r>
              <a:rPr lang="el-GR" b="1" dirty="0" smtClean="0">
                <a:solidFill>
                  <a:schemeClr val="bg1"/>
                </a:solidFill>
                <a:latin typeface="Segoe Script" pitchFamily="34" charset="0"/>
                <a:hlinkClick r:id="rId3" action="ppaction://hlinksldjump"/>
              </a:rPr>
              <a:t>Ιερός λόχος</a:t>
            </a:r>
            <a:r>
              <a:rPr lang="el-GR" b="1" dirty="0" smtClean="0">
                <a:solidFill>
                  <a:schemeClr val="bg1"/>
                </a:solidFill>
                <a:latin typeface="Segoe Script" pitchFamily="34" charset="0"/>
              </a:rPr>
              <a:t>: μονάδα από εθελοντές σπουδαστές</a:t>
            </a:r>
          </a:p>
          <a:p>
            <a:r>
              <a:rPr lang="el-GR" b="1" dirty="0" smtClean="0">
                <a:solidFill>
                  <a:schemeClr val="bg1"/>
                </a:solidFill>
                <a:latin typeface="Segoe Script" pitchFamily="34" charset="0"/>
              </a:rPr>
              <a:t>Άρνηση παράδοσης. Σοβαρές απώλειες</a:t>
            </a:r>
          </a:p>
          <a:p>
            <a:endParaRPr lang="el-GR" b="1" dirty="0">
              <a:solidFill>
                <a:schemeClr val="bg1"/>
              </a:solidFill>
              <a:latin typeface="Segoe Script" pitchFamily="34" charset="0"/>
            </a:endParaRPr>
          </a:p>
          <a:p>
            <a:r>
              <a:rPr lang="el-GR" b="1" dirty="0" smtClean="0">
                <a:solidFill>
                  <a:srgbClr val="000099"/>
                </a:solidFill>
                <a:latin typeface="Segoe Script" pitchFamily="34" charset="0"/>
              </a:rPr>
              <a:t>Συνέπειες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l-GR" sz="1600" dirty="0" smtClean="0">
                <a:solidFill>
                  <a:schemeClr val="bg1"/>
                </a:solidFill>
                <a:latin typeface="Segoe Script" pitchFamily="34" charset="0"/>
              </a:rPr>
              <a:t>Κρίθηκε η τύχη της επανάστασης στη Μολδοβλαχία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l-GR" sz="1600" dirty="0" smtClean="0">
                <a:solidFill>
                  <a:schemeClr val="bg1"/>
                </a:solidFill>
                <a:latin typeface="Segoe Script" pitchFamily="34" charset="0"/>
              </a:rPr>
              <a:t>Τέλος της Φιλικής Εταιρείας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l-GR" sz="1600" dirty="0" smtClean="0">
                <a:solidFill>
                  <a:schemeClr val="bg1"/>
                </a:solidFill>
                <a:latin typeface="Segoe Script" pitchFamily="34" charset="0"/>
              </a:rPr>
              <a:t>Σύλληψη και φυλάκιση </a:t>
            </a:r>
            <a:r>
              <a:rPr lang="el-GR" sz="1600" b="1" dirty="0" smtClean="0">
                <a:solidFill>
                  <a:schemeClr val="bg1"/>
                </a:solidFill>
                <a:latin typeface="Segoe Script" pitchFamily="34" charset="0"/>
              </a:rPr>
              <a:t>Υψηλάντη</a:t>
            </a:r>
            <a:r>
              <a:rPr lang="el-GR" sz="1600" dirty="0" smtClean="0">
                <a:solidFill>
                  <a:schemeClr val="bg1"/>
                </a:solidFill>
                <a:latin typeface="Segoe Script" pitchFamily="34" charset="0"/>
              </a:rPr>
              <a:t> στην Αυστρία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l-GR" sz="1600" b="1" dirty="0">
                <a:solidFill>
                  <a:prstClr val="white"/>
                </a:solidFill>
                <a:latin typeface="Segoe Script" pitchFamily="34" charset="0"/>
              </a:rPr>
              <a:t>Τσακάλωφ</a:t>
            </a:r>
            <a:r>
              <a:rPr lang="el-GR" sz="1600" dirty="0">
                <a:solidFill>
                  <a:prstClr val="white"/>
                </a:solidFill>
                <a:latin typeface="Segoe Script" pitchFamily="34" charset="0"/>
              </a:rPr>
              <a:t> στη </a:t>
            </a:r>
            <a:r>
              <a:rPr lang="el-GR" sz="1600" dirty="0" smtClean="0">
                <a:solidFill>
                  <a:prstClr val="white"/>
                </a:solidFill>
                <a:latin typeface="Segoe Script" pitchFamily="34" charset="0"/>
              </a:rPr>
              <a:t>Ρούμελη</a:t>
            </a:r>
            <a:endParaRPr lang="el-GR" sz="1600" dirty="0" smtClean="0">
              <a:solidFill>
                <a:schemeClr val="bg1"/>
              </a:solidFill>
              <a:latin typeface="Segoe Scrip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l-GR" sz="1600" dirty="0" smtClean="0">
                <a:solidFill>
                  <a:schemeClr val="bg1"/>
                </a:solidFill>
                <a:latin typeface="Segoe Script" pitchFamily="34" charset="0"/>
              </a:rPr>
              <a:t>Εγκλωβισμός </a:t>
            </a:r>
            <a:r>
              <a:rPr lang="el-GR" sz="1600" b="1" dirty="0" smtClean="0">
                <a:solidFill>
                  <a:schemeClr val="bg1"/>
                </a:solidFill>
                <a:latin typeface="Segoe Script" pitchFamily="34" charset="0"/>
                <a:hlinkClick r:id="rId4" action="ppaction://hlinksldjump"/>
              </a:rPr>
              <a:t>Γιωργάκη Ολύμπιου και </a:t>
            </a:r>
            <a:r>
              <a:rPr lang="el-GR" sz="1600" b="1" dirty="0" err="1" smtClean="0">
                <a:solidFill>
                  <a:schemeClr val="bg1"/>
                </a:solidFill>
                <a:latin typeface="Segoe Script" pitchFamily="34" charset="0"/>
                <a:hlinkClick r:id="rId4" action="ppaction://hlinksldjump"/>
              </a:rPr>
              <a:t>Ιω</a:t>
            </a:r>
            <a:r>
              <a:rPr lang="el-GR" sz="1600" b="1" dirty="0" smtClean="0">
                <a:solidFill>
                  <a:schemeClr val="bg1"/>
                </a:solidFill>
                <a:latin typeface="Segoe Script" pitchFamily="34" charset="0"/>
                <a:hlinkClick r:id="rId4" action="ppaction://hlinksldjump"/>
              </a:rPr>
              <a:t>. Φαρμάκη </a:t>
            </a:r>
            <a:r>
              <a:rPr lang="el-GR" sz="1600" dirty="0" smtClean="0">
                <a:solidFill>
                  <a:schemeClr val="bg1"/>
                </a:solidFill>
                <a:latin typeface="Segoe Script" pitchFamily="34" charset="0"/>
                <a:hlinkClick r:id="rId4" action="ppaction://hlinksldjump"/>
              </a:rPr>
              <a:t>στη μονή </a:t>
            </a:r>
            <a:r>
              <a:rPr lang="el-GR" sz="1600" dirty="0" err="1" smtClean="0">
                <a:solidFill>
                  <a:schemeClr val="bg1"/>
                </a:solidFill>
                <a:latin typeface="Segoe Script" pitchFamily="34" charset="0"/>
                <a:hlinkClick r:id="rId4" action="ppaction://hlinksldjump"/>
              </a:rPr>
              <a:t>Σέκκου</a:t>
            </a:r>
            <a:r>
              <a:rPr lang="el-GR" sz="1600" dirty="0" smtClean="0">
                <a:solidFill>
                  <a:schemeClr val="bg1"/>
                </a:solidFill>
                <a:latin typeface="Segoe Script" pitchFamily="34" charset="0"/>
              </a:rPr>
              <a:t>. Ανατίναξη του Ολύμπιου με τους συμπολεμιστές του, αιχμαλωσία και αποκεφαλισμός μετά από  αντίσταση δύο εβδομάδων του  </a:t>
            </a:r>
            <a:r>
              <a:rPr lang="el-GR" sz="1600" dirty="0" err="1" smtClean="0">
                <a:solidFill>
                  <a:schemeClr val="bg1"/>
                </a:solidFill>
                <a:latin typeface="Segoe Script" pitchFamily="34" charset="0"/>
              </a:rPr>
              <a:t>Ιω</a:t>
            </a:r>
            <a:r>
              <a:rPr lang="el-GR" sz="1600" dirty="0" smtClean="0">
                <a:solidFill>
                  <a:schemeClr val="bg1"/>
                </a:solidFill>
                <a:latin typeface="Segoe Script" pitchFamily="34" charset="0"/>
              </a:rPr>
              <a:t>. Φαρμάκη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11960" y="1526857"/>
            <a:ext cx="4680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l-GR" sz="2800" b="1" dirty="0">
                <a:solidFill>
                  <a:srgbClr val="000099"/>
                </a:solidFill>
                <a:latin typeface="Segoe Script" pitchFamily="34" charset="0"/>
              </a:rPr>
              <a:t>Η μάχη στο Δραγατσάνι</a:t>
            </a:r>
            <a:endParaRPr lang="el-GR" dirty="0">
              <a:solidFill>
                <a:srgbClr val="000099"/>
              </a:solidFill>
              <a:latin typeface="Segoe Script" pitchFamily="34" charset="0"/>
            </a:endParaRPr>
          </a:p>
        </p:txBody>
      </p:sp>
      <p:grpSp>
        <p:nvGrpSpPr>
          <p:cNvPr id="8" name="Ομάδα 7"/>
          <p:cNvGrpSpPr/>
          <p:nvPr/>
        </p:nvGrpSpPr>
        <p:grpSpPr>
          <a:xfrm>
            <a:off x="680542" y="1398446"/>
            <a:ext cx="2965293" cy="1944000"/>
            <a:chOff x="683568" y="1917048"/>
            <a:chExt cx="2965293" cy="1944000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1917048"/>
              <a:ext cx="2965293" cy="194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83568" y="2045459"/>
              <a:ext cx="25922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100" dirty="0">
                  <a:latin typeface="Segoe Script" pitchFamily="34" charset="0"/>
                </a:rPr>
                <a:t>Η Σημαία του Ιερού Λόχου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55840" y="3302418"/>
            <a:ext cx="36561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900" dirty="0" smtClean="0">
                <a:solidFill>
                  <a:schemeClr val="bg1"/>
                </a:solidFill>
                <a:latin typeface="Segoe Script" pitchFamily="34" charset="0"/>
              </a:rPr>
              <a:t>Το </a:t>
            </a:r>
            <a:r>
              <a:rPr lang="el-GR" sz="900" dirty="0">
                <a:solidFill>
                  <a:schemeClr val="bg1"/>
                </a:solidFill>
                <a:latin typeface="Segoe Script" pitchFamily="34" charset="0"/>
              </a:rPr>
              <a:t>κόκκινο </a:t>
            </a:r>
            <a:r>
              <a:rPr lang="el-GR" sz="900" dirty="0" smtClean="0">
                <a:solidFill>
                  <a:schemeClr val="bg1"/>
                </a:solidFill>
                <a:latin typeface="Segoe Script" pitchFamily="34" charset="0"/>
              </a:rPr>
              <a:t>συμβόλιζε τον </a:t>
            </a:r>
            <a:r>
              <a:rPr lang="el-GR" sz="900" dirty="0">
                <a:solidFill>
                  <a:schemeClr val="bg1"/>
                </a:solidFill>
                <a:latin typeface="Segoe Script" pitchFamily="34" charset="0"/>
              </a:rPr>
              <a:t>πατριωτισμό, </a:t>
            </a:r>
            <a:endParaRPr lang="el-GR" sz="900" dirty="0" smtClean="0">
              <a:solidFill>
                <a:schemeClr val="bg1"/>
              </a:solidFill>
              <a:latin typeface="Segoe Script" pitchFamily="34" charset="0"/>
            </a:endParaRPr>
          </a:p>
          <a:p>
            <a:r>
              <a:rPr lang="el-GR" sz="900" dirty="0" smtClean="0">
                <a:solidFill>
                  <a:schemeClr val="bg1"/>
                </a:solidFill>
                <a:latin typeface="Segoe Script" pitchFamily="34" charset="0"/>
              </a:rPr>
              <a:t>το </a:t>
            </a:r>
            <a:r>
              <a:rPr lang="el-GR" sz="900" dirty="0">
                <a:solidFill>
                  <a:schemeClr val="bg1"/>
                </a:solidFill>
                <a:latin typeface="Segoe Script" pitchFamily="34" charset="0"/>
              </a:rPr>
              <a:t>λευκό την αδελφοσύνη </a:t>
            </a:r>
            <a:r>
              <a:rPr lang="el-GR" sz="900" dirty="0" smtClean="0">
                <a:solidFill>
                  <a:schemeClr val="bg1"/>
                </a:solidFill>
                <a:latin typeface="Segoe Script" pitchFamily="34" charset="0"/>
              </a:rPr>
              <a:t>και </a:t>
            </a:r>
            <a:r>
              <a:rPr lang="el-GR" sz="900" dirty="0">
                <a:solidFill>
                  <a:schemeClr val="bg1"/>
                </a:solidFill>
                <a:latin typeface="Segoe Script" pitchFamily="34" charset="0"/>
              </a:rPr>
              <a:t>το μαύρο </a:t>
            </a:r>
            <a:r>
              <a:rPr lang="el-GR" sz="900" dirty="0" smtClean="0">
                <a:solidFill>
                  <a:schemeClr val="bg1"/>
                </a:solidFill>
                <a:latin typeface="Segoe Script" pitchFamily="34" charset="0"/>
              </a:rPr>
              <a:t>τη  θυσία</a:t>
            </a:r>
            <a:r>
              <a:rPr lang="el-GR" dirty="0">
                <a:solidFill>
                  <a:schemeClr val="bg1"/>
                </a:solidFill>
                <a:latin typeface="Segoe Script" pitchFamily="34" charset="0"/>
              </a:rPr>
              <a:t>. </a:t>
            </a:r>
          </a:p>
        </p:txBody>
      </p:sp>
      <p:sp>
        <p:nvSpPr>
          <p:cNvPr id="9" name="Κουμπί ενέργειας: Εμπρός ή Επόμενο 8">
            <a:hlinkClick r:id="rId6" action="ppaction://hlinksldjump" highlightClick="1"/>
          </p:cNvPr>
          <p:cNvSpPr/>
          <p:nvPr/>
        </p:nvSpPr>
        <p:spPr>
          <a:xfrm>
            <a:off x="8460432" y="5949280"/>
            <a:ext cx="576064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214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14400"/>
          </a:xfrm>
        </p:spPr>
        <p:txBody>
          <a:bodyPr>
            <a:noAutofit/>
          </a:bodyPr>
          <a:lstStyle/>
          <a:p>
            <a:r>
              <a:rPr lang="el-GR" sz="2000" dirty="0"/>
              <a:t>Ο Ιερός Λόχος μάχεται στο Δραγατσάνι,</a:t>
            </a:r>
            <a:br>
              <a:rPr lang="el-GR" sz="2000" dirty="0"/>
            </a:br>
            <a:r>
              <a:rPr lang="el-GR" sz="2000" dirty="0"/>
              <a:t>Πίνακας του </a:t>
            </a:r>
            <a:r>
              <a:rPr lang="el-GR" sz="2000" dirty="0" err="1"/>
              <a:t>Πέτερ</a:t>
            </a:r>
            <a:r>
              <a:rPr lang="el-GR" sz="2000" dirty="0"/>
              <a:t> φον Χες, Μουσείο Μπενάκη</a:t>
            </a:r>
            <a:endParaRPr lang="en-U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21421"/>
            <a:ext cx="3870768" cy="53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Κουμπί ενέργειας: Επιστροφή 1">
            <a:hlinkClick r:id="rId3" action="ppaction://hlinksldjump" highlightClick="1"/>
          </p:cNvPr>
          <p:cNvSpPr/>
          <p:nvPr/>
        </p:nvSpPr>
        <p:spPr>
          <a:xfrm>
            <a:off x="7452320" y="4797152"/>
            <a:ext cx="1008112" cy="86409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TextBox 2"/>
          <p:cNvSpPr txBox="1"/>
          <p:nvPr/>
        </p:nvSpPr>
        <p:spPr>
          <a:xfrm>
            <a:off x="539552" y="2924944"/>
            <a:ext cx="17281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  <a:latin typeface="Segoe Script" pitchFamily="34" charset="0"/>
              </a:rPr>
              <a:t>Ο πίνακας του Βαυαρού ζωγράφου είναι φανταστική σύνθεση που αποδίδει, με ισχυρή τάση εξιδανίκευσης, τη μάχη στο Δραγατσάνι</a:t>
            </a:r>
            <a:r>
              <a:rPr lang="el-GR" sz="1200" dirty="0" smtClean="0"/>
              <a:t>.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111722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323528" y="404664"/>
            <a:ext cx="8686800" cy="914400"/>
          </a:xfrm>
        </p:spPr>
        <p:txBody>
          <a:bodyPr>
            <a:noAutofit/>
          </a:bodyPr>
          <a:lstStyle/>
          <a:p>
            <a:r>
              <a:rPr lang="el-GR" sz="2800" dirty="0"/>
              <a:t>H κήρυξη της Ελληνικής Επανάστασης </a:t>
            </a:r>
            <a:br>
              <a:rPr lang="el-GR" sz="2800" dirty="0"/>
            </a:br>
            <a:r>
              <a:rPr lang="el-GR" sz="2800" dirty="0"/>
              <a:t>στις Ηγεμονίες </a:t>
            </a:r>
            <a:r>
              <a:rPr lang="el-GR" sz="2800" dirty="0" smtClean="0"/>
              <a:t>(5)</a:t>
            </a:r>
            <a:endParaRPr lang="el-GR" sz="2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47" y="1556792"/>
            <a:ext cx="3333750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761" y="1399313"/>
            <a:ext cx="3606536" cy="49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6021288"/>
            <a:ext cx="3744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 err="1">
                <a:solidFill>
                  <a:schemeClr val="bg1"/>
                </a:solidFill>
                <a:latin typeface="Segoe Script" pitchFamily="34" charset="0"/>
              </a:rPr>
              <a:t>Γεωργάκης</a:t>
            </a:r>
            <a:r>
              <a:rPr lang="el-GR" sz="1100" dirty="0">
                <a:solidFill>
                  <a:schemeClr val="bg1"/>
                </a:solidFill>
                <a:latin typeface="Segoe Script" pitchFamily="34" charset="0"/>
              </a:rPr>
              <a:t> Ολύμπιος. Λάδι σε μουσαμά, </a:t>
            </a:r>
            <a:r>
              <a:rPr lang="el-GR" sz="1100" dirty="0" err="1">
                <a:solidFill>
                  <a:schemeClr val="bg1"/>
                </a:solidFill>
                <a:latin typeface="Segoe Script" pitchFamily="34" charset="0"/>
              </a:rPr>
              <a:t>αρ.κατ</a:t>
            </a:r>
            <a:r>
              <a:rPr lang="el-GR" sz="1100" dirty="0">
                <a:solidFill>
                  <a:schemeClr val="bg1"/>
                </a:solidFill>
                <a:latin typeface="Segoe Script" pitchFamily="34" charset="0"/>
              </a:rPr>
              <a:t>. 246, Εθνικό ιστορικό μουσείο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4427984" y="6352083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100" dirty="0">
                <a:solidFill>
                  <a:schemeClr val="bg1"/>
                </a:solidFill>
                <a:latin typeface="Segoe Script" pitchFamily="34" charset="0"/>
              </a:rPr>
              <a:t>Ο </a:t>
            </a:r>
            <a:r>
              <a:rPr lang="el-GR" sz="1100" dirty="0" err="1" smtClean="0">
                <a:solidFill>
                  <a:schemeClr val="bg1"/>
                </a:solidFill>
                <a:latin typeface="Segoe Script" pitchFamily="34" charset="0"/>
              </a:rPr>
              <a:t>Γεωργάκης</a:t>
            </a:r>
            <a:r>
              <a:rPr lang="el-GR" sz="1100" dirty="0" smtClean="0">
                <a:solidFill>
                  <a:schemeClr val="bg1"/>
                </a:solidFill>
                <a:latin typeface="Segoe Script" pitchFamily="34" charset="0"/>
              </a:rPr>
              <a:t> Ολύμπιος </a:t>
            </a:r>
            <a:r>
              <a:rPr lang="el-GR" sz="1100" dirty="0">
                <a:solidFill>
                  <a:schemeClr val="bg1"/>
                </a:solidFill>
                <a:latin typeface="Segoe Script" pitchFamily="34" charset="0"/>
              </a:rPr>
              <a:t>ενώ βάζει φωτιά στη μονή Σέκου</a:t>
            </a:r>
          </a:p>
        </p:txBody>
      </p:sp>
      <p:sp>
        <p:nvSpPr>
          <p:cNvPr id="5" name="Κουμπί ενέργειας: Επιστροφή 4">
            <a:hlinkClick r:id="rId5" action="ppaction://hlinksldjump" highlightClick="1"/>
          </p:cNvPr>
          <p:cNvSpPr/>
          <p:nvPr/>
        </p:nvSpPr>
        <p:spPr>
          <a:xfrm>
            <a:off x="8346352" y="5157192"/>
            <a:ext cx="653632" cy="71442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277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1" t="6426" r="61935" b="33799"/>
          <a:stretch/>
        </p:blipFill>
        <p:spPr bwMode="auto">
          <a:xfrm>
            <a:off x="899592" y="404664"/>
            <a:ext cx="4870943" cy="614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28184" y="2276872"/>
            <a:ext cx="17281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prstClr val="white"/>
                </a:solidFill>
                <a:latin typeface="Segoe Print" pitchFamily="2" charset="0"/>
              </a:rPr>
              <a:t>Το σημερινό μουσείο της Φιλικής Εταιρείας στην πάροδο </a:t>
            </a:r>
            <a:r>
              <a:rPr lang="el-GR" dirty="0" err="1" smtClean="0">
                <a:solidFill>
                  <a:prstClr val="white"/>
                </a:solidFill>
                <a:latin typeface="Segoe Print" pitchFamily="2" charset="0"/>
              </a:rPr>
              <a:t>Κράσνικ</a:t>
            </a:r>
            <a:r>
              <a:rPr lang="el-GR" dirty="0" smtClean="0">
                <a:solidFill>
                  <a:prstClr val="white"/>
                </a:solidFill>
                <a:latin typeface="Segoe Print" pitchFamily="2" charset="0"/>
              </a:rPr>
              <a:t> 18 στην Οδησσό</a:t>
            </a:r>
            <a:endParaRPr lang="el-GR" dirty="0">
              <a:solidFill>
                <a:prstClr val="white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34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l-GR" sz="1800" dirty="0" smtClean="0">
              <a:hlinkClick r:id="rId2"/>
            </a:endParaRPr>
          </a:p>
          <a:p>
            <a:endParaRPr lang="el-GR" sz="1800" dirty="0">
              <a:hlinkClick r:id="rId2"/>
            </a:endParaRPr>
          </a:p>
          <a:p>
            <a:endParaRPr lang="el-GR" sz="1800" dirty="0" smtClean="0">
              <a:hlinkClick r:id="rId2"/>
            </a:endParaRPr>
          </a:p>
          <a:p>
            <a:endParaRPr lang="el-GR" sz="1800" dirty="0">
              <a:hlinkClick r:id="rId2"/>
            </a:endParaRPr>
          </a:p>
          <a:p>
            <a:endParaRPr lang="el-GR" sz="1800" dirty="0" smtClean="0">
              <a:hlinkClick r:id="rId2"/>
            </a:endParaRPr>
          </a:p>
          <a:p>
            <a:r>
              <a:rPr lang="en-US" sz="1800" dirty="0" smtClean="0">
                <a:hlinkClick r:id="rId2"/>
              </a:rPr>
              <a:t>http://argolikivivliothiki.gr</a:t>
            </a:r>
            <a:endParaRPr lang="el-GR" sz="1800" dirty="0" smtClean="0"/>
          </a:p>
          <a:p>
            <a:r>
              <a:rPr lang="en-US" sz="1800" dirty="0">
                <a:hlinkClick r:id="rId3"/>
              </a:rPr>
              <a:t>http://</a:t>
            </a:r>
            <a:r>
              <a:rPr lang="en-US" sz="1800" dirty="0" smtClean="0">
                <a:hlinkClick r:id="rId3"/>
              </a:rPr>
              <a:t>www.nhmuseum.gr/details2.php?lang=1&amp;wh=1&amp;the1id=2&amp;the2id=12&amp;the3id=101&amp;theid=101&amp;open1=2&amp;open2=12&amp;open3=101&amp;thepid=704&amp;page=1</a:t>
            </a:r>
            <a:endParaRPr lang="el-GR" sz="1800" dirty="0" smtClean="0"/>
          </a:p>
          <a:p>
            <a:r>
              <a:rPr lang="en-US" sz="1800" dirty="0" smtClean="0">
                <a:hlinkClick r:id="rId4"/>
              </a:rPr>
              <a:t>http</a:t>
            </a:r>
            <a:r>
              <a:rPr lang="en-US" sz="1800" dirty="0">
                <a:hlinkClick r:id="rId4"/>
              </a:rPr>
              <a:t>://</a:t>
            </a:r>
            <a:r>
              <a:rPr lang="en-US" sz="1800" dirty="0" smtClean="0">
                <a:hlinkClick r:id="rId4"/>
              </a:rPr>
              <a:t>www.ime.gr/chronos/12/gr/1821_1833/enarxi/index.html</a:t>
            </a:r>
            <a:endParaRPr lang="el-GR" sz="1800" dirty="0" smtClean="0"/>
          </a:p>
          <a:p>
            <a:r>
              <a:rPr lang="en-US" sz="1800" dirty="0">
                <a:hlinkClick r:id="rId5"/>
              </a:rPr>
              <a:t>http://blacksea.ehw.gr/forms/fLemmaBodyExtended.aspx?lemmaid=11106&amp;boithimata_State=&amp;kefalaia_State=#</a:t>
            </a:r>
            <a:r>
              <a:rPr lang="en-US" sz="1800" dirty="0" smtClean="0">
                <a:hlinkClick r:id="rId5"/>
              </a:rPr>
              <a:t>chapter_2</a:t>
            </a:r>
            <a:endParaRPr lang="el-GR" sz="1800" dirty="0" smtClean="0"/>
          </a:p>
          <a:p>
            <a:endParaRPr lang="el-GR" sz="180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l-GR" sz="3200" b="1" dirty="0" smtClean="0"/>
          </a:p>
          <a:p>
            <a:endParaRPr lang="el-GR" sz="3200" b="1" dirty="0"/>
          </a:p>
          <a:p>
            <a:r>
              <a:rPr lang="el-GR" sz="3200" b="1" dirty="0" smtClean="0"/>
              <a:t>Πηγές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843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Η Οδησσός, χαλκογραφία στο «</a:t>
            </a:r>
            <a:r>
              <a:rPr lang="el-GR" sz="2400" dirty="0" err="1"/>
              <a:t>Εθνικόν</a:t>
            </a:r>
            <a:r>
              <a:rPr lang="el-GR" sz="2400" dirty="0"/>
              <a:t> </a:t>
            </a:r>
            <a:r>
              <a:rPr lang="el-GR" sz="2400" dirty="0" err="1"/>
              <a:t>Ημερολόγιον</a:t>
            </a:r>
            <a:r>
              <a:rPr lang="el-GR" sz="2400" dirty="0"/>
              <a:t>» Μαρ. </a:t>
            </a:r>
            <a:r>
              <a:rPr lang="el-GR" sz="2400" dirty="0" err="1"/>
              <a:t>Βρετού</a:t>
            </a:r>
            <a:r>
              <a:rPr lang="el-GR" sz="2400" dirty="0"/>
              <a:t> 1861-1862.</a:t>
            </a:r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7248667" cy="53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Κουμπί ενέργειας: Επιστροφή 1">
            <a:hlinkClick r:id="rId3" action="ppaction://hlinksldjump" highlightClick="1"/>
          </p:cNvPr>
          <p:cNvSpPr/>
          <p:nvPr/>
        </p:nvSpPr>
        <p:spPr>
          <a:xfrm>
            <a:off x="8388424" y="5949280"/>
            <a:ext cx="576064" cy="576064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1428750" cy="952500"/>
          </a:xfrm>
          <a:prstGeom prst="rect">
            <a:avLst/>
          </a:prstGeom>
          <a:noFill/>
          <a:ln w="222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26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33112" y="5517232"/>
            <a:ext cx="71553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l-GR" sz="1200" dirty="0" smtClean="0">
                <a:solidFill>
                  <a:prstClr val="white"/>
                </a:solidFill>
                <a:latin typeface="Segoe Script" pitchFamily="34" charset="0"/>
              </a:rPr>
              <a:t>Γιατί ο ιστορικός αξιολογεί την ίδρυση της Φιλικής Εταιρείας ως τη «σπουδαιότερη πολιτική ενέργεια του υπόδουλου ελληνισμού;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l-GR" sz="1200" dirty="0" smtClean="0">
                <a:solidFill>
                  <a:prstClr val="white"/>
                </a:solidFill>
                <a:latin typeface="Segoe Script" pitchFamily="34" charset="0"/>
              </a:rPr>
              <a:t>Ποια νέα αντίληψη έφερε η Φιλική Εταιρεία ως προς την οργάνωση του απελευθερωτικού αγώνα των Ελλήνων;</a:t>
            </a:r>
          </a:p>
          <a:p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29" y="1484742"/>
            <a:ext cx="7381875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Κουμπί ενέργειας: Επιστροφή 1">
            <a:hlinkClick r:id="rId3" action="ppaction://hlinksldjump" highlightClick="1"/>
          </p:cNvPr>
          <p:cNvSpPr/>
          <p:nvPr/>
        </p:nvSpPr>
        <p:spPr>
          <a:xfrm>
            <a:off x="7956376" y="5877272"/>
            <a:ext cx="545328" cy="576064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2825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14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H </a:t>
            </a:r>
            <a:r>
              <a:rPr lang="el-GR" sz="2800" dirty="0" smtClean="0"/>
              <a:t>ίδρυση και η ανάπτυξη </a:t>
            </a:r>
            <a:br>
              <a:rPr lang="el-GR" sz="2800" dirty="0" smtClean="0"/>
            </a:br>
            <a:r>
              <a:rPr lang="el-GR" sz="2800" dirty="0" smtClean="0"/>
              <a:t>της Φιλικής Εταιρείας (2)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l-GR" sz="2400" b="1" dirty="0" smtClean="0">
                <a:solidFill>
                  <a:srgbClr val="000099"/>
                </a:solidFill>
              </a:rPr>
              <a:t>Δυσκολίες</a:t>
            </a:r>
          </a:p>
          <a:p>
            <a:pPr marL="0" indent="0">
              <a:buNone/>
            </a:pPr>
            <a:endParaRPr lang="el-GR" sz="2400" b="1" dirty="0" smtClean="0"/>
          </a:p>
          <a:p>
            <a:r>
              <a:rPr lang="el-GR" sz="1800" b="1" dirty="0" smtClean="0"/>
              <a:t>Διασπορά ελληνισμού </a:t>
            </a:r>
            <a:r>
              <a:rPr lang="el-GR" sz="1800" b="1" dirty="0" err="1" smtClean="0"/>
              <a:t>σ’ένα</a:t>
            </a:r>
            <a:r>
              <a:rPr lang="el-GR" sz="1800" b="1" dirty="0" smtClean="0"/>
              <a:t> ευρύ γεωγραφικό χώρο</a:t>
            </a:r>
          </a:p>
          <a:p>
            <a:r>
              <a:rPr lang="el-GR" sz="1800" b="1" dirty="0" smtClean="0"/>
              <a:t>Κίνδυνος αποκάλυψης των σχεδίων –ανάγκη για μυστικότητα</a:t>
            </a:r>
          </a:p>
          <a:p>
            <a:r>
              <a:rPr lang="el-GR" sz="1800" b="1" dirty="0" smtClean="0"/>
              <a:t>Διστακτικότητα Ελλήνων από προγενέστερες αποτυχίες</a:t>
            </a:r>
          </a:p>
          <a:p>
            <a:r>
              <a:rPr lang="el-GR" sz="1800" b="1" dirty="0" smtClean="0"/>
              <a:t>Διαφορετικά τα οικονομικά –κοινωνικά συμφέροντα  των κοινωνικών ομάδων</a:t>
            </a:r>
          </a:p>
          <a:p>
            <a:pPr marL="0" indent="0">
              <a:buNone/>
            </a:pPr>
            <a:endParaRPr lang="el-GR" sz="1800" b="1" dirty="0" smtClean="0"/>
          </a:p>
          <a:p>
            <a:endParaRPr lang="el-GR" sz="1800" b="1" dirty="0"/>
          </a:p>
          <a:p>
            <a:pPr marL="0" indent="0">
              <a:buNone/>
            </a:pPr>
            <a:endParaRPr lang="el-GR" sz="1800" b="1" dirty="0" smtClean="0"/>
          </a:p>
          <a:p>
            <a:pPr marL="0" indent="0">
              <a:buNone/>
            </a:pPr>
            <a:endParaRPr lang="el-GR" sz="1800" b="1" dirty="0" smtClean="0"/>
          </a:p>
          <a:p>
            <a:pPr marL="0" indent="0">
              <a:buNone/>
            </a:pPr>
            <a:endParaRPr lang="el-GR" sz="1800" b="1" dirty="0"/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E</a:t>
            </a:r>
            <a:r>
              <a:rPr lang="el-GR" sz="2400" b="1" dirty="0" err="1" smtClean="0">
                <a:solidFill>
                  <a:srgbClr val="000099"/>
                </a:solidFill>
              </a:rPr>
              <a:t>υνοϊκοί</a:t>
            </a:r>
            <a:r>
              <a:rPr lang="el-GR" sz="2400" b="1" dirty="0" smtClean="0">
                <a:solidFill>
                  <a:srgbClr val="000099"/>
                </a:solidFill>
              </a:rPr>
              <a:t> Παράγοντες</a:t>
            </a:r>
          </a:p>
          <a:p>
            <a:pPr marL="0" indent="0">
              <a:buNone/>
            </a:pPr>
            <a:endParaRPr lang="el-GR" sz="2400" b="1" dirty="0" smtClean="0"/>
          </a:p>
          <a:p>
            <a:r>
              <a:rPr lang="el-GR" sz="1900" b="1" dirty="0" smtClean="0"/>
              <a:t>Εσωτερικά προβλήματα Οθωμανικής αυτοκρατορίας</a:t>
            </a:r>
          </a:p>
          <a:p>
            <a:r>
              <a:rPr lang="el-GR" sz="1900" b="1" dirty="0" smtClean="0"/>
              <a:t>Διάδοση των ιδεών του Διαφωτισμού μεταξύ Ελλήνων, των ιδεών της γαλλικής επανάστασης</a:t>
            </a:r>
          </a:p>
          <a:p>
            <a:r>
              <a:rPr lang="el-GR" sz="1900" b="1" dirty="0" smtClean="0"/>
              <a:t>Ωρίμανση του αιτήματος για δημιουργία ανεξάρτητου κράτους</a:t>
            </a:r>
            <a:endParaRPr lang="en-US" sz="19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04475"/>
            <a:ext cx="2271927" cy="18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360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14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H </a:t>
            </a:r>
            <a:r>
              <a:rPr lang="el-GR" sz="2800" dirty="0" smtClean="0"/>
              <a:t>ίδρυση και η ανάπτυξη </a:t>
            </a:r>
            <a:br>
              <a:rPr lang="el-GR" sz="2800" dirty="0" smtClean="0"/>
            </a:br>
            <a:r>
              <a:rPr lang="el-GR" sz="2800" dirty="0" smtClean="0"/>
              <a:t>της Φιλικής Εταιρείας (3)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l-GR" sz="2400" dirty="0" smtClean="0"/>
              <a:t> </a:t>
            </a:r>
            <a:r>
              <a:rPr lang="el-GR" sz="2400" b="1" dirty="0" smtClean="0">
                <a:solidFill>
                  <a:srgbClr val="000099"/>
                </a:solidFill>
              </a:rPr>
              <a:t>Τρόπος οργάνωσης</a:t>
            </a:r>
          </a:p>
          <a:p>
            <a:pPr marL="0" indent="0">
              <a:buNone/>
            </a:pPr>
            <a:endParaRPr lang="el-GR" sz="2400" dirty="0" smtClean="0"/>
          </a:p>
          <a:p>
            <a:r>
              <a:rPr lang="el-GR" sz="1800" dirty="0" smtClean="0"/>
              <a:t>Πρότυπο: μυστικές εταιρείες με δράση στην Ευρώπη </a:t>
            </a:r>
          </a:p>
          <a:p>
            <a:pPr marL="0" indent="0">
              <a:buNone/>
            </a:pPr>
            <a:r>
              <a:rPr lang="el-GR" sz="1800" dirty="0"/>
              <a:t>	 </a:t>
            </a:r>
            <a:r>
              <a:rPr lang="el-GR" sz="1800" dirty="0" smtClean="0"/>
              <a:t>   (π.χ. καρμπονάροι)</a:t>
            </a:r>
          </a:p>
          <a:p>
            <a:r>
              <a:rPr lang="el-GR" sz="1800" dirty="0"/>
              <a:t>Ονομασία οργάνωσης : «</a:t>
            </a:r>
            <a:r>
              <a:rPr lang="el-GR" sz="1800" dirty="0" smtClean="0"/>
              <a:t>Ναός»</a:t>
            </a:r>
          </a:p>
          <a:p>
            <a:r>
              <a:rPr lang="el-GR" sz="1800" dirty="0" smtClean="0"/>
              <a:t>Δομή πυραμοειδής :</a:t>
            </a:r>
          </a:p>
          <a:p>
            <a:pPr marL="0" indent="0">
              <a:buNone/>
            </a:pPr>
            <a:r>
              <a:rPr lang="el-GR" sz="1800" dirty="0" smtClean="0"/>
              <a:t>	   «Αόρατη Αρχή»</a:t>
            </a:r>
          </a:p>
          <a:p>
            <a:pPr marL="0" indent="0">
              <a:buNone/>
            </a:pPr>
            <a:r>
              <a:rPr lang="el-GR" sz="1800" dirty="0" smtClean="0"/>
              <a:t>	   </a:t>
            </a:r>
            <a:r>
              <a:rPr lang="el-GR" sz="1800" dirty="0"/>
              <a:t>	</a:t>
            </a:r>
            <a:r>
              <a:rPr lang="el-GR" sz="1800" dirty="0" smtClean="0"/>
              <a:t>    4 βαθμίδες μύησης:</a:t>
            </a:r>
          </a:p>
          <a:p>
            <a:pPr marL="0" indent="0">
              <a:buNone/>
            </a:pPr>
            <a:r>
              <a:rPr lang="el-GR" sz="1800" dirty="0" smtClean="0"/>
              <a:t>		α</a:t>
            </a:r>
            <a:r>
              <a:rPr lang="el-GR" sz="1800" dirty="0"/>
              <a:t>) οι αδελφοποιητοί ή βλάμηδες, </a:t>
            </a:r>
            <a:endParaRPr lang="el-GR" sz="1800" dirty="0" smtClean="0"/>
          </a:p>
          <a:p>
            <a:pPr marL="0" indent="0">
              <a:buNone/>
            </a:pPr>
            <a:r>
              <a:rPr lang="el-GR" sz="1800" dirty="0" smtClean="0"/>
              <a:t>		β</a:t>
            </a:r>
            <a:r>
              <a:rPr lang="el-GR" sz="1800" dirty="0"/>
              <a:t>) οι συστημένοι, </a:t>
            </a:r>
            <a:endParaRPr lang="el-GR" sz="1800" dirty="0" smtClean="0"/>
          </a:p>
          <a:p>
            <a:pPr marL="0" indent="0">
              <a:buNone/>
            </a:pPr>
            <a:r>
              <a:rPr lang="el-GR" sz="1800" dirty="0" smtClean="0"/>
              <a:t>		γ</a:t>
            </a:r>
            <a:r>
              <a:rPr lang="el-GR" sz="1800" dirty="0"/>
              <a:t>) οι </a:t>
            </a:r>
            <a:r>
              <a:rPr lang="el-GR" sz="1800" dirty="0" smtClean="0"/>
              <a:t>ιερείς</a:t>
            </a:r>
          </a:p>
          <a:p>
            <a:pPr marL="0" indent="0">
              <a:buNone/>
            </a:pPr>
            <a:r>
              <a:rPr lang="el-GR" sz="1800" dirty="0" smtClean="0"/>
              <a:t>		δ</a:t>
            </a:r>
            <a:r>
              <a:rPr lang="el-GR" sz="1800" dirty="0"/>
              <a:t>) οι ποιμένες.</a:t>
            </a:r>
            <a:endParaRPr lang="el-GR" sz="1800" dirty="0" smtClean="0"/>
          </a:p>
          <a:p>
            <a:r>
              <a:rPr lang="el-GR" sz="1800" dirty="0" smtClean="0">
                <a:hlinkClick r:id="rId2" action="ppaction://hlinksldjump"/>
              </a:rPr>
              <a:t>Δοκιμασία υποψηφίων μελών</a:t>
            </a:r>
            <a:endParaRPr lang="el-GR" sz="1800" dirty="0" smtClean="0"/>
          </a:p>
          <a:p>
            <a:r>
              <a:rPr lang="el-GR" sz="1800" dirty="0" smtClean="0"/>
              <a:t>Ένταξη στην οργάνωση</a:t>
            </a:r>
          </a:p>
          <a:p>
            <a:r>
              <a:rPr lang="el-GR" sz="1800" dirty="0"/>
              <a:t> </a:t>
            </a:r>
            <a:r>
              <a:rPr lang="el-GR" sz="1800" dirty="0" smtClean="0"/>
              <a:t>         </a:t>
            </a:r>
            <a:r>
              <a:rPr lang="el-GR" sz="1800" dirty="0" smtClean="0">
                <a:hlinkClick r:id="rId3" action="ppaction://hlinksldjump"/>
              </a:rPr>
              <a:t>όρκος πίστης και αφοσίωσης</a:t>
            </a:r>
            <a:endParaRPr lang="el-GR" sz="1800" dirty="0" smtClean="0"/>
          </a:p>
          <a:p>
            <a:r>
              <a:rPr lang="el-GR" sz="1800" dirty="0"/>
              <a:t> </a:t>
            </a:r>
            <a:r>
              <a:rPr lang="el-GR" sz="1800" dirty="0" smtClean="0"/>
              <a:t>         </a:t>
            </a:r>
            <a:r>
              <a:rPr lang="el-GR" sz="1800" dirty="0" smtClean="0">
                <a:hlinkClick r:id="rId4" action="ppaction://hlinksldjump"/>
              </a:rPr>
              <a:t>χρήση ψευδωνύμου</a:t>
            </a:r>
            <a:endParaRPr lang="el-GR" sz="1800" dirty="0" smtClean="0"/>
          </a:p>
          <a:p>
            <a:r>
              <a:rPr lang="el-GR" sz="1800" dirty="0"/>
              <a:t>	 </a:t>
            </a:r>
            <a:r>
              <a:rPr lang="el-GR" sz="1800" dirty="0" smtClean="0"/>
              <a:t>  επικοινωνία με </a:t>
            </a:r>
            <a:r>
              <a:rPr lang="el-GR" sz="1800" dirty="0" err="1" smtClean="0">
                <a:hlinkClick r:id="rId5" action="ppaction://hlinksldjump"/>
              </a:rPr>
              <a:t>κρυπτολεξικό</a:t>
            </a:r>
            <a:r>
              <a:rPr lang="el-GR" sz="1800" dirty="0" smtClean="0">
                <a:hlinkClick r:id="rId5" action="ppaction://hlinksldjump"/>
              </a:rPr>
              <a:t> αλφάβητο</a:t>
            </a:r>
            <a:endParaRPr lang="el-GR" sz="1800" dirty="0" smtClean="0"/>
          </a:p>
          <a:p>
            <a:r>
              <a:rPr lang="el-GR" sz="1800" dirty="0"/>
              <a:t>	 </a:t>
            </a:r>
            <a:r>
              <a:rPr lang="el-GR" sz="1800" dirty="0" smtClean="0"/>
              <a:t>  προδότες :καταδίκη σε θάνατο</a:t>
            </a:r>
            <a:endParaRPr lang="en-US" sz="18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708920"/>
            <a:ext cx="2244382" cy="34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Κουμπί ενέργειας: Εμπρός ή Επόμενο 1">
            <a:hlinkClick r:id="rId7" action="ppaction://hlinksldjump" highlightClick="1"/>
          </p:cNvPr>
          <p:cNvSpPr/>
          <p:nvPr/>
        </p:nvSpPr>
        <p:spPr>
          <a:xfrm>
            <a:off x="5220072" y="6164920"/>
            <a:ext cx="792088" cy="5044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954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 μύηση του Μακρυγιάννη στη Φιλική Εταιρεία</a:t>
            </a: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grayscl/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8691385" cy="29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5656" y="5229200"/>
            <a:ext cx="58326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  <a:latin typeface="Segoe Script" pitchFamily="34" charset="0"/>
              </a:rPr>
              <a:t>«Όμως να μου </a:t>
            </a:r>
            <a:r>
              <a:rPr lang="el-GR" sz="1200" dirty="0" err="1" smtClean="0">
                <a:solidFill>
                  <a:schemeClr val="bg1"/>
                </a:solidFill>
                <a:latin typeface="Segoe Script" pitchFamily="34" charset="0"/>
              </a:rPr>
              <a:t>δώση</a:t>
            </a:r>
            <a:r>
              <a:rPr lang="el-GR" sz="1200" dirty="0" smtClean="0">
                <a:solidFill>
                  <a:schemeClr val="bg1"/>
                </a:solidFill>
                <a:latin typeface="Segoe Script" pitchFamily="34" charset="0"/>
              </a:rPr>
              <a:t> καιρόν οχτώ ημέρες να συλλογιστώ αν είμαι άξιος </a:t>
            </a:r>
            <a:r>
              <a:rPr lang="el-GR" sz="1200" dirty="0" err="1" smtClean="0">
                <a:solidFill>
                  <a:schemeClr val="bg1"/>
                </a:solidFill>
                <a:latin typeface="Segoe Script" pitchFamily="34" charset="0"/>
              </a:rPr>
              <a:t>δι’αυτό</a:t>
            </a:r>
            <a:r>
              <a:rPr lang="el-GR" sz="1200" dirty="0" smtClean="0">
                <a:solidFill>
                  <a:schemeClr val="bg1"/>
                </a:solidFill>
                <a:latin typeface="Segoe Script" pitchFamily="34" charset="0"/>
              </a:rPr>
              <a:t> το </a:t>
            </a:r>
            <a:r>
              <a:rPr lang="el-GR" sz="1200" dirty="0" err="1" smtClean="0">
                <a:solidFill>
                  <a:schemeClr val="bg1"/>
                </a:solidFill>
                <a:latin typeface="Segoe Script" pitchFamily="34" charset="0"/>
              </a:rPr>
              <a:t>μυστήριον</a:t>
            </a:r>
            <a:r>
              <a:rPr lang="el-GR" sz="1200" dirty="0" smtClean="0">
                <a:solidFill>
                  <a:schemeClr val="bg1"/>
                </a:solidFill>
                <a:latin typeface="Segoe Script" pitchFamily="34" charset="0"/>
              </a:rPr>
              <a:t> και αν μπορώ να ωφελήσω,</a:t>
            </a:r>
            <a:r>
              <a:rPr lang="el-GR" sz="1200" dirty="0">
                <a:solidFill>
                  <a:schemeClr val="bg1"/>
                </a:solidFill>
                <a:latin typeface="Segoe Script" pitchFamily="34" charset="0"/>
              </a:rPr>
              <a:t> </a:t>
            </a:r>
            <a:r>
              <a:rPr lang="el-GR" sz="1200" dirty="0" smtClean="0">
                <a:solidFill>
                  <a:schemeClr val="bg1"/>
                </a:solidFill>
                <a:latin typeface="Segoe Script" pitchFamily="34" charset="0"/>
              </a:rPr>
              <a:t>να το λάβω, ή να </a:t>
            </a:r>
            <a:r>
              <a:rPr lang="el-GR" sz="1200" dirty="0" err="1" smtClean="0">
                <a:solidFill>
                  <a:schemeClr val="bg1"/>
                </a:solidFill>
                <a:latin typeface="Segoe Script" pitchFamily="34" charset="0"/>
              </a:rPr>
              <a:t>κάτζω῾…Τον</a:t>
            </a:r>
            <a:r>
              <a:rPr lang="el-GR" sz="1200" dirty="0" smtClean="0">
                <a:solidFill>
                  <a:schemeClr val="bg1"/>
                </a:solidFill>
                <a:latin typeface="Segoe Script" pitchFamily="34" charset="0"/>
              </a:rPr>
              <a:t> παρακάλεσα να μη μου μαρτυρήσει τα σημεία της κατήχησης …».</a:t>
            </a:r>
          </a:p>
          <a:p>
            <a:endParaRPr lang="el-GR" sz="1200" dirty="0">
              <a:solidFill>
                <a:schemeClr val="bg1"/>
              </a:solidFill>
              <a:latin typeface="Segoe Script" pitchFamily="34" charset="0"/>
            </a:endParaRPr>
          </a:p>
          <a:p>
            <a:r>
              <a:rPr lang="el-GR" sz="1200" dirty="0" smtClean="0">
                <a:solidFill>
                  <a:schemeClr val="bg1"/>
                </a:solidFill>
                <a:latin typeface="Segoe Script" pitchFamily="34" charset="0"/>
              </a:rPr>
              <a:t> Να σχολιάσετε τα σημεία αυτά του αποσπάσματος με βάση όσα ξέρετε για τη Φιλική Εταιρεία αλλά και για τον αγωνιστή Μακρυγιάννη.</a:t>
            </a:r>
            <a:endParaRPr lang="el-GR" sz="1200" dirty="0">
              <a:solidFill>
                <a:schemeClr val="bg1"/>
              </a:solidFill>
              <a:latin typeface="Segoe Script" pitchFamily="34" charset="0"/>
            </a:endParaRPr>
          </a:p>
        </p:txBody>
      </p:sp>
      <p:sp>
        <p:nvSpPr>
          <p:cNvPr id="6" name="Κουμπί ενέργειας: Επιστροφή 5">
            <a:hlinkClick r:id="rId3" action="ppaction://hlinksldjump" highlightClick="1"/>
          </p:cNvPr>
          <p:cNvSpPr/>
          <p:nvPr/>
        </p:nvSpPr>
        <p:spPr>
          <a:xfrm>
            <a:off x="8100392" y="5921697"/>
            <a:ext cx="720080" cy="53163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880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14400"/>
          </a:xfrm>
        </p:spPr>
        <p:txBody>
          <a:bodyPr>
            <a:noAutofit/>
          </a:bodyPr>
          <a:lstStyle/>
          <a:p>
            <a:r>
              <a:rPr lang="el-GR" sz="2400" dirty="0"/>
              <a:t>Ο όρκος, ελαιογραφία του Δ. </a:t>
            </a:r>
            <a:r>
              <a:rPr lang="el-GR" sz="2400" dirty="0" err="1"/>
              <a:t>Τσόκου</a:t>
            </a:r>
            <a:r>
              <a:rPr lang="el-GR" sz="2400" dirty="0"/>
              <a:t> (1849</a:t>
            </a:r>
            <a:r>
              <a:rPr lang="el-GR" sz="2400" dirty="0" smtClean="0"/>
              <a:t>)</a:t>
            </a:r>
            <a:r>
              <a:rPr lang="en-US" sz="2400" dirty="0" smtClean="0"/>
              <a:t> </a:t>
            </a:r>
            <a:r>
              <a:rPr lang="el-GR" sz="2400" dirty="0" smtClean="0"/>
              <a:t> και αποσπάσματα από τον Όρκο των Φιλικών</a:t>
            </a:r>
            <a:endParaRPr lang="en-US" sz="24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205288"/>
            <a:ext cx="5201745" cy="38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Κουμπί ενέργειας: Επιστροφή 1">
            <a:hlinkClick r:id="rId3" action="ppaction://hlinksldjump" highlightClick="1"/>
          </p:cNvPr>
          <p:cNvSpPr/>
          <p:nvPr/>
        </p:nvSpPr>
        <p:spPr>
          <a:xfrm>
            <a:off x="8028384" y="6021288"/>
            <a:ext cx="792088" cy="64807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323528" y="1484784"/>
            <a:ext cx="309634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  <a:latin typeface="Segoe Script" pitchFamily="34" charset="0"/>
              </a:rPr>
              <a:t> </a:t>
            </a:r>
            <a:r>
              <a:rPr lang="el-GR" sz="1200" b="1" dirty="0">
                <a:solidFill>
                  <a:schemeClr val="bg1"/>
                </a:solidFill>
                <a:latin typeface="Segoe Script" pitchFamily="34" charset="0"/>
              </a:rPr>
              <a:t>Ο όρκος των Φιλικών </a:t>
            </a:r>
            <a:r>
              <a:rPr lang="el-GR" sz="1200" dirty="0">
                <a:solidFill>
                  <a:schemeClr val="bg1"/>
                </a:solidFill>
                <a:latin typeface="Segoe Script" pitchFamily="34" charset="0"/>
              </a:rPr>
              <a:t>(αποσπάσματα)</a:t>
            </a:r>
          </a:p>
          <a:p>
            <a:endParaRPr lang="el-GR" sz="1200" dirty="0">
              <a:latin typeface="Segoe Script" pitchFamily="34" charset="0"/>
            </a:endParaRPr>
          </a:p>
          <a:p>
            <a:r>
              <a:rPr lang="el-GR" sz="1200" dirty="0">
                <a:solidFill>
                  <a:schemeClr val="bg1"/>
                </a:solidFill>
                <a:latin typeface="Segoe Script" pitchFamily="34" charset="0"/>
              </a:rPr>
              <a:t>Ορκίζομαι ενώπιον του αληθινού θεού οικειοθελώς, ότι θέλω είμαι επί ζωής μου πιστός εις την </a:t>
            </a:r>
            <a:r>
              <a:rPr lang="el-GR" sz="1200" dirty="0" err="1">
                <a:solidFill>
                  <a:schemeClr val="bg1"/>
                </a:solidFill>
                <a:latin typeface="Segoe Script" pitchFamily="34" charset="0"/>
              </a:rPr>
              <a:t>Εταιρείαν</a:t>
            </a:r>
            <a:r>
              <a:rPr lang="el-GR" sz="1200" dirty="0">
                <a:solidFill>
                  <a:schemeClr val="bg1"/>
                </a:solidFill>
                <a:latin typeface="Segoe Script" pitchFamily="34" charset="0"/>
              </a:rPr>
              <a:t> κατά πάντα. Να μη φανερώσω το </a:t>
            </a:r>
            <a:r>
              <a:rPr lang="el-GR" sz="1200" dirty="0" err="1">
                <a:solidFill>
                  <a:schemeClr val="bg1"/>
                </a:solidFill>
                <a:latin typeface="Segoe Script" pitchFamily="34" charset="0"/>
              </a:rPr>
              <a:t>παραμικρόν</a:t>
            </a:r>
            <a:r>
              <a:rPr lang="el-GR" sz="1200" dirty="0">
                <a:solidFill>
                  <a:schemeClr val="bg1"/>
                </a:solidFill>
                <a:latin typeface="Segoe Script" pitchFamily="34" charset="0"/>
              </a:rPr>
              <a:t> από τα σημεία και λόγους της, μήτε να σταθώ κατ’ </a:t>
            </a:r>
            <a:r>
              <a:rPr lang="el-GR" sz="1200" dirty="0" err="1">
                <a:solidFill>
                  <a:schemeClr val="bg1"/>
                </a:solidFill>
                <a:latin typeface="Segoe Script" pitchFamily="34" charset="0"/>
              </a:rPr>
              <a:t>ουδένα</a:t>
            </a:r>
            <a:r>
              <a:rPr lang="el-GR" sz="1200" dirty="0">
                <a:solidFill>
                  <a:schemeClr val="bg1"/>
                </a:solidFill>
                <a:latin typeface="Segoe Script" pitchFamily="34" charset="0"/>
              </a:rPr>
              <a:t> </a:t>
            </a:r>
            <a:r>
              <a:rPr lang="el-GR" sz="1200" dirty="0" err="1">
                <a:solidFill>
                  <a:schemeClr val="bg1"/>
                </a:solidFill>
                <a:latin typeface="Segoe Script" pitchFamily="34" charset="0"/>
              </a:rPr>
              <a:t>λόγον</a:t>
            </a:r>
            <a:r>
              <a:rPr lang="el-GR" sz="1200" dirty="0">
                <a:solidFill>
                  <a:schemeClr val="bg1"/>
                </a:solidFill>
                <a:latin typeface="Segoe Script" pitchFamily="34" charset="0"/>
              </a:rPr>
              <a:t> η αφορμή τού να </a:t>
            </a:r>
            <a:r>
              <a:rPr lang="el-GR" sz="1200" dirty="0" err="1">
                <a:solidFill>
                  <a:schemeClr val="bg1"/>
                </a:solidFill>
                <a:latin typeface="Segoe Script" pitchFamily="34" charset="0"/>
              </a:rPr>
              <a:t>καταλάβωσιν</a:t>
            </a:r>
            <a:r>
              <a:rPr lang="el-GR" sz="1200" dirty="0">
                <a:solidFill>
                  <a:schemeClr val="bg1"/>
                </a:solidFill>
                <a:latin typeface="Segoe Script" pitchFamily="34" charset="0"/>
              </a:rPr>
              <a:t> άλλοι ποτέ ότι γνωρίζω τι περί τούτων, μήτε εις συγγενείς μου, </a:t>
            </a:r>
            <a:r>
              <a:rPr lang="el-GR" sz="1200" dirty="0" smtClean="0">
                <a:solidFill>
                  <a:schemeClr val="bg1"/>
                </a:solidFill>
                <a:latin typeface="Segoe Script" pitchFamily="34" charset="0"/>
              </a:rPr>
              <a:t>μήτε </a:t>
            </a:r>
            <a:r>
              <a:rPr lang="el-GR" sz="1200" dirty="0">
                <a:solidFill>
                  <a:schemeClr val="bg1"/>
                </a:solidFill>
                <a:latin typeface="Segoe Script" pitchFamily="34" charset="0"/>
              </a:rPr>
              <a:t>εις πνευματικόν, μήτε εις </a:t>
            </a:r>
            <a:r>
              <a:rPr lang="el-GR" sz="1200" dirty="0" err="1">
                <a:solidFill>
                  <a:schemeClr val="bg1"/>
                </a:solidFill>
                <a:latin typeface="Segoe Script" pitchFamily="34" charset="0"/>
              </a:rPr>
              <a:t>φίλον</a:t>
            </a:r>
            <a:r>
              <a:rPr lang="el-GR" sz="1200" dirty="0">
                <a:solidFill>
                  <a:schemeClr val="bg1"/>
                </a:solidFill>
                <a:latin typeface="Segoe Script" pitchFamily="34" charset="0"/>
              </a:rPr>
              <a:t> μου. [...]</a:t>
            </a:r>
          </a:p>
          <a:p>
            <a:r>
              <a:rPr lang="el-GR" sz="1200" dirty="0">
                <a:solidFill>
                  <a:schemeClr val="bg1"/>
                </a:solidFill>
                <a:latin typeface="Segoe Script" pitchFamily="34" charset="0"/>
              </a:rPr>
              <a:t>Τέλος πάντων ορκίζομαι εις σε, ω Ιερά Πατρίς [...] και εις την </a:t>
            </a:r>
            <a:r>
              <a:rPr lang="el-GR" sz="1200" dirty="0" err="1">
                <a:solidFill>
                  <a:schemeClr val="bg1"/>
                </a:solidFill>
                <a:latin typeface="Segoe Script" pitchFamily="34" charset="0"/>
              </a:rPr>
              <a:t>μέλλουσαν</a:t>
            </a:r>
            <a:r>
              <a:rPr lang="el-GR" sz="1200" dirty="0">
                <a:solidFill>
                  <a:schemeClr val="bg1"/>
                </a:solidFill>
                <a:latin typeface="Segoe Script" pitchFamily="34" charset="0"/>
              </a:rPr>
              <a:t> </a:t>
            </a:r>
            <a:r>
              <a:rPr lang="el-GR" sz="1200" dirty="0" smtClean="0">
                <a:solidFill>
                  <a:schemeClr val="bg1"/>
                </a:solidFill>
                <a:latin typeface="Segoe Script" pitchFamily="34" charset="0"/>
              </a:rPr>
              <a:t> </a:t>
            </a:r>
            <a:r>
              <a:rPr lang="el-GR" sz="1200" dirty="0" err="1" smtClean="0">
                <a:solidFill>
                  <a:schemeClr val="bg1"/>
                </a:solidFill>
                <a:latin typeface="Segoe Script" pitchFamily="34" charset="0"/>
              </a:rPr>
              <a:t>ελευθερίαν</a:t>
            </a:r>
            <a:r>
              <a:rPr lang="el-GR" sz="1200" dirty="0" smtClean="0">
                <a:solidFill>
                  <a:schemeClr val="bg1"/>
                </a:solidFill>
                <a:latin typeface="Segoe Script" pitchFamily="34" charset="0"/>
              </a:rPr>
              <a:t> </a:t>
            </a:r>
            <a:r>
              <a:rPr lang="el-GR" sz="1200" dirty="0">
                <a:solidFill>
                  <a:schemeClr val="bg1"/>
                </a:solidFill>
                <a:latin typeface="Segoe Script" pitchFamily="34" charset="0"/>
              </a:rPr>
              <a:t>των ομογενών μου, ότι αφιερώνομαι όλος εις σε. Εις το εξής συ θέλεις είσαι η αιτία και ο σκοπός των διαλογισμών μου. Το όνομά σου ο οδηγός των πράξεών μου, και η ευτυχία σου η </a:t>
            </a:r>
          </a:p>
          <a:p>
            <a:r>
              <a:rPr lang="el-GR" sz="1200" dirty="0">
                <a:solidFill>
                  <a:schemeClr val="bg1"/>
                </a:solidFill>
                <a:latin typeface="Segoe Script" pitchFamily="34" charset="0"/>
              </a:rPr>
              <a:t>ανταμοιβή των κόπων μου. [...]. </a:t>
            </a:r>
          </a:p>
          <a:p>
            <a:endParaRPr lang="el-GR" sz="1200" dirty="0">
              <a:solidFill>
                <a:schemeClr val="bg1"/>
              </a:solidFill>
              <a:latin typeface="Segoe Script" pitchFamily="34" charset="0"/>
            </a:endParaRPr>
          </a:p>
          <a:p>
            <a:r>
              <a:rPr lang="el-GR" sz="1200" dirty="0">
                <a:solidFill>
                  <a:schemeClr val="bg1"/>
                </a:solidFill>
                <a:latin typeface="Segoe Script" pitchFamily="34" charset="0"/>
              </a:rPr>
              <a:t>Ι. Φιλήμων, </a:t>
            </a:r>
            <a:r>
              <a:rPr lang="el-GR" sz="1200" dirty="0" err="1">
                <a:solidFill>
                  <a:schemeClr val="bg1"/>
                </a:solidFill>
                <a:latin typeface="Segoe Script" pitchFamily="34" charset="0"/>
              </a:rPr>
              <a:t>Δοκίμιον</a:t>
            </a:r>
            <a:r>
              <a:rPr lang="el-GR" sz="1200" dirty="0">
                <a:solidFill>
                  <a:schemeClr val="bg1"/>
                </a:solidFill>
                <a:latin typeface="Segoe Script" pitchFamily="34" charset="0"/>
              </a:rPr>
              <a:t> </a:t>
            </a:r>
            <a:r>
              <a:rPr lang="el-GR" sz="1200" dirty="0" smtClean="0">
                <a:solidFill>
                  <a:schemeClr val="bg1"/>
                </a:solidFill>
                <a:latin typeface="Segoe Script" pitchFamily="34" charset="0"/>
              </a:rPr>
              <a:t> ιστορικόν </a:t>
            </a:r>
            <a:r>
              <a:rPr lang="el-GR" sz="1200" dirty="0">
                <a:solidFill>
                  <a:schemeClr val="bg1"/>
                </a:solidFill>
                <a:latin typeface="Segoe Script" pitchFamily="34" charset="0"/>
              </a:rPr>
              <a:t>περί της Φιλικής Εταιρείας (1834), </a:t>
            </a:r>
            <a:r>
              <a:rPr lang="el-GR" sz="1200" dirty="0" err="1">
                <a:solidFill>
                  <a:schemeClr val="bg1"/>
                </a:solidFill>
                <a:latin typeface="Segoe Script" pitchFamily="34" charset="0"/>
              </a:rPr>
              <a:t>Γκράφια</a:t>
            </a:r>
            <a:r>
              <a:rPr lang="el-GR" sz="1200" dirty="0">
                <a:solidFill>
                  <a:schemeClr val="bg1"/>
                </a:solidFill>
                <a:latin typeface="Segoe Script" pitchFamily="34" charset="0"/>
              </a:rPr>
              <a:t>, Αθήνα 1971, σ. 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51920" y="6137575"/>
            <a:ext cx="40324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050" dirty="0" smtClean="0">
                <a:solidFill>
                  <a:schemeClr val="bg1"/>
                </a:solidFill>
                <a:latin typeface="Segoe Script" pitchFamily="34" charset="0"/>
              </a:rPr>
              <a:t>Ποια ήταν η κύρια επιδίωξη της Φιλικής Εταιρείας και ποια η βασική αρχή της λειτουργίας της;</a:t>
            </a:r>
          </a:p>
        </p:txBody>
      </p:sp>
    </p:spTree>
    <p:extLst>
      <p:ext uri="{BB962C8B-B14F-4D97-AF65-F5344CB8AC3E}">
        <p14:creationId xmlns:p14="http://schemas.microsoft.com/office/powerpoint/2010/main" val="270828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Κάρτα μέλους </a:t>
            </a:r>
            <a:br>
              <a:rPr lang="el-GR" dirty="0" smtClean="0"/>
            </a:br>
            <a:r>
              <a:rPr lang="el-GR" dirty="0" smtClean="0"/>
              <a:t>της Φιλικής Εταιρείας</a:t>
            </a: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124"/>
            <a:ext cx="23431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179512" y="4247920"/>
            <a:ext cx="4572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  <a:latin typeface="Segoe Print" pitchFamily="2" charset="0"/>
              </a:rPr>
              <a:t>Διακρίνονται </a:t>
            </a:r>
            <a:r>
              <a:rPr lang="el-GR" sz="1200" dirty="0">
                <a:solidFill>
                  <a:schemeClr val="bg1"/>
                </a:solidFill>
                <a:latin typeface="Segoe Print" pitchFamily="2" charset="0"/>
              </a:rPr>
              <a:t>τα γράμματα ΗΕΑ και ΗΘΣ, που σημαίνουν ελευθερία ή θάνατος, καθώς και ο ιερός δεσμός με τις δεκαέξι στήλες, που είναι το σύμβολο ενότητας της Εταιρείας. Στο κάτω μέρος είναι το κείμενο με το μυστικό αλφάβητο της Φιλικής Εταιρείας</a:t>
            </a:r>
            <a:r>
              <a:rPr lang="el-GR" sz="1200" dirty="0" smtClean="0">
                <a:solidFill>
                  <a:schemeClr val="bg1"/>
                </a:solidFill>
                <a:latin typeface="Segoe Print" pitchFamily="2" charset="0"/>
              </a:rPr>
              <a:t>.</a:t>
            </a:r>
          </a:p>
          <a:p>
            <a:r>
              <a:rPr lang="el-GR" sz="1200" dirty="0">
                <a:solidFill>
                  <a:schemeClr val="bg1"/>
                </a:solidFill>
                <a:latin typeface="Segoe Print" pitchFamily="2" charset="0"/>
              </a:rPr>
              <a:t/>
            </a:r>
            <a:br>
              <a:rPr lang="el-GR" sz="1200" dirty="0">
                <a:solidFill>
                  <a:schemeClr val="bg1"/>
                </a:solidFill>
                <a:latin typeface="Segoe Print" pitchFamily="2" charset="0"/>
              </a:rPr>
            </a:br>
            <a:r>
              <a:rPr lang="el-GR" sz="1200" dirty="0">
                <a:solidFill>
                  <a:schemeClr val="bg1"/>
                </a:solidFill>
                <a:latin typeface="Segoe Print" pitchFamily="2" charset="0"/>
              </a:rPr>
              <a:t>Αθήνα, Ιστορικό Αρχείο Μουσείου Μπενάκη. </a:t>
            </a:r>
            <a:br>
              <a:rPr lang="el-GR" sz="1200" dirty="0">
                <a:solidFill>
                  <a:schemeClr val="bg1"/>
                </a:solidFill>
                <a:latin typeface="Segoe Print" pitchFamily="2" charset="0"/>
              </a:rPr>
            </a:br>
            <a:r>
              <a:rPr lang="el-GR" sz="1200" dirty="0" err="1">
                <a:solidFill>
                  <a:schemeClr val="bg1"/>
                </a:solidFill>
                <a:latin typeface="Segoe Print" pitchFamily="2" charset="0"/>
              </a:rPr>
              <a:t>Fotopoulos</a:t>
            </a:r>
            <a:r>
              <a:rPr lang="el-GR" sz="1200" dirty="0">
                <a:solidFill>
                  <a:schemeClr val="bg1"/>
                </a:solidFill>
                <a:latin typeface="Segoe Print" pitchFamily="2" charset="0"/>
              </a:rPr>
              <a:t>, D., </a:t>
            </a:r>
            <a:r>
              <a:rPr lang="el-GR" sz="1200" dirty="0" err="1">
                <a:solidFill>
                  <a:schemeClr val="bg1"/>
                </a:solidFill>
                <a:latin typeface="Segoe Print" pitchFamily="2" charset="0"/>
              </a:rPr>
              <a:t>Delivorrias</a:t>
            </a:r>
            <a:r>
              <a:rPr lang="el-GR" sz="1200" dirty="0">
                <a:solidFill>
                  <a:schemeClr val="bg1"/>
                </a:solidFill>
                <a:latin typeface="Segoe Print" pitchFamily="2" charset="0"/>
              </a:rPr>
              <a:t>, </a:t>
            </a:r>
            <a:r>
              <a:rPr lang="el-GR" sz="1200" dirty="0" err="1">
                <a:solidFill>
                  <a:schemeClr val="bg1"/>
                </a:solidFill>
                <a:latin typeface="Segoe Print" pitchFamily="2" charset="0"/>
              </a:rPr>
              <a:t>Ang</a:t>
            </a:r>
            <a:r>
              <a:rPr lang="el-GR" sz="1200" dirty="0">
                <a:solidFill>
                  <a:schemeClr val="bg1"/>
                </a:solidFill>
                <a:latin typeface="Segoe Print" pitchFamily="2" charset="0"/>
              </a:rPr>
              <a:t>., </a:t>
            </a:r>
            <a:r>
              <a:rPr lang="el-GR" sz="1200" i="1" dirty="0" err="1">
                <a:solidFill>
                  <a:schemeClr val="bg1"/>
                </a:solidFill>
                <a:latin typeface="Segoe Print" pitchFamily="2" charset="0"/>
              </a:rPr>
              <a:t>Greece</a:t>
            </a:r>
            <a:r>
              <a:rPr lang="el-GR" sz="1200" i="1" dirty="0">
                <a:solidFill>
                  <a:schemeClr val="bg1"/>
                </a:solidFill>
                <a:latin typeface="Segoe Print" pitchFamily="2" charset="0"/>
              </a:rPr>
              <a:t> </a:t>
            </a:r>
            <a:r>
              <a:rPr lang="el-GR" sz="1200" i="1" dirty="0" err="1">
                <a:solidFill>
                  <a:schemeClr val="bg1"/>
                </a:solidFill>
                <a:latin typeface="Segoe Print" pitchFamily="2" charset="0"/>
              </a:rPr>
              <a:t>at</a:t>
            </a:r>
            <a:r>
              <a:rPr lang="el-GR" sz="1200" i="1" dirty="0">
                <a:solidFill>
                  <a:schemeClr val="bg1"/>
                </a:solidFill>
                <a:latin typeface="Segoe Print" pitchFamily="2" charset="0"/>
              </a:rPr>
              <a:t> </a:t>
            </a:r>
            <a:r>
              <a:rPr lang="el-GR" sz="1200" i="1" dirty="0" err="1">
                <a:solidFill>
                  <a:schemeClr val="bg1"/>
                </a:solidFill>
                <a:latin typeface="Segoe Print" pitchFamily="2" charset="0"/>
              </a:rPr>
              <a:t>the</a:t>
            </a:r>
            <a:r>
              <a:rPr lang="el-GR" sz="1200" i="1" dirty="0">
                <a:solidFill>
                  <a:schemeClr val="bg1"/>
                </a:solidFill>
                <a:latin typeface="Segoe Print" pitchFamily="2" charset="0"/>
              </a:rPr>
              <a:t> </a:t>
            </a:r>
            <a:r>
              <a:rPr lang="el-GR" sz="1200" i="1" dirty="0" err="1">
                <a:solidFill>
                  <a:schemeClr val="bg1"/>
                </a:solidFill>
                <a:latin typeface="Segoe Print" pitchFamily="2" charset="0"/>
              </a:rPr>
              <a:t>Benaki</a:t>
            </a:r>
            <a:r>
              <a:rPr lang="el-GR" sz="1200" i="1" dirty="0">
                <a:solidFill>
                  <a:schemeClr val="bg1"/>
                </a:solidFill>
                <a:latin typeface="Segoe Print" pitchFamily="2" charset="0"/>
              </a:rPr>
              <a:t> </a:t>
            </a:r>
            <a:r>
              <a:rPr lang="el-GR" sz="1200" i="1" dirty="0" err="1">
                <a:solidFill>
                  <a:schemeClr val="bg1"/>
                </a:solidFill>
                <a:latin typeface="Segoe Print" pitchFamily="2" charset="0"/>
              </a:rPr>
              <a:t>Museum</a:t>
            </a:r>
            <a:r>
              <a:rPr lang="el-GR" sz="1200" dirty="0">
                <a:solidFill>
                  <a:schemeClr val="bg1"/>
                </a:solidFill>
                <a:latin typeface="Segoe Print" pitchFamily="2" charset="0"/>
              </a:rPr>
              <a:t>, </a:t>
            </a:r>
            <a:r>
              <a:rPr lang="el-GR" sz="1200" dirty="0" err="1">
                <a:solidFill>
                  <a:schemeClr val="bg1"/>
                </a:solidFill>
                <a:latin typeface="Segoe Print" pitchFamily="2" charset="0"/>
              </a:rPr>
              <a:t>Benaki</a:t>
            </a:r>
            <a:r>
              <a:rPr lang="el-GR" sz="1200" dirty="0">
                <a:solidFill>
                  <a:schemeClr val="bg1"/>
                </a:solidFill>
                <a:latin typeface="Segoe Print" pitchFamily="2" charset="0"/>
              </a:rPr>
              <a:t> </a:t>
            </a:r>
            <a:r>
              <a:rPr lang="el-GR" sz="1200" dirty="0" err="1">
                <a:solidFill>
                  <a:schemeClr val="bg1"/>
                </a:solidFill>
                <a:latin typeface="Segoe Print" pitchFamily="2" charset="0"/>
              </a:rPr>
              <a:t>Museum</a:t>
            </a:r>
            <a:r>
              <a:rPr lang="el-GR" sz="1200" dirty="0">
                <a:solidFill>
                  <a:schemeClr val="bg1"/>
                </a:solidFill>
                <a:latin typeface="Segoe Print" pitchFamily="2" charset="0"/>
              </a:rPr>
              <a:t>, </a:t>
            </a:r>
            <a:r>
              <a:rPr lang="el-GR" sz="1200" dirty="0" err="1">
                <a:solidFill>
                  <a:schemeClr val="bg1"/>
                </a:solidFill>
                <a:latin typeface="Segoe Print" pitchFamily="2" charset="0"/>
              </a:rPr>
              <a:t>Athens</a:t>
            </a:r>
            <a:r>
              <a:rPr lang="el-GR" sz="1200" dirty="0">
                <a:solidFill>
                  <a:schemeClr val="bg1"/>
                </a:solidFill>
                <a:latin typeface="Segoe Print" pitchFamily="2" charset="0"/>
              </a:rPr>
              <a:t> 1997, σ. 505, </a:t>
            </a:r>
            <a:r>
              <a:rPr lang="el-GR" sz="1200" dirty="0" err="1">
                <a:solidFill>
                  <a:schemeClr val="bg1"/>
                </a:solidFill>
                <a:latin typeface="Segoe Print" pitchFamily="2" charset="0"/>
              </a:rPr>
              <a:t>εικ</a:t>
            </a:r>
            <a:r>
              <a:rPr lang="el-GR" sz="1200" dirty="0">
                <a:solidFill>
                  <a:schemeClr val="bg1"/>
                </a:solidFill>
                <a:latin typeface="Segoe Print" pitchFamily="2" charset="0"/>
              </a:rPr>
              <a:t>. 895. </a:t>
            </a:r>
            <a:r>
              <a:rPr lang="el-GR" sz="1400" dirty="0">
                <a:solidFill>
                  <a:schemeClr val="bg1"/>
                </a:solidFill>
                <a:latin typeface="Segoe Print" pitchFamily="2" charset="0"/>
              </a:rPr>
              <a:t/>
            </a:r>
            <a:br>
              <a:rPr lang="el-GR" sz="1400" dirty="0">
                <a:solidFill>
                  <a:schemeClr val="bg1"/>
                </a:solidFill>
                <a:latin typeface="Segoe Print" pitchFamily="2" charset="0"/>
              </a:rPr>
            </a:br>
            <a:r>
              <a:rPr lang="el-GR" sz="1400" dirty="0">
                <a:solidFill>
                  <a:schemeClr val="bg1"/>
                </a:solidFill>
                <a:latin typeface="Segoe Print" pitchFamily="2" charset="0"/>
              </a:rPr>
              <a:t>© Μουσείο Μπενάκη, Αθήνα</a:t>
            </a:r>
            <a:r>
              <a:rPr lang="el-GR" dirty="0">
                <a:solidFill>
                  <a:schemeClr val="bg1"/>
                </a:solidFill>
                <a:latin typeface="Segoe Print" pitchFamily="2" charset="0"/>
              </a:rPr>
              <a:t>.</a:t>
            </a:r>
          </a:p>
        </p:txBody>
      </p:sp>
      <p:sp>
        <p:nvSpPr>
          <p:cNvPr id="3" name="Κουμπί ενέργειας: Επιστροφή 2">
            <a:hlinkClick r:id="rId3" action="ppaction://hlinksldjump" highlightClick="1"/>
          </p:cNvPr>
          <p:cNvSpPr/>
          <p:nvPr/>
        </p:nvSpPr>
        <p:spPr>
          <a:xfrm>
            <a:off x="4455232" y="6018798"/>
            <a:ext cx="648072" cy="50405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6" r="74334" b="24298"/>
          <a:stretch/>
        </p:blipFill>
        <p:spPr bwMode="auto">
          <a:xfrm>
            <a:off x="5407295" y="1412124"/>
            <a:ext cx="3009929" cy="44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92080" y="5855328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  <a:latin typeface="Segoe Print" pitchFamily="2" charset="0"/>
              </a:rPr>
              <a:t>Εφοδιαστικό του ιερέα της Φιλικής Εταιρείας Αγίου Ηγουμένου </a:t>
            </a:r>
            <a:r>
              <a:rPr lang="el-GR" sz="1200" dirty="0" err="1" smtClean="0">
                <a:solidFill>
                  <a:schemeClr val="bg1"/>
                </a:solidFill>
                <a:latin typeface="Segoe Print" pitchFamily="2" charset="0"/>
              </a:rPr>
              <a:t>Παπασυμεών</a:t>
            </a:r>
            <a:r>
              <a:rPr lang="el-GR" sz="1200" dirty="0" smtClean="0">
                <a:solidFill>
                  <a:schemeClr val="bg1"/>
                </a:solidFill>
                <a:latin typeface="Segoe Print" pitchFamily="2" charset="0"/>
              </a:rPr>
              <a:t>. Οδησσός. Μουσείο Φιλικής Εταιρείας, αρ. κατ. 32</a:t>
            </a:r>
            <a:endParaRPr lang="el-GR" sz="1200" dirty="0">
              <a:solidFill>
                <a:schemeClr val="bg1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99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 φιλική εταιρεία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ECD2B5A-166B-461B-A12D-DA4E1BE304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 φιλική εταιρεία</Template>
  <TotalTime>369</TotalTime>
  <Words>1249</Words>
  <Application>Microsoft Office PowerPoint</Application>
  <PresentationFormat>Προβολή στην οθόνη (4:3)</PresentationFormat>
  <Paragraphs>211</Paragraphs>
  <Slides>25</Slides>
  <Notes>2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25</vt:i4>
      </vt:variant>
    </vt:vector>
  </HeadingPairs>
  <TitlesOfParts>
    <vt:vector size="26" baseType="lpstr">
      <vt:lpstr>H φιλική εταιρεία</vt:lpstr>
      <vt:lpstr>Παρουσίαση του PowerPoint</vt:lpstr>
      <vt:lpstr>H ίδρυση και η ανάπτυξη  της Φιλικής Εταιρείας (1)</vt:lpstr>
      <vt:lpstr>Η Οδησσός, χαλκογραφία στο «Εθνικόν Ημερολόγιον» Μαρ. Βρετού 1861-1862.</vt:lpstr>
      <vt:lpstr>Παρουσίαση του PowerPoint</vt:lpstr>
      <vt:lpstr>H ίδρυση και η ανάπτυξη  της Φιλικής Εταιρείας (2)</vt:lpstr>
      <vt:lpstr>H ίδρυση και η ανάπτυξη  της Φιλικής Εταιρείας (3)</vt:lpstr>
      <vt:lpstr>Η μύηση του Μακρυγιάννη στη Φιλική Εταιρεία</vt:lpstr>
      <vt:lpstr>Ο όρκος, ελαιογραφία του Δ. Τσόκου (1849)  και αποσπάσματα από τον Όρκο των Φιλικών</vt:lpstr>
      <vt:lpstr>Κάρτα μέλους  της Φιλικής Εταιρείας</vt:lpstr>
      <vt:lpstr>Κρυπτολεξικό αλφάβητο της  Φιλικής Εταιρείας </vt:lpstr>
      <vt:lpstr>H ίδρυση και η ανάπτυξη  της Φιλικής Εταιρείας (4)</vt:lpstr>
      <vt:lpstr>H ίδρυση και η ανάπτυξη  της Φιλικής Εταιρείας (5)</vt:lpstr>
      <vt:lpstr>Αλέξανδρος Υψηλάντης με το έμβλημα του Ιερού Λόχου. Εθνικό Ιστορικό Μουσείο, Αθήνα</vt:lpstr>
      <vt:lpstr>H κήρυξη της Ελληνικής Επανάστασης  στις Ηγεμονίες (1)</vt:lpstr>
      <vt:lpstr>H κήρυξη της Ελληνικής Επανάστασης  στις Ηγεμονίες (2)</vt:lpstr>
      <vt:lpstr>Ο Αλέξανδρος Υψηλάντης διαβαίνει τον Προύθο, πίνακας του Εσς στη Στοά του Μονάχου</vt:lpstr>
      <vt:lpstr>Ο Αλ. Υψηλάντης υψώνει τη σημαία της Ανεξαρτησίας στην κεντρική πλατεία του Ιασίου</vt:lpstr>
      <vt:lpstr>Μία από τις επαναστατικές προκηρύξεις  του Αλέξανδρου Υψηλάντη (αποσπάσματα) </vt:lpstr>
      <vt:lpstr>Παρουσίαση του PowerPoint</vt:lpstr>
      <vt:lpstr>H κήρυξη της Ελληνικής Επανάστασης  στις Ηγεμονίες (3)</vt:lpstr>
      <vt:lpstr>H κήρυξη της Ελληνικής Επανάστασης  στις Ηγεμονίες (4)</vt:lpstr>
      <vt:lpstr>Ο Ιερός Λόχος μάχεται στο Δραγατσάνι, Πίνακας του Πέτερ φον Χες, Μουσείο Μπενάκη</vt:lpstr>
      <vt:lpstr>H κήρυξη της Ελληνικής Επανάστασης  στις Ηγεμονίες (5)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User</dc:creator>
  <cp:lastModifiedBy>User</cp:lastModifiedBy>
  <cp:revision>95</cp:revision>
  <cp:lastPrinted>2011-11-13T08:17:39Z</cp:lastPrinted>
  <dcterms:created xsi:type="dcterms:W3CDTF">2011-07-09T13:58:52Z</dcterms:created>
  <dcterms:modified xsi:type="dcterms:W3CDTF">2011-11-17T18:07:49Z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TC024845869991</vt:lpwstr>
  </property>
</Properties>
</file>