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260" r:id="rId4"/>
    <p:sldId id="271" r:id="rId5"/>
    <p:sldId id="272" r:id="rId6"/>
    <p:sldId id="273" r:id="rId7"/>
    <p:sldId id="288" r:id="rId8"/>
    <p:sldId id="289" r:id="rId9"/>
    <p:sldId id="290" r:id="rId10"/>
    <p:sldId id="291" r:id="rId11"/>
    <p:sldId id="292" r:id="rId12"/>
    <p:sldId id="293" r:id="rId13"/>
    <p:sldId id="324" r:id="rId14"/>
    <p:sldId id="294" r:id="rId15"/>
    <p:sldId id="297" r:id="rId16"/>
    <p:sldId id="295" r:id="rId17"/>
    <p:sldId id="298" r:id="rId18"/>
    <p:sldId id="323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21" r:id="rId39"/>
    <p:sldId id="25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33FC2-61F5-4FBB-B42E-4F019FB45C8F}" type="datetimeFigureOut">
              <a:rPr lang="el-GR" smtClean="0"/>
              <a:pPr/>
              <a:t>11/10/2023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79C0A-B073-49A5-A4FF-03ADBC2B7B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3010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6583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643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quizizz.com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quizizz.com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descontrols.blogspot.com/2021/01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novaciondocentetecsup.blogspot.com/2018/05/jugando-con-quizziz.html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quizizz.com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7.jpeg"/><Relationship Id="rId7" Type="http://schemas.openxmlformats.org/officeDocument/2006/relationships/hyperlink" Target="https://agora.xtec.cat/escfaust/general/treballem-lortografia-amb-quizizz-i-socrative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murmansk-nordika.blogspot.com/2019/01/quizizz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ldescontrols.blogspot.com/2021/0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matleenalaakso.fi/2019/11/quizizz-monipuolistunu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agora.xtec.cat/escfaust/general/sectors-de-la-poblacio-amb-quiziz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quizizz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quizizz.com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27938" y="167640"/>
            <a:ext cx="8825658" cy="3329581"/>
          </a:xfrm>
        </p:spPr>
        <p:txBody>
          <a:bodyPr/>
          <a:lstStyle/>
          <a:p>
            <a:r>
              <a:rPr lang="el-GR" dirty="0"/>
              <a:t>Οδηγός για το </a:t>
            </a:r>
            <a:r>
              <a:rPr lang="en-US" dirty="0"/>
              <a:t>Quizizz</a:t>
            </a:r>
            <a:r>
              <a:rPr lang="el-GR" dirty="0"/>
              <a:t/>
            </a:r>
            <a:br>
              <a:rPr lang="el-GR" dirty="0"/>
            </a:br>
            <a:r>
              <a:rPr lang="el-GR" sz="2800" dirty="0" err="1"/>
              <a:t>Ζουρμπάκης</a:t>
            </a:r>
            <a:r>
              <a:rPr lang="el-GR" sz="2800" dirty="0"/>
              <a:t> Αλκίνοος/ Διδακτορικός φοιτητής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27938" y="3700093"/>
            <a:ext cx="8825658" cy="861420"/>
          </a:xfrm>
        </p:spPr>
        <p:txBody>
          <a:bodyPr>
            <a:normAutofit/>
          </a:bodyPr>
          <a:lstStyle/>
          <a:p>
            <a:r>
              <a:rPr lang="el-GR" sz="1800" dirty="0" err="1"/>
              <a:t>Ελληνικο</a:t>
            </a:r>
            <a:r>
              <a:rPr lang="el-GR" sz="1800" dirty="0"/>
              <a:t> </a:t>
            </a:r>
            <a:r>
              <a:rPr lang="el-GR" sz="1800" dirty="0" err="1"/>
              <a:t>μεσογειακο</a:t>
            </a:r>
            <a:r>
              <a:rPr lang="el-GR" sz="1800" dirty="0"/>
              <a:t> </a:t>
            </a:r>
            <a:r>
              <a:rPr lang="el-GR" sz="1800" dirty="0" err="1"/>
              <a:t>πανεπιστημιο</a:t>
            </a:r>
            <a:endParaRPr lang="el-GR" sz="1800" dirty="0"/>
          </a:p>
          <a:p>
            <a:r>
              <a:rPr lang="el-GR" sz="1800" dirty="0" err="1"/>
              <a:t>Κεντρο</a:t>
            </a:r>
            <a:r>
              <a:rPr lang="el-GR" sz="1800" dirty="0"/>
              <a:t> </a:t>
            </a:r>
            <a:r>
              <a:rPr lang="el-GR" sz="1800" dirty="0" err="1"/>
              <a:t>υποστηριξησ</a:t>
            </a:r>
            <a:r>
              <a:rPr lang="el-GR" sz="1800" dirty="0"/>
              <a:t> </a:t>
            </a:r>
            <a:r>
              <a:rPr lang="el-GR" sz="1800" dirty="0" err="1"/>
              <a:t>διδασκαλιασ</a:t>
            </a:r>
            <a:r>
              <a:rPr lang="el-GR" sz="1800" dirty="0"/>
              <a:t> και </a:t>
            </a:r>
            <a:r>
              <a:rPr lang="el-GR" sz="1800" dirty="0" err="1"/>
              <a:t>μαθησησ</a:t>
            </a: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619378" y="4634903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https://kedima.hmu.gr/</a:t>
            </a:r>
            <a:endParaRPr lang="el-GR" dirty="0"/>
          </a:p>
        </p:txBody>
      </p:sp>
      <p:pic>
        <p:nvPicPr>
          <p:cNvPr id="102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Ορθογώνιο"/>
          <p:cNvSpPr/>
          <p:nvPr/>
        </p:nvSpPr>
        <p:spPr>
          <a:xfrm>
            <a:off x="0" y="602700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l-GR" sz="1200" dirty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5162371. </a:t>
            </a:r>
            <a:br>
              <a:rPr lang="el-GR" sz="1200" dirty="0"/>
            </a:br>
            <a:endParaRPr lang="el-GR" sz="1200" dirty="0"/>
          </a:p>
          <a:p>
            <a:pPr algn="just"/>
            <a:r>
              <a:rPr lang="el-GR" sz="1200" dirty="0"/>
              <a:t>Το έργο συγχρηματοδοτείται από την Ελλάδα και την Ευρωπαϊκή Ένωση (Ευρωπαϊκό Κοινωνικό Ταμείο) μέσω του Επιχειρησιακού Προγράμματος «Ανάπτυξη Ανθρώπινου Δυναμικού, Εκπαίδευση και Διά Βίου Μάθηση» 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0242" y="4969919"/>
            <a:ext cx="66055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268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Βασική σελίδα </a:t>
            </a:r>
            <a:r>
              <a:rPr lang="en-US" sz="2800" dirty="0" err="1">
                <a:latin typeface="+mj-lt"/>
              </a:rPr>
              <a:t>Quizizz</a:t>
            </a:r>
            <a:endParaRPr lang="el-GR" sz="2800" dirty="0"/>
          </a:p>
        </p:txBody>
      </p:sp>
      <p:pic>
        <p:nvPicPr>
          <p:cNvPr id="3075" name="Picture 3" descr="C:\Users\alkis\Desktop\quizizz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1954" y="1643404"/>
            <a:ext cx="7424116" cy="393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EF1430-21A3-EC3D-A7CC-1E9198AEB755}"/>
              </a:ext>
            </a:extLst>
          </p:cNvPr>
          <p:cNvSpPr txBox="1"/>
          <p:nvPr/>
        </p:nvSpPr>
        <p:spPr>
          <a:xfrm>
            <a:off x="0" y="6134071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2022,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2022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7F804D73-3874-FC28-6848-47F5791D2A14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97ADEC74-02C1-3310-FC03-22C8EE747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850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j-lt"/>
              </a:rPr>
              <a:t>Πως δημιουργούμε το δικό μας </a:t>
            </a:r>
            <a:r>
              <a:rPr lang="en-US" sz="2800" dirty="0">
                <a:latin typeface="+mj-lt"/>
              </a:rPr>
              <a:t>Quiz</a:t>
            </a:r>
            <a:r>
              <a:rPr lang="el-GR" sz="2800" dirty="0">
                <a:latin typeface="+mj-lt"/>
              </a:rPr>
              <a:t> </a:t>
            </a:r>
          </a:p>
        </p:txBody>
      </p:sp>
      <p:pic>
        <p:nvPicPr>
          <p:cNvPr id="4099" name="Picture 3" descr="C:\Users\alkis\Desktop\quizizz\4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742" y="2996952"/>
            <a:ext cx="267001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kis\Desktop\quizizz\3Καταγραφ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8795" y="2996952"/>
            <a:ext cx="263494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Βέλος προς τα κάτω 8"/>
          <p:cNvSpPr/>
          <p:nvPr/>
        </p:nvSpPr>
        <p:spPr>
          <a:xfrm rot="10800000">
            <a:off x="2193179" y="3645025"/>
            <a:ext cx="220759" cy="4105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 προς τα κάτω 9"/>
          <p:cNvSpPr/>
          <p:nvPr/>
        </p:nvSpPr>
        <p:spPr>
          <a:xfrm rot="5400000">
            <a:off x="5807307" y="4222995"/>
            <a:ext cx="222883" cy="3271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C:\Users\alkis\Desktop\quizzziz\Καταγραφή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3753" y="2996952"/>
            <a:ext cx="26349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BE5339F4-09BD-1EE9-F6DD-99DC72ABE239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C3678D-1228-43F4-8F06-3B0B4AA30A31}"/>
              </a:ext>
            </a:extLst>
          </p:cNvPr>
          <p:cNvSpPr txBox="1"/>
          <p:nvPr/>
        </p:nvSpPr>
        <p:spPr>
          <a:xfrm>
            <a:off x="0" y="6134071"/>
            <a:ext cx="8707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pic>
        <p:nvPicPr>
          <p:cNvPr id="7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12D21B65-DA20-C3D1-F5B2-F6C2CDBB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94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800" y="-57873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61420" y="72543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Βασικό περίγραμμα 1</a:t>
            </a:r>
            <a:endParaRPr lang="el-GR" sz="2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DDE108E6-AE2A-E720-79FE-C198EE277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836" y="1412152"/>
            <a:ext cx="8634329" cy="446512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90E04943-B759-F2E2-2E4C-FD9FEC6A03FF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9577E7-417B-D8AD-DAC1-562119745AC2}"/>
              </a:ext>
            </a:extLst>
          </p:cNvPr>
          <p:cNvSpPr txBox="1"/>
          <p:nvPr/>
        </p:nvSpPr>
        <p:spPr>
          <a:xfrm>
            <a:off x="0" y="6134071"/>
            <a:ext cx="8707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pic>
        <p:nvPicPr>
          <p:cNvPr id="7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8D423C29-CFDC-59A8-0084-DC0F28FCE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20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800" y="-57873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61420" y="72543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Βασικό περίγραμμα 1</a:t>
            </a:r>
            <a:endParaRPr lang="el-GR" sz="28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B8C49345-D74F-7735-6081-0B93874DC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102" y="1418720"/>
            <a:ext cx="8639796" cy="4464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9C4071-ECE6-5493-5540-8B44921FCF89}"/>
              </a:ext>
            </a:extLst>
          </p:cNvPr>
          <p:cNvSpPr txBox="1"/>
          <p:nvPr/>
        </p:nvSpPr>
        <p:spPr>
          <a:xfrm>
            <a:off x="0" y="6134071"/>
            <a:ext cx="8707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2B4AC8A9-93E5-E73B-A7A0-C3435F1EFC5F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30BAFCF4-3A7E-ADB5-0DDB-00C063419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228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9855" y="876051"/>
            <a:ext cx="69505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j-lt"/>
              </a:rPr>
              <a:t>Είδη ερωτήσεων που μπορούμε να δημιουργήσουμε</a:t>
            </a:r>
            <a:r>
              <a:rPr lang="en-US" sz="2800" dirty="0">
                <a:latin typeface="+mj-lt"/>
              </a:rPr>
              <a:t> (</a:t>
            </a:r>
            <a:r>
              <a:rPr lang="el-GR" sz="2800" dirty="0">
                <a:latin typeface="+mj-lt"/>
              </a:rPr>
              <a:t>δωρεάν):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Πολλαπλών επιλογών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Πλαίσιο ελέγχου</a:t>
            </a:r>
            <a:endParaRPr 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Συμπλήρωση κενού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Ερώτηση δημοσκόπησης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Ερωτήσεις ανοιχτού τύπου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Δημιουργία διαφανειών (μόνο σε μαθήματα)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Έρευνα άλλων ερωτήσεων από άλλες διδασκαλίες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Ζωγραφιά</a:t>
            </a:r>
          </a:p>
        </p:txBody>
      </p:sp>
      <p:sp>
        <p:nvSpPr>
          <p:cNvPr id="3" name="Βέλος προς τα κάτω 2"/>
          <p:cNvSpPr/>
          <p:nvPr/>
        </p:nvSpPr>
        <p:spPr>
          <a:xfrm>
            <a:off x="7573098" y="480007"/>
            <a:ext cx="720080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B42270DC-E7D5-D92F-068B-4CF17B455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690" y="1640940"/>
            <a:ext cx="1920817" cy="408773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F7BBDBDB-56F9-8812-7FAF-F7349D556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8398" y="1640940"/>
            <a:ext cx="1941555" cy="3228220"/>
          </a:xfrm>
          <a:prstGeom prst="rect">
            <a:avLst/>
          </a:prstGeom>
        </p:spPr>
      </p:pic>
      <p:sp>
        <p:nvSpPr>
          <p:cNvPr id="9" name="Βέλος προς τα κάτω 2">
            <a:extLst>
              <a:ext uri="{FF2B5EF4-FFF2-40B4-BE49-F238E27FC236}">
                <a16:creationId xmlns:a16="http://schemas.microsoft.com/office/drawing/2014/main" xmlns="" id="{809F3920-2059-C11B-E5F9-6088830475DE}"/>
              </a:ext>
            </a:extLst>
          </p:cNvPr>
          <p:cNvSpPr/>
          <p:nvPr/>
        </p:nvSpPr>
        <p:spPr>
          <a:xfrm>
            <a:off x="9241057" y="480007"/>
            <a:ext cx="720080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6F1C0D-9AC9-20B4-EC25-F808E4FE4C17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BD2DD402-4649-6A8E-49A5-63F3B8BDE290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10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3345B728-CF9A-4975-7EC1-97CB963C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9174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Εύρεση ερωτήσεων</a:t>
            </a:r>
            <a:endParaRPr lang="el-GR" sz="2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2497A13F-5275-0A35-0820-E613ECB88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504" y="1988841"/>
            <a:ext cx="8668598" cy="3939033"/>
          </a:xfrm>
          <a:prstGeom prst="rect">
            <a:avLst/>
          </a:prstGeom>
        </p:spPr>
      </p:pic>
      <p:sp>
        <p:nvSpPr>
          <p:cNvPr id="9" name="Βέλος προς τα κάτω 8"/>
          <p:cNvSpPr/>
          <p:nvPr/>
        </p:nvSpPr>
        <p:spPr>
          <a:xfrm>
            <a:off x="2423593" y="1988841"/>
            <a:ext cx="220759" cy="4105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9588B6-84F2-328D-D059-5526823A980F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F3D72910-DBBC-F98B-899F-14DBAFB22F9A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97BA991E-254B-DBDC-A968-FBC190D92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259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26507" y="877423"/>
            <a:ext cx="738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Web content</a:t>
            </a:r>
            <a:endParaRPr lang="el-GR" sz="2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44713CCB-4D3C-2489-C932-8BEEFB15F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528" y="1441114"/>
            <a:ext cx="8496944" cy="4539463"/>
          </a:xfrm>
          <a:prstGeom prst="rect">
            <a:avLst/>
          </a:prstGeom>
        </p:spPr>
      </p:pic>
      <p:sp>
        <p:nvSpPr>
          <p:cNvPr id="7" name="Βέλος προς τα κάτω 6"/>
          <p:cNvSpPr/>
          <p:nvPr/>
        </p:nvSpPr>
        <p:spPr>
          <a:xfrm>
            <a:off x="3365029" y="3176972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6ACD67-3822-3F58-1921-28F46E8B2B11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34925E59-DB80-CACF-5DCC-6DE690BC2736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8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21A50AA1-6227-F1EC-36B2-C83C08F08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6437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47725" y="1567508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Τριών ειδών </a:t>
            </a:r>
            <a:r>
              <a:rPr lang="en-US" sz="2800" dirty="0">
                <a:latin typeface="+mj-lt"/>
              </a:rPr>
              <a:t>slides:</a:t>
            </a:r>
            <a:r>
              <a:rPr lang="el-GR" sz="2800" dirty="0">
                <a:latin typeface="+mj-lt"/>
              </a:rPr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2800" dirty="0">
                <a:latin typeface="+mj-lt"/>
              </a:rPr>
              <a:t>Τίτλος και υπότιτλοι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2800" dirty="0">
                <a:latin typeface="+mj-lt"/>
              </a:rPr>
              <a:t>Τίτλος και κουκκίδες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2800" dirty="0">
                <a:latin typeface="+mj-lt"/>
              </a:rPr>
              <a:t>Τίτλος και κείμενο</a:t>
            </a:r>
            <a:endParaRPr lang="el-GR" sz="2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6EEBBAF1-6C57-3FDB-16D4-58D8774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933" y="1666514"/>
            <a:ext cx="5971607" cy="3778711"/>
          </a:xfrm>
          <a:prstGeom prst="rect">
            <a:avLst/>
          </a:prstGeom>
        </p:spPr>
      </p:pic>
      <p:sp>
        <p:nvSpPr>
          <p:cNvPr id="7" name="Βέλος προς τα κάτω 6"/>
          <p:cNvSpPr/>
          <p:nvPr/>
        </p:nvSpPr>
        <p:spPr>
          <a:xfrm>
            <a:off x="5015880" y="1567508"/>
            <a:ext cx="720080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63E605-826A-8FDE-1B18-F2D7DADD8F63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3731FC04-45D4-66D5-47C2-C5B24876EDD1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8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FE6322BB-F610-2355-A5CD-DD658B70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27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33877" y="1200719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Τριών ειδών </a:t>
            </a:r>
            <a:r>
              <a:rPr lang="en-US" sz="2800" dirty="0">
                <a:latin typeface="+mj-lt"/>
              </a:rPr>
              <a:t>slides</a:t>
            </a:r>
            <a:r>
              <a:rPr lang="el-GR" sz="2800" dirty="0">
                <a:latin typeface="+mj-lt"/>
              </a:rPr>
              <a:t> για φωτογραφίες</a:t>
            </a:r>
            <a:r>
              <a:rPr lang="en-US" sz="2800" dirty="0">
                <a:latin typeface="+mj-lt"/>
              </a:rPr>
              <a:t>:</a:t>
            </a:r>
            <a:r>
              <a:rPr lang="el-GR" sz="2800" dirty="0">
                <a:latin typeface="+mj-lt"/>
              </a:rPr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2800" dirty="0">
                <a:latin typeface="+mj-lt"/>
              </a:rPr>
              <a:t>Φωτογραφία με υπότιτλο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2800" dirty="0">
                <a:latin typeface="+mj-lt"/>
              </a:rPr>
              <a:t>Φωτογραφία με κείμενο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2800" dirty="0">
                <a:latin typeface="+mj-lt"/>
              </a:rPr>
              <a:t>Φωτογραφία με κουκκίδες</a:t>
            </a:r>
            <a:endParaRPr lang="el-GR" sz="2800" dirty="0"/>
          </a:p>
        </p:txBody>
      </p:sp>
      <p:pic>
        <p:nvPicPr>
          <p:cNvPr id="8194" name="Picture 2" descr="C:\Users\alkis\Desktop\quizzziz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638" y="1216593"/>
            <a:ext cx="5005731" cy="44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Βέλος προς τα κάτω 8"/>
          <p:cNvSpPr/>
          <p:nvPr/>
        </p:nvSpPr>
        <p:spPr>
          <a:xfrm>
            <a:off x="5416598" y="3596655"/>
            <a:ext cx="360040" cy="633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EB9F7F-EA37-0A3E-9D50-93A1CC055EF6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BD969E42-8404-93E3-3E1F-123EB9EAA271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23A43C84-0697-17AF-9755-FA6035449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104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503712" y="11201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j-lt"/>
              </a:rPr>
              <a:t>Ολοκλήρωση Κουίζ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και ρυθμίσεις</a:t>
            </a:r>
            <a:endParaRPr lang="el-GR" sz="2800" dirty="0"/>
          </a:p>
        </p:txBody>
      </p:sp>
      <p:pic>
        <p:nvPicPr>
          <p:cNvPr id="9218" name="Picture 2" descr="C:\Users\alkis\Desktop\quizzziz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632719"/>
            <a:ext cx="3554177" cy="31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Βέλος προς τα κάτω 7"/>
          <p:cNvSpPr/>
          <p:nvPr/>
        </p:nvSpPr>
        <p:spPr>
          <a:xfrm>
            <a:off x="4322676" y="2111498"/>
            <a:ext cx="252028" cy="576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219" name="Picture 3" descr="C:\Users\alkis\Desktop\quizzziz\Καταγραφή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330" y="2654051"/>
            <a:ext cx="3050908" cy="31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lkis\Desktop\quizzziz\Καταγραφή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7239" y="2626617"/>
            <a:ext cx="2888889" cy="31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Βέλος προς τα κάτω 10"/>
          <p:cNvSpPr/>
          <p:nvPr/>
        </p:nvSpPr>
        <p:spPr>
          <a:xfrm rot="5400000">
            <a:off x="7186982" y="4429024"/>
            <a:ext cx="271852" cy="576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 προς τα κάτω 11"/>
          <p:cNvSpPr/>
          <p:nvPr/>
        </p:nvSpPr>
        <p:spPr>
          <a:xfrm rot="5400000">
            <a:off x="6610918" y="5005088"/>
            <a:ext cx="271852" cy="576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754C9C-AB81-24D9-7D6C-892CE6A0C46A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CAF54181-CC7C-892B-2E32-DCA80E0B2A72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8B072A8B-BE3A-7DCC-F207-AF805739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3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351584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Πλατφόρμες παιχνιδοποίησης:</a:t>
            </a:r>
            <a:br>
              <a:rPr lang="el-GR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Quizizz</a:t>
            </a:r>
            <a:endParaRPr lang="el-GR" sz="4000" dirty="0">
              <a:solidFill>
                <a:schemeClr val="tx1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3AAFAC9C-8843-E749-2DA9-D954087EB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745758" y="2807809"/>
            <a:ext cx="4278235" cy="2447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905F61-7001-235D-AEBF-A267D7967EC2}"/>
              </a:ext>
            </a:extLst>
          </p:cNvPr>
          <p:cNvSpPr txBox="1"/>
          <p:nvPr/>
        </p:nvSpPr>
        <p:spPr>
          <a:xfrm>
            <a:off x="6960096" y="5625719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licensed  </a:t>
            </a:r>
            <a:r>
              <a:rPr lang="el-GR" sz="900" dirty="0">
                <a:hlinkClick r:id="rId4" tooltip="https://creativecommons.org/licenses/by-sa/3.0/"/>
              </a:rPr>
              <a:t>CC BY-SA</a:t>
            </a:r>
            <a:endParaRPr lang="el-GR" sz="9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BA35B57D-7130-A709-23DF-1C4A81276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148424" y="2807808"/>
            <a:ext cx="4350243" cy="2447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C0EA96-121D-9766-022D-CF46F0B009E8}"/>
              </a:ext>
            </a:extLst>
          </p:cNvPr>
          <p:cNvSpPr txBox="1"/>
          <p:nvPr/>
        </p:nvSpPr>
        <p:spPr>
          <a:xfrm>
            <a:off x="2351584" y="5625719"/>
            <a:ext cx="290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licensed  </a:t>
            </a:r>
            <a:r>
              <a:rPr lang="el-GR" sz="900" dirty="0">
                <a:hlinkClick r:id="rId4" tooltip="https://creativecommons.org/licenses/by-sa/3.0/"/>
              </a:rPr>
              <a:t>CC BY-SA</a:t>
            </a:r>
            <a:endParaRPr lang="el-GR" sz="9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170D175B-351D-9351-1819-6D4091350562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A94B2733-B054-FBB0-0530-95D9F8649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09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Πως βλέπουμε τα </a:t>
            </a:r>
            <a:r>
              <a:rPr lang="en-US" sz="2800" dirty="0">
                <a:latin typeface="+mj-lt"/>
              </a:rPr>
              <a:t>Quiz </a:t>
            </a:r>
            <a:r>
              <a:rPr lang="el-GR" sz="2800" dirty="0">
                <a:latin typeface="+mj-lt"/>
              </a:rPr>
              <a:t>μας</a:t>
            </a:r>
            <a:endParaRPr lang="el-GR" sz="2800" dirty="0"/>
          </a:p>
        </p:txBody>
      </p:sp>
      <p:pic>
        <p:nvPicPr>
          <p:cNvPr id="12291" name="Picture 3" descr="C:\Users\alkis\Desktop\quizizz\14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878203"/>
            <a:ext cx="4032448" cy="40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Βέλος προς τα κάτω 6"/>
          <p:cNvSpPr/>
          <p:nvPr/>
        </p:nvSpPr>
        <p:spPr>
          <a:xfrm rot="16200000">
            <a:off x="6549737" y="2456891"/>
            <a:ext cx="316667" cy="6480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3" descr="C:\Users\alkis\Desktop\quizizz\Καταγραφή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913985"/>
            <a:ext cx="3816424" cy="399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Βέλος προς τα κάτω 9"/>
          <p:cNvSpPr/>
          <p:nvPr/>
        </p:nvSpPr>
        <p:spPr>
          <a:xfrm rot="5400000">
            <a:off x="2773870" y="3084897"/>
            <a:ext cx="269396" cy="5628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F61F7F-4CEA-27BA-D696-3181D38C37D9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BABF1210-1416-4F01-A856-0472ADAC64DF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713083E9-BDF4-460A-08F4-EB80EC58E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7177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17730" y="794785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Χρήση ενός </a:t>
            </a:r>
            <a:r>
              <a:rPr lang="en-US" sz="2800" dirty="0">
                <a:latin typeface="+mj-lt"/>
              </a:rPr>
              <a:t>Quiz</a:t>
            </a:r>
            <a:r>
              <a:rPr lang="el-GR" sz="2800" dirty="0">
                <a:latin typeface="+mj-lt"/>
              </a:rPr>
              <a:t> ή Μαθήματος</a:t>
            </a:r>
            <a:endParaRPr lang="el-GR" sz="2800" dirty="0"/>
          </a:p>
        </p:txBody>
      </p:sp>
      <p:pic>
        <p:nvPicPr>
          <p:cNvPr id="13316" name="Picture 4" descr="C:\Users\alkis\Desktop\quizizz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7366" y="1318005"/>
            <a:ext cx="4094394" cy="45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Βέλος προς τα κάτω 7"/>
          <p:cNvSpPr/>
          <p:nvPr/>
        </p:nvSpPr>
        <p:spPr>
          <a:xfrm rot="16200000">
            <a:off x="2502975" y="2315738"/>
            <a:ext cx="429221" cy="5628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42" name="Picture 2" descr="C:\Users\alkis\Desktop\quizzziz\Καταγραφή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4567" y="1318004"/>
            <a:ext cx="4094394" cy="45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Βέλος προς τα κάτω 6"/>
          <p:cNvSpPr/>
          <p:nvPr/>
        </p:nvSpPr>
        <p:spPr>
          <a:xfrm rot="16200000">
            <a:off x="6946195" y="2045983"/>
            <a:ext cx="429221" cy="5628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EBCAEF-9D15-C321-B72F-D384FAED0F5C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57A6DC3B-8AE3-5874-52BC-9AD584146510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D8AD6436-381B-6DC5-0BEE-91BE43B05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3910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1.1. Κλασικό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και ατομικό</a:t>
            </a:r>
            <a:endParaRPr lang="el-GR" sz="2800" dirty="0"/>
          </a:p>
        </p:txBody>
      </p:sp>
      <p:pic>
        <p:nvPicPr>
          <p:cNvPr id="14338" name="Picture 2" descr="C:\Users\alkis\Desktop\quizizz\classic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50" y="1988840"/>
            <a:ext cx="2958480" cy="39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lkis\Desktop\quizizz\classic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9746" y="1988840"/>
            <a:ext cx="2958480" cy="39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lkis\Desktop\quizizz\class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078" y="1973982"/>
            <a:ext cx="2935188" cy="39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CC4E7F-4864-3E6E-EBB6-A7BCFFB0B9CA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183ADBF1-213B-5A5D-FEF9-B2ACC0FBE6F0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93437CE4-7658-AF97-18A9-E96DC6BEF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037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2109" y="87657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1.2. Κλασικό και ομαδικό</a:t>
            </a:r>
            <a:endParaRPr lang="el-GR" sz="2800" dirty="0"/>
          </a:p>
        </p:txBody>
      </p:sp>
      <p:pic>
        <p:nvPicPr>
          <p:cNvPr id="15362" name="Picture 2" descr="C:\Users\alkis\Desktop\quizizz\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091" y="1570485"/>
            <a:ext cx="3386183" cy="43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lkis\Desktop\quizizz\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2449" y="1570484"/>
            <a:ext cx="3396766" cy="43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6634EC-098D-9464-EC74-AA18E22F6AE9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0E28B5FC-8EA5-EF56-66AA-BBA4633628B9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8F36F202-88DC-39A4-1E41-3D862F829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4112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1.3. Κλασικό και τεστ</a:t>
            </a:r>
            <a:endParaRPr lang="el-GR" sz="2800" dirty="0"/>
          </a:p>
        </p:txBody>
      </p:sp>
      <p:pic>
        <p:nvPicPr>
          <p:cNvPr id="16386" name="Picture 2" descr="C:\Users\alkis\Desktop\quizizz\c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977" y="1643404"/>
            <a:ext cx="346358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lkis\Desktop\quizizz\c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377" y="1643404"/>
            <a:ext cx="3463583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BBBA80-5C38-B474-CCB2-B4800AC53E85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9F9EAAB6-F2B9-E83F-6F8B-150AEC959D21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861998F1-97CC-EDFF-5578-3795424AA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8684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217720" y="109548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Ξεκίνημα του </a:t>
            </a:r>
            <a:r>
              <a:rPr lang="en-US" sz="2800" dirty="0">
                <a:latin typeface="+mj-lt"/>
              </a:rPr>
              <a:t>Quiz (Classic)</a:t>
            </a:r>
            <a:endParaRPr lang="el-GR" sz="2800" dirty="0"/>
          </a:p>
        </p:txBody>
      </p:sp>
      <p:pic>
        <p:nvPicPr>
          <p:cNvPr id="17411" name="Picture 3" descr="C:\Users\alkis\Desktop\quizizz\classic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358937"/>
            <a:ext cx="3888432" cy="345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alkis\Desktop\quizizz\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541" y="2358936"/>
            <a:ext cx="3891814" cy="346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60516" y="1817808"/>
            <a:ext cx="460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εκπαιδευτικού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44310" y="1817809"/>
            <a:ext cx="451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μαθητή</a:t>
            </a:r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9E8064-2968-ED63-0DE7-5FDEBA2AB660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4C6C75AA-661D-42FE-3384-CBA1729CDFD7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1FDB531F-75C2-1F30-0EC5-F5A69005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5439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Την ώρα διεξαγωγής του </a:t>
            </a:r>
            <a:r>
              <a:rPr lang="en-US" sz="2800" dirty="0">
                <a:latin typeface="+mj-lt"/>
              </a:rPr>
              <a:t>Quiz (classic)</a:t>
            </a:r>
            <a:endParaRPr lang="el-GR" sz="2800" dirty="0"/>
          </a:p>
        </p:txBody>
      </p:sp>
      <p:pic>
        <p:nvPicPr>
          <p:cNvPr id="4" name="Picture 4" descr="C:\Users\alkis\Desktop\quizizz\classic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5750" y="2420889"/>
            <a:ext cx="3728514" cy="345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alkis\Desktop\quizizz\classic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1988" y="2427650"/>
            <a:ext cx="3702604" cy="34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0516" y="1817808"/>
            <a:ext cx="460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εκπαιδευτικού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44310" y="1817809"/>
            <a:ext cx="451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μαθητή</a:t>
            </a:r>
            <a:endParaRPr lang="el-GR" sz="24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F36EA8E3-A17A-4E54-84D0-59EA0D64A37E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4E4163-BFE3-4B3C-41A6-A99CFC30B28A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pic>
        <p:nvPicPr>
          <p:cNvPr id="9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EB11FDDD-27F1-9D25-508F-67166283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4605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24622" y="81805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2. Κουίζ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ρυθμιζόμενο από τον εκπαιδευτικό (</a:t>
            </a:r>
            <a:r>
              <a:rPr lang="en-US" sz="2800" dirty="0">
                <a:latin typeface="+mj-lt"/>
              </a:rPr>
              <a:t>Instructor-paced)</a:t>
            </a:r>
            <a:endParaRPr lang="el-GR" sz="2800" dirty="0"/>
          </a:p>
        </p:txBody>
      </p:sp>
      <p:pic>
        <p:nvPicPr>
          <p:cNvPr id="19458" name="Picture 2" descr="C:\Users\alkis\Desktop\quizizz\pas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6" r="20194" b="19020"/>
          <a:stretch/>
        </p:blipFill>
        <p:spPr bwMode="auto">
          <a:xfrm>
            <a:off x="3510338" y="1784306"/>
            <a:ext cx="5171323" cy="42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FC62FF-72BA-234F-3D25-8BE33D584FFA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53AE1633-B747-35C7-F3F2-B0918057CEA9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44399E01-CDC5-8001-75A1-E252069D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0159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Ξεκίνημα του Κουίζ</a:t>
            </a:r>
            <a:r>
              <a:rPr lang="en-US" sz="2800" dirty="0"/>
              <a:t> (Instructor-paced)</a:t>
            </a:r>
            <a:endParaRPr lang="el-GR" sz="2800" dirty="0"/>
          </a:p>
        </p:txBody>
      </p:sp>
      <p:pic>
        <p:nvPicPr>
          <p:cNvPr id="20483" name="Picture 3" descr="C:\Users\alkis\Desktop\quizizz\pased st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208" y="2420889"/>
            <a:ext cx="3809776" cy="34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alkis\Desktop\quizizz\ινστ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420889"/>
            <a:ext cx="3789040" cy="342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0516" y="1817808"/>
            <a:ext cx="460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εκπαιδευτικού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44310" y="1817809"/>
            <a:ext cx="451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μαθητή</a:t>
            </a:r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3DA7D6-B817-6483-B674-1D6DD8CFA96A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FFA288D3-91FC-ADCF-53AB-493F3AF78F32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76AFC379-D380-9B32-6AB1-C742023E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5234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143672" y="980729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Την ώρα διεξαγωγής του κουίζ</a:t>
            </a:r>
            <a:r>
              <a:rPr lang="en-US" sz="2800" dirty="0">
                <a:latin typeface="+mj-lt"/>
              </a:rPr>
              <a:t> (</a:t>
            </a:r>
            <a:r>
              <a:rPr lang="en-US" sz="2800" dirty="0"/>
              <a:t>Instructor-paced</a:t>
            </a:r>
            <a:r>
              <a:rPr lang="en-US" sz="2800" dirty="0">
                <a:latin typeface="+mj-lt"/>
              </a:rPr>
              <a:t>)</a:t>
            </a:r>
            <a:endParaRPr lang="el-GR" sz="2800" dirty="0"/>
          </a:p>
        </p:txBody>
      </p:sp>
      <p:pic>
        <p:nvPicPr>
          <p:cNvPr id="21506" name="Picture 2" descr="C:\Users\alkis\Desktop\quizizz\pased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932" y="2534506"/>
            <a:ext cx="3693640" cy="3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alkis\Desktop\quizizz\pased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534505"/>
            <a:ext cx="3600400" cy="33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0516" y="1817808"/>
            <a:ext cx="460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εκπαιδευτικού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44310" y="1817809"/>
            <a:ext cx="451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Οθόνη μαθητή</a:t>
            </a:r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052F5E-BABF-66B4-5ADC-AD7CB07A25F6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1DDCA8C4-7556-3351-4481-AABD75ED8EEA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A5370F91-88B6-0B05-47E2-FD4626F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965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065784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783632" y="1556793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j-lt"/>
              </a:rPr>
              <a:t>Το </a:t>
            </a:r>
            <a:r>
              <a:rPr lang="en-US" sz="2000" dirty="0" err="1">
                <a:latin typeface="+mj-lt"/>
              </a:rPr>
              <a:t>Quizizz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είναι μια πλατφόρμα μάθησης βασισμένη στην παιχνιδοποίηση ενσωματώνοντας ομαδικές , </a:t>
            </a:r>
            <a:r>
              <a:rPr lang="el-GR" sz="2000" dirty="0" err="1">
                <a:latin typeface="+mj-lt"/>
              </a:rPr>
              <a:t>διαδραστικές</a:t>
            </a:r>
            <a:r>
              <a:rPr lang="el-GR" sz="2000" dirty="0">
                <a:latin typeface="+mj-lt"/>
              </a:rPr>
              <a:t> και διασκεδαστικές δραστηριότητες στην εκπαιδευτική διαδικασία. Χρησιμοποιείται για την αναθεώρηση των γνώσεων των μαθητών, για ενίσχυση της μαθησιακής διαδικασίας, έλεγχο του περιεχομένου, ως διαμορφωτική αξιολόγηση, ή ως διάλειμμα από τις παραδοσιακές δραστηριότητες στην τάξη.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664" y="457938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>
                <a:latin typeface="+mj-lt"/>
              </a:rPr>
              <a:t>Σε αυτήν την παρουσίαση θα δούμε μόνο τις δωρεάν δυνατότητες του </a:t>
            </a:r>
            <a:r>
              <a:rPr lang="en-US" u="sng" dirty="0" err="1">
                <a:latin typeface="+mj-lt"/>
              </a:rPr>
              <a:t>Quizziz</a:t>
            </a:r>
            <a:endParaRPr lang="el-GR" u="sng" dirty="0">
              <a:latin typeface="+mj-lt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461E20A0-E4B1-0694-8D97-EED12ECDC1E4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E9D88C63-55F1-F693-D02C-7BB20A3A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4712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Σε κάθε απάντηση του κουίζ (</a:t>
            </a:r>
            <a:r>
              <a:rPr lang="en-US" sz="2800" dirty="0"/>
              <a:t>Instructor-paced</a:t>
            </a:r>
            <a:r>
              <a:rPr lang="el-GR" sz="2800" dirty="0"/>
              <a:t>)</a:t>
            </a:r>
          </a:p>
        </p:txBody>
      </p:sp>
      <p:pic>
        <p:nvPicPr>
          <p:cNvPr id="22530" name="Picture 2" descr="C:\Users\alkis\Desktop\quizizz\pased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780929"/>
            <a:ext cx="3580994" cy="311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alkis\Desktop\quizizz\pased 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2025" y="2780929"/>
            <a:ext cx="3580857" cy="311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BD2AD647-6C19-6D79-59FE-00C792E64AD1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19AF3D-9D60-2F4D-7548-BC493AAEF020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B3E7382B-3CAE-0B48-5198-5CCAB8C2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5574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672" y="112018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3.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Κουίζ ως δραστηριότητα για το σπίτι (</a:t>
            </a:r>
            <a:r>
              <a:rPr lang="en-US" sz="2800" dirty="0">
                <a:latin typeface="+mj-lt"/>
              </a:rPr>
              <a:t>Assign homework)</a:t>
            </a:r>
            <a:endParaRPr lang="el-GR" sz="2800" dirty="0"/>
          </a:p>
        </p:txBody>
      </p:sp>
      <p:pic>
        <p:nvPicPr>
          <p:cNvPr id="23554" name="Picture 2" descr="C:\Users\alkis\Desktop\quizizz\1h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187972"/>
            <a:ext cx="394922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alkis\Desktop\quizizz\2ho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012" y="2204864"/>
            <a:ext cx="3949228" cy="35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4A7500-6701-E3F0-689C-5CBC63EB0130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64B66F72-2CA7-7693-8E57-92AC616048E8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2F2656CB-30CF-E2CE-DE66-EDC25392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348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35560" y="827093"/>
            <a:ext cx="8229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Επίβλεψη του Κουίζ</a:t>
            </a:r>
            <a:r>
              <a:rPr lang="en-US" sz="2800" dirty="0"/>
              <a:t> (Assign homework)</a:t>
            </a:r>
            <a:endParaRPr lang="el-GR" sz="2800" dirty="0"/>
          </a:p>
        </p:txBody>
      </p:sp>
      <p:pic>
        <p:nvPicPr>
          <p:cNvPr id="24578" name="Picture 2" descr="C:\Users\alkis\Desktop\quizizz\hom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1711" y="1470026"/>
            <a:ext cx="7335838" cy="44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5C45D20D-7D98-2421-D240-B07E2D3F2D7F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D780E5-D591-E756-2B50-7FB1E66F1036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A67166FC-B685-29FB-FE58-58834380E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0857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441635" y="946806"/>
            <a:ext cx="768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Κεντρική σελίδα: Αναζήτηση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κουίζ (</a:t>
            </a:r>
            <a:r>
              <a:rPr lang="en-US" sz="2800" dirty="0">
                <a:latin typeface="+mj-lt"/>
              </a:rPr>
              <a:t>Explore)</a:t>
            </a:r>
            <a:endParaRPr lang="el-GR" sz="2800" dirty="0"/>
          </a:p>
        </p:txBody>
      </p:sp>
      <p:pic>
        <p:nvPicPr>
          <p:cNvPr id="4" name="Picture 3" descr="C:\Users\alkis\Desktop\quizizz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0134" y="1724387"/>
            <a:ext cx="7847755" cy="416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Δεξιό βέλος 2"/>
          <p:cNvSpPr/>
          <p:nvPr/>
        </p:nvSpPr>
        <p:spPr>
          <a:xfrm rot="10800000">
            <a:off x="3203526" y="3185972"/>
            <a:ext cx="576064" cy="2385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8E9C66-5DA7-7FBD-96B2-7EAD6280B81E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6F2E0FF5-A04C-A003-650C-0F5CFBC92A22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8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138B72B0-CBD6-76B6-D14B-B052D349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1617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15097" y="735013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Κεντρική σελίδα: Αναφορές αποτελεσμάτων κουίζ (</a:t>
            </a:r>
            <a:r>
              <a:rPr lang="en-US" sz="2800" dirty="0">
                <a:latin typeface="+mj-lt"/>
              </a:rPr>
              <a:t>Reports)</a:t>
            </a:r>
          </a:p>
        </p:txBody>
      </p:sp>
      <p:pic>
        <p:nvPicPr>
          <p:cNvPr id="25602" name="Picture 2" descr="C:\Users\alkis\Desktop\quizizz\βασικές ρυθμ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660" y="1689120"/>
            <a:ext cx="7608531" cy="42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Δεξιό βέλος 4"/>
          <p:cNvSpPr/>
          <p:nvPr/>
        </p:nvSpPr>
        <p:spPr>
          <a:xfrm rot="10800000">
            <a:off x="3359695" y="3933055"/>
            <a:ext cx="576065" cy="2385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93CEB3-62C6-D234-F132-3B9EAD141E41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0739893E-D834-3A38-1F44-162B4AEA5DB9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76FE9442-B7C1-6E7D-15FF-B4854F26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7448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84040" y="81133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Κεντρική σελίδα: Δημιουργία και διαχείριση τάξεων(</a:t>
            </a:r>
            <a:r>
              <a:rPr lang="en-US" sz="2800" dirty="0"/>
              <a:t>Classes)</a:t>
            </a:r>
          </a:p>
        </p:txBody>
      </p:sp>
      <p:pic>
        <p:nvPicPr>
          <p:cNvPr id="26626" name="Picture 2" descr="C:\Users\alkis\Desktop\quizizz\βασικες ρυθμ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988" y="1765437"/>
            <a:ext cx="7682972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Δεξιό βέλος 4"/>
          <p:cNvSpPr/>
          <p:nvPr/>
        </p:nvSpPr>
        <p:spPr>
          <a:xfrm rot="10800000">
            <a:off x="3071661" y="3933056"/>
            <a:ext cx="576065" cy="2385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8D0946-BAC3-6974-6CAB-4DFB1B1D1D92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3C43AFC1-B93F-D645-B669-B1A1A7ACCF5A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E9364E45-46A6-5AF0-EA14-AA49E315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739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16130" y="735013"/>
            <a:ext cx="8959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Κεντρική σελίδα: Βασικές πληροφορίες και λειτουργίες του λογαριασμού(</a:t>
            </a:r>
            <a:r>
              <a:rPr lang="en-US" sz="2800" dirty="0"/>
              <a:t>Settings)</a:t>
            </a:r>
          </a:p>
        </p:txBody>
      </p:sp>
      <p:pic>
        <p:nvPicPr>
          <p:cNvPr id="27650" name="Picture 2" descr="C:\Users\alkis\Desktop\quizizz\βασικές ρυθμ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181" y="1689120"/>
            <a:ext cx="7450779" cy="430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Δεξιό βέλος 4"/>
          <p:cNvSpPr/>
          <p:nvPr/>
        </p:nvSpPr>
        <p:spPr>
          <a:xfrm rot="10800000">
            <a:off x="3078551" y="4419344"/>
            <a:ext cx="576065" cy="2385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3628BE4D-D85C-7487-73B9-EDEF8A9A9A3D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062E2-0D41-4F9A-A9F3-54C80459F61B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pic>
        <p:nvPicPr>
          <p:cNvPr id="7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23E2FE6C-081B-371B-12F6-69A60009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3709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55082" y="81805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Κεντρική σελίδα: Πρόσθετες λειτουργίες λογαριασμού(</a:t>
            </a:r>
            <a:r>
              <a:rPr lang="en-US" sz="2800" dirty="0"/>
              <a:t>Profile)</a:t>
            </a:r>
          </a:p>
        </p:txBody>
      </p:sp>
      <p:pic>
        <p:nvPicPr>
          <p:cNvPr id="28674" name="Picture 2" descr="C:\Users\alkis\Desktop\quizizz\βασικες ρυθμ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745" y="1772159"/>
            <a:ext cx="7655353" cy="43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Δεξιό βέλος 4"/>
          <p:cNvSpPr/>
          <p:nvPr/>
        </p:nvSpPr>
        <p:spPr>
          <a:xfrm rot="10800000">
            <a:off x="3307483" y="4964017"/>
            <a:ext cx="576065" cy="2385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2BAED9-7696-4AE3-CE5F-94CCC98E2413}"/>
              </a:ext>
            </a:extLst>
          </p:cNvPr>
          <p:cNvSpPr txBox="1"/>
          <p:nvPr/>
        </p:nvSpPr>
        <p:spPr>
          <a:xfrm>
            <a:off x="116992" y="6139030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57F6E5F6-F43D-B972-6D9E-CB5C38A5B96A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8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36642B06-1020-708E-8596-1776446A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4822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21013" y="1116083"/>
            <a:ext cx="6235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+mj-lt"/>
              </a:rPr>
              <a:t>Σας ευχαριστώ πολύ!!!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6C5C88C2-3689-2C56-75B1-090A28362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43959" y="2745823"/>
            <a:ext cx="4174390" cy="2421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8301B4-876C-9272-CF7D-62C972C50B7F}"/>
              </a:ext>
            </a:extLst>
          </p:cNvPr>
          <p:cNvSpPr txBox="1"/>
          <p:nvPr/>
        </p:nvSpPr>
        <p:spPr>
          <a:xfrm>
            <a:off x="6986139" y="5340740"/>
            <a:ext cx="35523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licensed  </a:t>
            </a:r>
            <a:r>
              <a:rPr lang="el-GR" sz="900" dirty="0">
                <a:hlinkClick r:id="rId5" tooltip="https://creativecommons.org/licenses/by-sa/3.0/"/>
              </a:rPr>
              <a:t>CC BY-SA</a:t>
            </a:r>
            <a:endParaRPr lang="el-GR" sz="9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A8F85813-73F0-249C-E3B9-316897D11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096000" y="2757241"/>
            <a:ext cx="4452043" cy="240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2209C1-2749-575A-6FD4-BA954946F8E0}"/>
              </a:ext>
            </a:extLst>
          </p:cNvPr>
          <p:cNvSpPr txBox="1"/>
          <p:nvPr/>
        </p:nvSpPr>
        <p:spPr>
          <a:xfrm>
            <a:off x="2135561" y="5340740"/>
            <a:ext cx="532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licensed  </a:t>
            </a:r>
            <a:r>
              <a:rPr lang="el-GR" sz="900" dirty="0">
                <a:hlinkClick r:id="rId5" tooltip="https://creativecommons.org/licenses/by-sa/3.0/"/>
              </a:rPr>
              <a:t>CC BY-SA</a:t>
            </a:r>
            <a:endParaRPr lang="el-GR" sz="9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0F0FD49F-A654-2DD6-A76D-6B4F5474172D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10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C56B891F-DAC2-6FF3-3C9F-C55312C4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8739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0C5BE989-9295-65CB-8D5A-20013FC6B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342965" y="1689574"/>
            <a:ext cx="4278235" cy="2447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F53EFD-94B1-575F-B0C9-D21F019E28DB}"/>
              </a:ext>
            </a:extLst>
          </p:cNvPr>
          <p:cNvSpPr txBox="1"/>
          <p:nvPr/>
        </p:nvSpPr>
        <p:spPr>
          <a:xfrm>
            <a:off x="4092482" y="4167849"/>
            <a:ext cx="290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licensed  </a:t>
            </a:r>
            <a:r>
              <a:rPr lang="el-GR" sz="900" dirty="0">
                <a:hlinkClick r:id="rId6" tooltip="https://creativecommons.org/licenses/by-sa/3.0/"/>
              </a:rPr>
              <a:t>CC BY-SA</a:t>
            </a:r>
            <a:endParaRPr lang="el-GR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66288" y="4708661"/>
            <a:ext cx="66055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0" y="602700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l-GR" sz="1200" dirty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5162371. </a:t>
            </a:r>
            <a:br>
              <a:rPr lang="el-GR" sz="1200" dirty="0"/>
            </a:br>
            <a:endParaRPr lang="el-GR" sz="1200" dirty="0"/>
          </a:p>
          <a:p>
            <a:pPr algn="just"/>
            <a:r>
              <a:rPr lang="el-GR" sz="1200" dirty="0"/>
              <a:t>Το έργο συγχρηματοδοτείται από την Ελλάδα και την Ευρωπαϊκή Ένωση (Ευρωπαϊκό Κοινωνικό Ταμείο) μέσω του Επιχειρησιακού Προγράμματος «Ανάπτυξη Ανθρώπινου Δυναμικού, Εκπαίδευση και Διά Βίου Μάθηση» .</a:t>
            </a:r>
          </a:p>
        </p:txBody>
      </p:sp>
    </p:spTree>
    <p:extLst>
      <p:ext uri="{BB962C8B-B14F-4D97-AF65-F5344CB8AC3E}">
        <p14:creationId xmlns:p14="http://schemas.microsoft.com/office/powerpoint/2010/main" xmlns="" val="92248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063552" y="1905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87686" y="1095375"/>
            <a:ext cx="84166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Στοιχεία παιχνιδιών και μηχανισμοί που μπορούν να χρησιμοποιηθούν (</a:t>
            </a:r>
            <a:r>
              <a:rPr lang="en-US" dirty="0">
                <a:latin typeface="+mj-lt"/>
              </a:rPr>
              <a:t>Gaming elements and mechanisms)</a:t>
            </a:r>
            <a:r>
              <a:rPr lang="el-GR" dirty="0">
                <a:latin typeface="+mj-lt"/>
              </a:rPr>
              <a:t>: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l-GR" dirty="0">
              <a:latin typeface="+mj-lt"/>
            </a:endParaRPr>
          </a:p>
          <a:p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Διήγηση ιστοριών (</a:t>
            </a:r>
            <a:r>
              <a:rPr lang="en-US" dirty="0">
                <a:latin typeface="+mj-lt"/>
              </a:rPr>
              <a:t>storytelling)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Πόντοι</a:t>
            </a:r>
            <a:r>
              <a:rPr lang="en-US" dirty="0">
                <a:latin typeface="+mj-lt"/>
              </a:rPr>
              <a:t> (points)</a:t>
            </a: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Πίνακες κατάταξης</a:t>
            </a:r>
            <a:r>
              <a:rPr lang="en-US" dirty="0">
                <a:latin typeface="+mj-lt"/>
              </a:rPr>
              <a:t> (leaderboards)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Avatars</a:t>
            </a: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Ομαδικές/συνεργατικές δραστηριότητες (</a:t>
            </a:r>
            <a:r>
              <a:rPr lang="en-US" dirty="0">
                <a:latin typeface="+mj-lt"/>
              </a:rPr>
              <a:t>team-based/ cooperative activities)</a:t>
            </a: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υποστήριξη πολυμέσων</a:t>
            </a:r>
            <a:r>
              <a:rPr lang="en-US" dirty="0">
                <a:latin typeface="+mj-lt"/>
              </a:rPr>
              <a:t> </a:t>
            </a:r>
            <a:r>
              <a:rPr lang="el-GR" dirty="0">
                <a:latin typeface="+mj-lt"/>
              </a:rPr>
              <a:t>/μουσική και βίντεο </a:t>
            </a:r>
            <a:r>
              <a:rPr lang="en-US" dirty="0">
                <a:latin typeface="+mj-lt"/>
              </a:rPr>
              <a:t>(multimedia support</a:t>
            </a:r>
            <a:r>
              <a:rPr lang="el-GR" dirty="0">
                <a:latin typeface="+mj-lt"/>
              </a:rPr>
              <a:t> /</a:t>
            </a:r>
            <a:r>
              <a:rPr lang="en-US" dirty="0">
                <a:latin typeface="+mj-lt"/>
              </a:rPr>
              <a:t>music and video)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D02D729E-8ED3-EA13-FFD0-CD8C7EB2699B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89496940-D7A1-080D-5E0D-F90B3D28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137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40024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95600" y="1412777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Τρόποι χρήσης του </a:t>
            </a:r>
            <a:r>
              <a:rPr lang="en-US" sz="2800" dirty="0" err="1">
                <a:latin typeface="+mj-lt"/>
              </a:rPr>
              <a:t>Quizizz</a:t>
            </a:r>
            <a:r>
              <a:rPr lang="el-GR" sz="2800" dirty="0">
                <a:latin typeface="+mj-lt"/>
              </a:rPr>
              <a:t> ως</a:t>
            </a:r>
            <a:r>
              <a:rPr lang="en-US" sz="2800" dirty="0">
                <a:latin typeface="+mj-lt"/>
              </a:rPr>
              <a:t>:</a:t>
            </a:r>
            <a:endParaRPr lang="el-GR" sz="2800" dirty="0">
              <a:latin typeface="+mj-lt"/>
            </a:endParaRP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Διαμορφωτική αξιολόγηση</a:t>
            </a: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Διδασκαλία περιεχομένου</a:t>
            </a: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Επιβράβευση ή εναλλακτική δραστηριότητα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Εργασία στο σπίτι</a:t>
            </a: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Επανάληψη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E6455B39-81A4-B3C1-6442-9C773A33C933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4406373B-CF46-5524-6C90-792526DD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06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68141" y="1586508"/>
            <a:ext cx="80664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Σε πραγματικό χρόνο</a:t>
            </a:r>
            <a:r>
              <a:rPr lang="en-US" dirty="0">
                <a:latin typeface="+mj-lt"/>
              </a:rPr>
              <a:t>/</a:t>
            </a:r>
            <a:r>
              <a:rPr lang="el-GR" dirty="0">
                <a:latin typeface="+mj-lt"/>
              </a:rPr>
              <a:t>εντός μαθησιακής διαδικασίας (σύγχρονη μάθηση)</a:t>
            </a:r>
            <a:r>
              <a:rPr lang="en-US" dirty="0">
                <a:latin typeface="+mj-lt"/>
              </a:rPr>
              <a:t>.</a:t>
            </a:r>
            <a:endParaRPr lang="el-GR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l-GR" dirty="0">
                <a:latin typeface="+mj-lt"/>
              </a:rPr>
              <a:t>Παιχνίδι αυτοπροσώπως ή μέσω τηλεδιάσκεψης</a:t>
            </a:r>
            <a:r>
              <a:rPr lang="en-US" dirty="0">
                <a:latin typeface="+mj-lt"/>
              </a:rPr>
              <a:t> .</a:t>
            </a:r>
          </a:p>
          <a:p>
            <a:endParaRPr lang="en-US" dirty="0">
              <a:latin typeface="+mj-lt"/>
            </a:endParaRPr>
          </a:p>
          <a:p>
            <a:r>
              <a:rPr lang="el-GR" dirty="0">
                <a:latin typeface="+mj-lt"/>
              </a:rPr>
              <a:t>Διδασκαλία με διαφάνειες και πολυμέσα σε συνδυασμό με </a:t>
            </a:r>
            <a:r>
              <a:rPr lang="el-GR" dirty="0" err="1">
                <a:latin typeface="+mj-lt"/>
              </a:rPr>
              <a:t>κουιζ</a:t>
            </a:r>
            <a:r>
              <a:rPr lang="el-GR" dirty="0">
                <a:latin typeface="+mj-lt"/>
              </a:rPr>
              <a:t> και ερωτήσεις</a:t>
            </a:r>
          </a:p>
          <a:p>
            <a:endParaRPr lang="el-GR" dirty="0">
              <a:latin typeface="+mj-lt"/>
            </a:endParaRPr>
          </a:p>
          <a:p>
            <a:r>
              <a:rPr lang="el-GR" dirty="0">
                <a:latin typeface="+mj-lt"/>
              </a:rPr>
              <a:t>Ο εκπαιδευτικός βλέπει περίληψη των απαντήσεων σε κάθε ερώτηση</a:t>
            </a:r>
            <a:r>
              <a:rPr lang="en-US" dirty="0">
                <a:latin typeface="+mj-lt"/>
              </a:rPr>
              <a:t>.</a:t>
            </a:r>
            <a:endParaRPr lang="el-GR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3608" y="817913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+mj-lt"/>
              </a:rPr>
              <a:t>Τρόποι χρήσης:</a:t>
            </a:r>
          </a:p>
          <a:p>
            <a:pPr algn="ctr"/>
            <a:r>
              <a:rPr lang="el-GR" sz="2400" dirty="0">
                <a:latin typeface="+mj-lt"/>
              </a:rPr>
              <a:t>Μαθήματα</a:t>
            </a:r>
          </a:p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6CEE3330-3AB4-338C-314C-455DE4CBC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826255" y="4171831"/>
            <a:ext cx="4321184" cy="22664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D6BF14-630C-D606-A396-18F0AC1C325E}"/>
              </a:ext>
            </a:extLst>
          </p:cNvPr>
          <p:cNvSpPr txBox="1"/>
          <p:nvPr/>
        </p:nvSpPr>
        <p:spPr>
          <a:xfrm>
            <a:off x="4042983" y="6523262"/>
            <a:ext cx="4104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licensed  </a:t>
            </a:r>
            <a:r>
              <a:rPr lang="el-GR" sz="900" dirty="0">
                <a:hlinkClick r:id="rId5" tooltip="https://creativecommons.org/licenses/by-sa/3.0/"/>
              </a:rPr>
              <a:t>CC BY-SA</a:t>
            </a:r>
            <a:endParaRPr lang="el-GR" sz="900" dirty="0"/>
          </a:p>
        </p:txBody>
      </p:sp>
      <p:pic>
        <p:nvPicPr>
          <p:cNvPr id="8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E72ADDBF-48E6-BB12-470D-27451AD68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06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45953" y="1711155"/>
            <a:ext cx="85840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Σε πραγματικό χρόνο ή Διαφορετικός χρόνος, εντός ή εκτός διδακτικής αίθουσας ( Σύγχρονη ή Ασύγχρονη μάθηση)</a:t>
            </a:r>
          </a:p>
          <a:p>
            <a:endParaRPr lang="el-GR" dirty="0">
              <a:latin typeface="+mj-lt"/>
            </a:endParaRPr>
          </a:p>
          <a:p>
            <a:r>
              <a:rPr lang="el-GR" dirty="0">
                <a:latin typeface="+mj-lt"/>
              </a:rPr>
              <a:t>Μπορεί να παιχτεί οποιαδήποτε στιγμή από οπουδήποτε. </a:t>
            </a:r>
          </a:p>
          <a:p>
            <a:endParaRPr lang="el-GR" dirty="0">
              <a:latin typeface="+mj-lt"/>
            </a:endParaRPr>
          </a:p>
          <a:p>
            <a:r>
              <a:rPr lang="el-GR" dirty="0">
                <a:latin typeface="+mj-lt"/>
              </a:rPr>
              <a:t>Οι παίκτες βλέπουν τις ερωτήσεις και τις απαντήσεις στη συσκευή τους (ζωντανά ή όχι)</a:t>
            </a:r>
          </a:p>
          <a:p>
            <a:endParaRPr lang="el-GR" dirty="0"/>
          </a:p>
          <a:p>
            <a:r>
              <a:rPr lang="el-GR" dirty="0"/>
              <a:t>Ο εκπαιδευτικός βλέπει περίληψη των απαντήσεων σε κάθε ερώτηση</a:t>
            </a:r>
            <a:r>
              <a:rPr lang="en-US" dirty="0"/>
              <a:t>.</a:t>
            </a:r>
            <a:endParaRPr lang="el-GR" dirty="0"/>
          </a:p>
          <a:p>
            <a:endParaRPr lang="el-GR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4497" y="916028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+mj-lt"/>
              </a:rPr>
              <a:t>Τρόποι χρήσης:</a:t>
            </a:r>
          </a:p>
          <a:p>
            <a:pPr algn="ctr"/>
            <a:r>
              <a:rPr lang="el-GR" sz="2400" b="1" dirty="0">
                <a:latin typeface="+mj-lt"/>
              </a:rPr>
              <a:t>Κουίζ</a:t>
            </a:r>
            <a:r>
              <a:rPr lang="en-US" sz="2400" b="1" dirty="0">
                <a:latin typeface="+mj-lt"/>
              </a:rPr>
              <a:t> </a:t>
            </a:r>
            <a:r>
              <a:rPr lang="el-GR" sz="2400" b="1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Quiz)</a:t>
            </a:r>
            <a:endParaRPr lang="el-GR" sz="2400" dirty="0">
              <a:latin typeface="+mj-lt"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3F4405AB-6D6E-5B4C-069C-6B3F43F03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397115" y="4440127"/>
            <a:ext cx="3249290" cy="1956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820C35-CCDD-87D5-5F27-01C4015C9867}"/>
              </a:ext>
            </a:extLst>
          </p:cNvPr>
          <p:cNvSpPr txBox="1"/>
          <p:nvPr/>
        </p:nvSpPr>
        <p:spPr>
          <a:xfrm>
            <a:off x="4651512" y="6397116"/>
            <a:ext cx="4977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licensed  </a:t>
            </a:r>
            <a:r>
              <a:rPr lang="el-GR" sz="900" dirty="0">
                <a:hlinkClick r:id="rId5" tooltip="https://creativecommons.org/licenses/by-sa/3.0/"/>
              </a:rPr>
              <a:t>CC BY-SA</a:t>
            </a:r>
            <a:endParaRPr lang="el-GR" sz="9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7E6D94B3-E387-AB57-0A67-E1E1A6C57DDA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8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DA23AEBD-1734-8B8B-7A8A-B3315205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41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15072" y="845730"/>
            <a:ext cx="735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j-lt"/>
              </a:rPr>
              <a:t>Βήματα για την εγγραφή στο </a:t>
            </a:r>
            <a:r>
              <a:rPr lang="en-US" sz="2800" dirty="0" err="1">
                <a:latin typeface="+mj-lt"/>
              </a:rPr>
              <a:t>Quizizz</a:t>
            </a:r>
            <a:r>
              <a:rPr lang="el-GR" sz="2800" dirty="0"/>
              <a:t>:</a:t>
            </a:r>
          </a:p>
        </p:txBody>
      </p:sp>
      <p:pic>
        <p:nvPicPr>
          <p:cNvPr id="3" name="Picture 2" descr="C:\Users\alkis\Desktop\quizizz\Καταγραφή.PNG">
            <a:extLst>
              <a:ext uri="{FF2B5EF4-FFF2-40B4-BE49-F238E27FC236}">
                <a16:creationId xmlns:a16="http://schemas.microsoft.com/office/drawing/2014/main" xmlns="" id="{0C37FEC7-734D-6CAA-CCFF-B7A0F657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933" y="2214679"/>
            <a:ext cx="6834134" cy="332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434067-ADD7-ABE5-86BC-5EF6D91DEE30}"/>
              </a:ext>
            </a:extLst>
          </p:cNvPr>
          <p:cNvSpPr txBox="1"/>
          <p:nvPr/>
        </p:nvSpPr>
        <p:spPr>
          <a:xfrm>
            <a:off x="0" y="6211668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DD522E64-0722-7908-FFC3-36C835535CE2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ECC7F3A1-B1B2-E214-B769-F84A461DF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676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35560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Quizizz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72747" y="1097739"/>
            <a:ext cx="2867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j-lt"/>
              </a:rPr>
              <a:t>Επιλέγουμε το </a:t>
            </a:r>
          </a:p>
          <a:p>
            <a:r>
              <a:rPr lang="el-GR" sz="2800" dirty="0">
                <a:latin typeface="+mj-lt"/>
              </a:rPr>
              <a:t>«</a:t>
            </a:r>
            <a:r>
              <a:rPr lang="en-US" sz="2800" dirty="0">
                <a:latin typeface="+mj-lt"/>
              </a:rPr>
              <a:t>Get Started</a:t>
            </a:r>
            <a:r>
              <a:rPr lang="el-GR" sz="2800" dirty="0">
                <a:latin typeface="+mj-lt"/>
              </a:rPr>
              <a:t>»</a:t>
            </a:r>
            <a:endParaRPr lang="el-GR" sz="2800" dirty="0"/>
          </a:p>
        </p:txBody>
      </p:sp>
      <p:pic>
        <p:nvPicPr>
          <p:cNvPr id="2050" name="Picture 2" descr="C:\Users\alkis\Desktop\quizizz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3308" y="2288612"/>
            <a:ext cx="4068452" cy="271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kis\Desktop\quizizz\1Καταγραφ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7842" y="2288612"/>
            <a:ext cx="4078646" cy="271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9410" y="1090150"/>
            <a:ext cx="4078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j-lt"/>
              </a:rPr>
              <a:t>Κάνουμε εγγραφή με το </a:t>
            </a:r>
            <a:r>
              <a:rPr lang="en-US" sz="2800" dirty="0">
                <a:latin typeface="+mj-lt"/>
              </a:rPr>
              <a:t>email </a:t>
            </a:r>
            <a:r>
              <a:rPr lang="el-GR" sz="2800" dirty="0">
                <a:latin typeface="+mj-lt"/>
              </a:rPr>
              <a:t>μας</a:t>
            </a:r>
          </a:p>
        </p:txBody>
      </p:sp>
      <p:sp>
        <p:nvSpPr>
          <p:cNvPr id="3" name="Βέλος προς τα κάτω 2"/>
          <p:cNvSpPr/>
          <p:nvPr/>
        </p:nvSpPr>
        <p:spPr>
          <a:xfrm rot="10800000">
            <a:off x="2812125" y="3835128"/>
            <a:ext cx="220759" cy="4105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38430E-C01C-4696-EE18-F55BDD6AACCD}"/>
              </a:ext>
            </a:extLst>
          </p:cNvPr>
          <p:cNvSpPr txBox="1"/>
          <p:nvPr/>
        </p:nvSpPr>
        <p:spPr>
          <a:xfrm>
            <a:off x="0" y="6124903"/>
            <a:ext cx="807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Quizizz Reproduced from Quizizz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https://quizizz.com/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</a:t>
            </a:r>
            <a:r>
              <a:rPr lang="en-US" i="0" dirty="0">
                <a:effectLst/>
                <a:latin typeface="Montserrat" panose="00000500000000000000" pitchFamily="2" charset="0"/>
              </a:rPr>
              <a:t>Quizizz Inc.</a:t>
            </a:r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8E717EA4-52E1-98A1-FE26-249048A879EC}"/>
              </a:ext>
            </a:extLst>
          </p:cNvPr>
          <p:cNvSpPr/>
          <p:nvPr/>
        </p:nvSpPr>
        <p:spPr>
          <a:xfrm>
            <a:off x="6779549" y="65341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8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xmlns="" id="{72BC33D2-0358-5D9E-F0EF-49EDB5F4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7534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Κεδιμα" id="{C0C173B8-8EA5-4AB0-9F78-A9E09A3D40A5}" vid="{88EB095C-1C72-4C38-A9CC-6B0D7934CE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1698</Words>
  <Application>Microsoft Office PowerPoint</Application>
  <PresentationFormat>Προσαρμογή</PresentationFormat>
  <Paragraphs>255</Paragraphs>
  <Slides>39</Slides>
  <Notes>36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Ιόν</vt:lpstr>
      <vt:lpstr>Οδηγός για το Quizizz Ζουρμπάκης Αλκίνοος/ Διδακτορικός φοιτητής</vt:lpstr>
      <vt:lpstr>Πλατφόρμες παιχνιδοποίησης: Quizizz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Quizizz </vt:lpstr>
      <vt:lpstr>Διαφάνεια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Τιτλός σεμιναρίου όνομα διδάσκοντων / ιδιότητα προαιρετικά</dc:title>
  <dc:creator>Athanasios Malamos</dc:creator>
  <cp:lastModifiedBy>ΚΑΤΕΡΙΝΑ</cp:lastModifiedBy>
  <cp:revision>10</cp:revision>
  <dcterms:created xsi:type="dcterms:W3CDTF">2023-09-21T10:16:00Z</dcterms:created>
  <dcterms:modified xsi:type="dcterms:W3CDTF">2023-10-11T16:10:55Z</dcterms:modified>
</cp:coreProperties>
</file>