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7" r:id="rId2"/>
    <p:sldId id="309" r:id="rId3"/>
    <p:sldId id="320" r:id="rId4"/>
    <p:sldId id="312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13" r:id="rId55"/>
    <p:sldId id="314" r:id="rId56"/>
    <p:sldId id="315" r:id="rId57"/>
    <p:sldId id="316" r:id="rId58"/>
    <p:sldId id="317" r:id="rId59"/>
    <p:sldId id="311" r:id="rId60"/>
    <p:sldId id="318" r:id="rId6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Μεσαίο στυλ 2 - Έμφασ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1F44-6167-4EF1-9E1E-AE451831EBA8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D3457-FDDC-4525-B3FA-056A1033C8A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1F44-6167-4EF1-9E1E-AE451831EBA8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D3457-FDDC-4525-B3FA-056A1033C8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1F44-6167-4EF1-9E1E-AE451831EBA8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D3457-FDDC-4525-B3FA-056A1033C8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1F44-6167-4EF1-9E1E-AE451831EBA8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D3457-FDDC-4525-B3FA-056A1033C8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1F44-6167-4EF1-9E1E-AE451831EBA8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ACD3457-FDDC-4525-B3FA-056A1033C8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1F44-6167-4EF1-9E1E-AE451831EBA8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D3457-FDDC-4525-B3FA-056A1033C8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1F44-6167-4EF1-9E1E-AE451831EBA8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D3457-FDDC-4525-B3FA-056A1033C8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1F44-6167-4EF1-9E1E-AE451831EBA8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D3457-FDDC-4525-B3FA-056A1033C8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1F44-6167-4EF1-9E1E-AE451831EBA8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D3457-FDDC-4525-B3FA-056A1033C8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1F44-6167-4EF1-9E1E-AE451831EBA8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D3457-FDDC-4525-B3FA-056A1033C8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1F44-6167-4EF1-9E1E-AE451831EBA8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D3457-FDDC-4525-B3FA-056A1033C8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7421F44-6167-4EF1-9E1E-AE451831EBA8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ACD3457-FDDC-4525-B3FA-056A1033C8A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pa.org/gradpsych/2011/11/study-smart" TargetMode="External"/><Relationship Id="rId2" Type="http://schemas.openxmlformats.org/officeDocument/2006/relationships/hyperlink" Target="https://spoudazw.eoppep.g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tudygs.net/index.htm" TargetMode="External"/><Relationship Id="rId5" Type="http://schemas.openxmlformats.org/officeDocument/2006/relationships/hyperlink" Target="https://www.skills4studycampus.com/" TargetMode="External"/><Relationship Id="rId4" Type="http://schemas.openxmlformats.org/officeDocument/2006/relationships/hyperlink" Target="https://isc.cornell.edu/" TargetMode="Externa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2000" dirty="0" err="1" smtClean="0">
                <a:effectLst/>
              </a:rPr>
              <a:t>Σεμιναριο</a:t>
            </a:r>
            <a:r>
              <a:rPr lang="el-GR" sz="2000" dirty="0" smtClean="0">
                <a:effectLst/>
              </a:rPr>
              <a:t> που </a:t>
            </a:r>
            <a:r>
              <a:rPr lang="el-GR" sz="2000" dirty="0" err="1" smtClean="0">
                <a:effectLst/>
              </a:rPr>
              <a:t>απευθυνεται</a:t>
            </a:r>
            <a:r>
              <a:rPr lang="el-GR" sz="2000" dirty="0" smtClean="0">
                <a:effectLst/>
              </a:rPr>
              <a:t> σε </a:t>
            </a:r>
            <a:r>
              <a:rPr lang="el-GR" sz="2000" dirty="0" err="1" smtClean="0">
                <a:effectLst/>
              </a:rPr>
              <a:t>φοιτητεσ</a:t>
            </a:r>
            <a:r>
              <a:rPr lang="el-GR" sz="2000" dirty="0" smtClean="0">
                <a:effectLst/>
              </a:rPr>
              <a:t> και </a:t>
            </a:r>
            <a:r>
              <a:rPr lang="el-GR" sz="2000" dirty="0" err="1" smtClean="0">
                <a:effectLst/>
              </a:rPr>
              <a:t>αφορα</a:t>
            </a:r>
            <a:r>
              <a:rPr lang="el-GR" sz="2000" dirty="0" smtClean="0">
                <a:effectLst/>
              </a:rPr>
              <a:t> την </a:t>
            </a:r>
            <a:r>
              <a:rPr lang="el-GR" sz="2000" dirty="0" err="1" smtClean="0">
                <a:effectLst/>
              </a:rPr>
              <a:t>διαδικασια</a:t>
            </a:r>
            <a:r>
              <a:rPr lang="el-GR" sz="2000" dirty="0" smtClean="0">
                <a:effectLst/>
              </a:rPr>
              <a:t> </a:t>
            </a:r>
            <a:r>
              <a:rPr lang="el-GR" sz="2000" dirty="0" err="1" smtClean="0">
                <a:effectLst/>
              </a:rPr>
              <a:t>τησ</a:t>
            </a:r>
            <a:r>
              <a:rPr lang="el-GR" sz="2000" dirty="0" smtClean="0">
                <a:effectLst/>
              </a:rPr>
              <a:t> </a:t>
            </a:r>
            <a:r>
              <a:rPr lang="el-GR" sz="2000" dirty="0" err="1" smtClean="0">
                <a:effectLst/>
              </a:rPr>
              <a:t>μαθησησ</a:t>
            </a:r>
            <a:r>
              <a:rPr lang="el-GR" sz="2000" dirty="0" smtClean="0">
                <a:effectLst/>
              </a:rPr>
              <a:t> στο </a:t>
            </a:r>
            <a:r>
              <a:rPr lang="el-GR" sz="2000" dirty="0" err="1" smtClean="0">
                <a:effectLst/>
              </a:rPr>
              <a:t>πανεπιστημιο</a:t>
            </a:r>
            <a:r>
              <a:rPr lang="el-GR" sz="2000" dirty="0" smtClean="0">
                <a:effectLst/>
              </a:rPr>
              <a:t> την </a:t>
            </a:r>
            <a:r>
              <a:rPr lang="el-GR" sz="2000" dirty="0" err="1" smtClean="0">
                <a:effectLst/>
              </a:rPr>
              <a:t>προσωπικη</a:t>
            </a:r>
            <a:r>
              <a:rPr lang="el-GR" sz="2000" dirty="0" smtClean="0">
                <a:effectLst/>
              </a:rPr>
              <a:t> </a:t>
            </a:r>
            <a:r>
              <a:rPr lang="el-GR" sz="2000" dirty="0" err="1" smtClean="0">
                <a:effectLst/>
              </a:rPr>
              <a:t>εξελιξη</a:t>
            </a:r>
            <a:r>
              <a:rPr lang="el-GR" sz="2000" dirty="0" smtClean="0">
                <a:effectLst/>
              </a:rPr>
              <a:t> και </a:t>
            </a:r>
            <a:r>
              <a:rPr lang="el-GR" sz="2000" dirty="0" err="1" smtClean="0">
                <a:effectLst/>
              </a:rPr>
              <a:t>επιδοση</a:t>
            </a:r>
            <a:endParaRPr lang="el-GR" sz="2000" dirty="0">
              <a:effectLst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Ελληνικό Μεσογειακό Πανεπιστήμιο</a:t>
            </a:r>
          </a:p>
          <a:p>
            <a:r>
              <a:rPr lang="el-GR" dirty="0" smtClean="0"/>
              <a:t>Κέντρο Υποστήριξης Διδασκαλίας και Μάθησης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866216" y="5849748"/>
            <a:ext cx="2762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https://kedima.hmu.gr/</a:t>
            </a:r>
            <a:endParaRPr lang="el-GR" dirty="0"/>
          </a:p>
        </p:txBody>
      </p:sp>
      <p:pic>
        <p:nvPicPr>
          <p:cNvPr id="1026" name="Picture 2" descr="https://qa.hmu.gr/wp-content/uploads/2023/06/ELMEPA-LOGO-GR-Compress-120x120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5460" y="116192"/>
            <a:ext cx="1228088" cy="1637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7773" y="5472072"/>
            <a:ext cx="2434687" cy="1124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2681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Τεχνικές βελτίωσης διαχείρισης του χρόνου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Σχεδιάστε ένα χρονοδιάγραμμα εξαμήνου</a:t>
            </a:r>
          </a:p>
          <a:p>
            <a:pPr>
              <a:buNone/>
            </a:pPr>
            <a:r>
              <a:rPr lang="el-GR" dirty="0" smtClean="0"/>
              <a:t>Καταγράψτε όλες τις υποχρεώσεις του εξαμήνου- μαθήματα, εργασίες, συναντήσεις, μετακινήσεις κλπ.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 smtClean="0"/>
              <a:t> Σημειώστε όλες τις ημερομηνίες λήξης των εργασιών σας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l-GR" sz="2400" b="1" dirty="0" smtClean="0"/>
              <a:t>Υποχρεώσεις εξαμήνου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l-GR" sz="1600" b="1" dirty="0"/>
              <a:t>Ό</a:t>
            </a:r>
            <a:r>
              <a:rPr lang="el-GR" sz="1600" dirty="0" smtClean="0"/>
              <a:t>νομα</a:t>
            </a:r>
            <a:r>
              <a:rPr lang="en-US" sz="1600" dirty="0"/>
              <a:t>:</a:t>
            </a:r>
            <a:r>
              <a:rPr lang="el-GR" sz="1600" dirty="0" smtClean="0"/>
              <a:t/>
            </a:r>
            <a:br>
              <a:rPr lang="el-GR" sz="1600" dirty="0" smtClean="0"/>
            </a:br>
            <a:r>
              <a:rPr lang="el-GR" sz="1600" dirty="0" smtClean="0"/>
              <a:t>Ημερομηνία</a:t>
            </a:r>
            <a:r>
              <a:rPr lang="en-US" sz="1600" dirty="0" smtClean="0"/>
              <a:t>:</a:t>
            </a:r>
            <a:endParaRPr lang="el-GR" sz="1600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88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ΥΠΟΧΡΕΩΣΕΙΣ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ΒΑΘΜΟΣ ΠΡΟΤΕΡΑΙΟΤΗΤΑΣ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ΧΡΟΝΟΣ ΠΟΥ ΑΠΑΙΤΕΙΤΑΙ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ΧΡΟΝΙΚΟ</a:t>
                      </a:r>
                      <a:r>
                        <a:rPr lang="el-GR" baseline="0" dirty="0" smtClean="0"/>
                        <a:t> ΠΕΡΙΘΩΡΙΟ-ΛΗΞΗ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357167"/>
            <a:ext cx="8458200" cy="2428891"/>
          </a:xfrm>
        </p:spPr>
        <p:txBody>
          <a:bodyPr/>
          <a:lstStyle/>
          <a:p>
            <a:r>
              <a:rPr lang="el-GR" b="1" dirty="0" smtClean="0"/>
              <a:t>ΣΧΕΔΙΑΣΤΕ ΧΡΟΝΟΔΙΑΓΡΑΜΜΑ ΕΒΔΟΜΑΔΑΣ</a:t>
            </a:r>
            <a:endParaRPr lang="el-GR" b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dirty="0" smtClean="0"/>
              <a:t>Σημειώστε λίστα με όσα πρέπει να κάνετε μέσα στην εβδομάδα. </a:t>
            </a:r>
            <a:endParaRPr lang="en-US" dirty="0" smtClean="0"/>
          </a:p>
          <a:p>
            <a:pPr algn="just"/>
            <a:r>
              <a:rPr lang="el-GR" dirty="0" smtClean="0"/>
              <a:t>Καθορίστε τη μέρα που θα κάνετε το καθένα.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Εβδομαδιαίο Χρονοδιάγραμμα</a:t>
            </a:r>
            <a:endParaRPr lang="el-GR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ΩΡΑ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ΔΕΥΤΕΡΑ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ΤΡΙΤΗ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ΤΕΤΑΡΤΗ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ΠΕΜΠΤΗ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900" dirty="0" smtClean="0"/>
                        <a:t>ΠΑΡΑΣΚΕΥΗ</a:t>
                      </a:r>
                      <a:endParaRPr lang="el-G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ΣΑΒΒΑΤΟ</a:t>
                      </a:r>
                      <a:endParaRPr lang="el-G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ΚΥΡΙΑΚΗ</a:t>
                      </a:r>
                      <a:endParaRPr lang="el-GR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Σχεδιάστε χρονοδιάγραμμα ημέρας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Σημειώστε μία λίστα με τις καθημερινές σας υποχρεώσεις. </a:t>
            </a:r>
          </a:p>
          <a:p>
            <a:endParaRPr lang="el-GR" dirty="0"/>
          </a:p>
          <a:p>
            <a:r>
              <a:rPr lang="el-GR" dirty="0" smtClean="0"/>
              <a:t>Αξιολογείστε τις προτεραιότητες σας και τις δυνατότητες σας.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l-GR" sz="4000" dirty="0" smtClean="0"/>
              <a:t>Χρονοδιάγραμμα Ημέρας</a:t>
            </a:r>
            <a:br>
              <a:rPr lang="el-GR" sz="4000" dirty="0" smtClean="0"/>
            </a:br>
            <a:r>
              <a:rPr lang="el-GR" sz="2000" dirty="0" smtClean="0"/>
              <a:t>Όνομα</a:t>
            </a:r>
            <a:r>
              <a:rPr lang="en-US" sz="2000" dirty="0"/>
              <a:t>:</a:t>
            </a:r>
            <a:r>
              <a:rPr lang="el-GR" sz="2000" dirty="0" smtClean="0"/>
              <a:t/>
            </a:r>
            <a:br>
              <a:rPr lang="el-GR" sz="2000" dirty="0" smtClean="0"/>
            </a:br>
            <a:r>
              <a:rPr lang="el-GR" sz="2000" dirty="0" smtClean="0"/>
              <a:t>Ημερομηνία</a:t>
            </a:r>
            <a:r>
              <a:rPr lang="en-US" sz="2000" dirty="0" smtClean="0"/>
              <a:t>:</a:t>
            </a:r>
            <a:endParaRPr lang="el-GR" sz="2000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ΠΡΕΠΕΙ</a:t>
                      </a:r>
                      <a:r>
                        <a:rPr lang="el-GR" baseline="0" dirty="0" smtClean="0"/>
                        <a:t> ΝΑ ΚΑΝΩ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ΩΡΑ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ΜΠΟΡΩ</a:t>
                      </a:r>
                      <a:r>
                        <a:rPr lang="en-US" dirty="0" smtClean="0"/>
                        <a:t>  </a:t>
                      </a:r>
                      <a:r>
                        <a:rPr lang="el-GR" dirty="0" smtClean="0"/>
                        <a:t>ΝΑ ΚΑΝΩ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ΩΡΑ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Αξιολογείστε το πρόγραμμα σας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Εξασκηθείτε πάνω στο πρόγραμμα σας 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Το θεωρείτε αποδοτικό</a:t>
            </a:r>
            <a:r>
              <a:rPr lang="en-US" dirty="0" smtClean="0"/>
              <a:t>;</a:t>
            </a:r>
            <a:endParaRPr lang="el-GR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</a:t>
            </a:r>
            <a:r>
              <a:rPr lang="el-GR" dirty="0" smtClean="0"/>
              <a:t>ν δεν σας ικανοποιεί</a:t>
            </a:r>
            <a:r>
              <a:rPr lang="en-US" dirty="0" smtClean="0"/>
              <a:t> …</a:t>
            </a:r>
            <a:r>
              <a:rPr lang="el-GR" dirty="0" smtClean="0"/>
              <a:t>Τροποποιείστε το</a:t>
            </a:r>
            <a:r>
              <a:rPr lang="en-US" dirty="0" smtClean="0"/>
              <a:t>!</a:t>
            </a: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Να θυμάστε</a:t>
            </a:r>
            <a:r>
              <a:rPr lang="en-US" b="1" dirty="0" smtClean="0"/>
              <a:t>:</a:t>
            </a:r>
            <a:r>
              <a:rPr lang="el-GR" b="1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l-GR" dirty="0" smtClean="0"/>
              <a:t>εχθρός μας είναι η </a:t>
            </a:r>
            <a:r>
              <a:rPr lang="el-GR" b="1" dirty="0" smtClean="0"/>
              <a:t>Αναβλητικότητα!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1472" y="2214554"/>
            <a:ext cx="8115328" cy="3911609"/>
          </a:xfrm>
        </p:spPr>
        <p:txBody>
          <a:bodyPr/>
          <a:lstStyle/>
          <a:p>
            <a:r>
              <a:rPr lang="el-GR" dirty="0" smtClean="0"/>
              <a:t>Κατάλληλες τεχνικές αντιμετώπισης της Αναβλητικότητας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Κατάλληλες εκφράσεις αντικατάστασης των παλιότερων συνηθειών</a:t>
            </a:r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ΤΕΧΝΙΚΕΣ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ΑΚΑΤΑΛΛΗΛΕΣ ΕΚΦΡΑΣΕΙΣ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ΚΑΤΑΛΛΗΛΕΣ ΕΚΦΡΑΣΕΙΣ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θέτετε προτεραιότητες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«Δεν ξέρω</a:t>
                      </a:r>
                      <a:r>
                        <a:rPr lang="el-GR" baseline="0" dirty="0" smtClean="0"/>
                        <a:t> από πού να αρχίσω και έτσι δεν ξεκινάω»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«Το σημαντικότερο που πρέπει να κάνω είναι να επιλέξω τη σημαντικότερη υποχρέωση και να εστιάσω σε αυτή»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Επιμερισμός φόρτου</a:t>
                      </a:r>
                      <a:r>
                        <a:rPr lang="el-GR" baseline="0" dirty="0" smtClean="0"/>
                        <a:t> εργασίας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«Είναι τόσα πολλά όσα έχω να</a:t>
                      </a:r>
                      <a:r>
                        <a:rPr lang="el-GR" baseline="0" dirty="0" smtClean="0"/>
                        <a:t> κάνω και τόσο δύσκολα»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«δεν θα κάνω την εργασία με τη μία- θα ακολουθήσω βήματα σταδιακά»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ορίζετε μικρότερους στόχους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«έχω να κάνω την εργασία μου σε 1</a:t>
                      </a:r>
                      <a:r>
                        <a:rPr lang="el-GR" baseline="0" dirty="0" smtClean="0"/>
                        <a:t> εβδομάδα»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«αν γράφω 3 σελίδες κάθε μέρα θα την τελειώσω μέσα</a:t>
                      </a:r>
                      <a:r>
                        <a:rPr lang="el-GR" baseline="0" dirty="0" smtClean="0"/>
                        <a:t> στην εβδομάδα»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ΤΕΧΝΙΚΕΣ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ΑΚΑΤΑΛΛΗΛΕΣ ΕΚΦΡΑΣΕΙΣ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ΚΑΤΑΛΛΗΛΕΣ ΕΚΦΡΑΣΕΙΣ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Ανταμείψτε</a:t>
                      </a:r>
                      <a:r>
                        <a:rPr lang="el-GR" baseline="0" dirty="0" smtClean="0"/>
                        <a:t> τον εαυτό σας όταν ολοκληρώσετε ένα μικρό στόχο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«δεν θα</a:t>
                      </a:r>
                      <a:r>
                        <a:rPr lang="el-GR" baseline="0" dirty="0" smtClean="0"/>
                        <a:t> βγω αν δεν τελειώσω εντελώς»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«μελέτησα αρκετές ώρες, τώρα θα τηλεφωνήσω στο φίλο μου»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Εφαρμόστε χρονοδιάγραμμα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«πρέπει να αφιερώσω όλη την εβδομάδα στην εργασία»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«θα μελετήσω</a:t>
                      </a:r>
                      <a:r>
                        <a:rPr lang="el-GR" baseline="0" dirty="0" smtClean="0"/>
                        <a:t> την εβδομάδα ως</a:t>
                      </a:r>
                      <a:r>
                        <a:rPr lang="en-US" baseline="0" dirty="0" smtClean="0"/>
                        <a:t> </a:t>
                      </a:r>
                      <a:r>
                        <a:rPr lang="el-GR" baseline="0" dirty="0" smtClean="0"/>
                        <a:t>εξής</a:t>
                      </a:r>
                      <a:r>
                        <a:rPr lang="en-US" baseline="0" dirty="0" smtClean="0"/>
                        <a:t>:</a:t>
                      </a:r>
                      <a:r>
                        <a:rPr lang="el-GR" baseline="0" dirty="0" smtClean="0"/>
                        <a:t> Δευτέρα 4-6 Τρίτη 8-10 και Πέμπτη 7-9»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Κάντε την αρχή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«δεν μπορώ να γράψω,</a:t>
                      </a:r>
                      <a:r>
                        <a:rPr lang="el-GR" baseline="0" dirty="0" smtClean="0"/>
                        <a:t> δεν έχω έμπνευση»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«θα ξεκινήσω να γράφω</a:t>
                      </a:r>
                      <a:r>
                        <a:rPr lang="el-GR" baseline="0" dirty="0" smtClean="0"/>
                        <a:t> και το διορθώνω έπειτα»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Να είστε ρεαλιστές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«πρέπει</a:t>
                      </a:r>
                      <a:r>
                        <a:rPr lang="el-GR" baseline="0" dirty="0" smtClean="0"/>
                        <a:t> να δουλεύω περισσότερο, να βγαίνω περισσότερο και να </a:t>
                      </a:r>
                      <a:r>
                        <a:rPr lang="el-GR" baseline="0" dirty="0" err="1" smtClean="0"/>
                        <a:t>αθλμούμαι</a:t>
                      </a:r>
                      <a:r>
                        <a:rPr lang="el-GR" baseline="0" dirty="0" smtClean="0"/>
                        <a:t>»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«βάζω όρια. Κάνω λιγότερα και είναι ευχαριστημένος με τον εαυτό μου»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l-GR" b="1" dirty="0" smtClean="0"/>
          </a:p>
          <a:p>
            <a:pPr algn="ctr">
              <a:buNone/>
            </a:pPr>
            <a:endParaRPr lang="el-GR" b="1" dirty="0" smtClean="0"/>
          </a:p>
          <a:p>
            <a:pPr algn="ctr">
              <a:buNone/>
            </a:pPr>
            <a:endParaRPr lang="el-GR" b="1" dirty="0" smtClean="0"/>
          </a:p>
          <a:p>
            <a:pPr algn="ctr">
              <a:buNone/>
            </a:pPr>
            <a:r>
              <a:rPr lang="el-GR" b="1" dirty="0" smtClean="0"/>
              <a:t>ΧΡΟΝΟΔΙΑΓΡΑΜΜΑ   ΓΙΑ ΤΗΝ ΟΛΟΚΛΗΡΩΣΗ  ΤΩΝ ΔΡΑΣΤΗΡΙΟΤΗΤΩΝ</a:t>
            </a:r>
            <a:endParaRPr lang="el-GR" b="1" dirty="0"/>
          </a:p>
        </p:txBody>
      </p:sp>
      <p:pic>
        <p:nvPicPr>
          <p:cNvPr id="4" name="Picture 2" descr="https://qa.hmu.gr/wp-content/uploads/2023/06/ELMEPA-LOGO-GR-Compress-120x120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5460" y="116192"/>
            <a:ext cx="1228088" cy="1637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 4"/>
          <p:cNvSpPr/>
          <p:nvPr/>
        </p:nvSpPr>
        <p:spPr>
          <a:xfrm>
            <a:off x="4648893" y="644807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sz="1000" b="1" dirty="0" smtClean="0"/>
              <a:t>Ελληνικό Μεσογειακό Πανεπιστήμιο/ Κέντρο Υποστήριξης Διδασκαλίας </a:t>
            </a:r>
            <a:r>
              <a:rPr lang="el-GR" sz="1000" b="1" dirty="0"/>
              <a:t>και </a:t>
            </a:r>
            <a:r>
              <a:rPr lang="el-GR" sz="1000" b="1" dirty="0" smtClean="0"/>
              <a:t>Μάθησης</a:t>
            </a:r>
            <a:endParaRPr lang="el-GR" sz="1000" b="1" dirty="0"/>
          </a:p>
        </p:txBody>
      </p:sp>
    </p:spTree>
    <p:extLst>
      <p:ext uri="{BB962C8B-B14F-4D97-AF65-F5344CB8AC3E}">
        <p14:creationId xmlns:p14="http://schemas.microsoft.com/office/powerpoint/2010/main" xmlns="" val="2777832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Διαχείριση χρόνου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b="1" dirty="0" smtClean="0"/>
              <a:t>Αρνητικές τακτικές</a:t>
            </a:r>
          </a:p>
          <a:p>
            <a:r>
              <a:rPr lang="el-GR" dirty="0" smtClean="0"/>
              <a:t>Πολλά πράγματα την ίδια στιγμή</a:t>
            </a:r>
          </a:p>
          <a:p>
            <a:r>
              <a:rPr lang="el-GR" dirty="0" smtClean="0"/>
              <a:t>Τελειομανία</a:t>
            </a:r>
          </a:p>
          <a:p>
            <a:r>
              <a:rPr lang="el-GR" dirty="0" smtClean="0"/>
              <a:t>Όταν λες «ναι» σε όλα</a:t>
            </a:r>
          </a:p>
          <a:p>
            <a:r>
              <a:rPr lang="el-GR" dirty="0" smtClean="0"/>
              <a:t>Μελαγχολία</a:t>
            </a:r>
          </a:p>
          <a:p>
            <a:r>
              <a:rPr lang="el-GR" dirty="0" smtClean="0"/>
              <a:t>Φόβος αποτυχίας</a:t>
            </a:r>
          </a:p>
          <a:p>
            <a:r>
              <a:rPr lang="el-GR" dirty="0" smtClean="0"/>
              <a:t>Παράλογος υπολογισμός χρόνου</a:t>
            </a:r>
          </a:p>
          <a:p>
            <a:r>
              <a:rPr lang="el-GR" dirty="0" smtClean="0"/>
              <a:t>Ασυγύριστο γραφείο</a:t>
            </a:r>
          </a:p>
          <a:p>
            <a:r>
              <a:rPr lang="en-US" dirty="0" smtClean="0"/>
              <a:t>A</a:t>
            </a:r>
            <a:r>
              <a:rPr lang="el-GR" dirty="0" err="1" smtClean="0"/>
              <a:t>ναβλητικότητα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Διαχείριση χρόνου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b="1" dirty="0" smtClean="0"/>
              <a:t>Θετικές τακτικές</a:t>
            </a:r>
          </a:p>
          <a:p>
            <a:pPr algn="just"/>
            <a:r>
              <a:rPr lang="el-GR" dirty="0" smtClean="0"/>
              <a:t>Λίστα με σημαντικές κατηγορίες για τον καθένα όπως υγεία, κοινωνική ζωή, φίλοι, οικογένεια.</a:t>
            </a:r>
          </a:p>
          <a:p>
            <a:pPr algn="just"/>
            <a:r>
              <a:rPr lang="el-GR" dirty="0" smtClean="0"/>
              <a:t>Σημείωσε στόχους για το μέλλον</a:t>
            </a:r>
          </a:p>
          <a:p>
            <a:pPr algn="just"/>
            <a:r>
              <a:rPr lang="el-GR" dirty="0" smtClean="0"/>
              <a:t>Ζήτησε εβδομαδιαίο πρόγραμμα μελέτης από το γραφείο Συμβουλευτικής για να κρατάς τον έλεγχο του χρόνου.</a:t>
            </a:r>
          </a:p>
          <a:p>
            <a:pPr algn="just"/>
            <a:r>
              <a:rPr lang="el-GR" dirty="0" smtClean="0"/>
              <a:t>Περιόρισε τη χρήση του τηλεφώνου όταν μελετάς</a:t>
            </a: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b="1" dirty="0" smtClean="0"/>
              <a:t>Θετικές τακτικές</a:t>
            </a:r>
            <a:r>
              <a:rPr lang="en-US" b="1" dirty="0" smtClean="0"/>
              <a:t>:</a:t>
            </a:r>
            <a:endParaRPr lang="el-GR" b="1" dirty="0" smtClean="0"/>
          </a:p>
          <a:p>
            <a:r>
              <a:rPr lang="el-GR" dirty="0" smtClean="0"/>
              <a:t>Πρώτα τα αρχίζεις με τις υποχρεώσεις που δεν σου αρέσουν. Όταν ολοκληρωθούν θα νιώσεις ανακούφιση.</a:t>
            </a:r>
          </a:p>
          <a:p>
            <a:r>
              <a:rPr lang="el-GR" dirty="0" smtClean="0"/>
              <a:t>Μάθε τις επιθυμίες σου και δούλεψε μαζί με αυτές.</a:t>
            </a:r>
          </a:p>
          <a:p>
            <a:r>
              <a:rPr lang="el-GR" dirty="0" smtClean="0"/>
              <a:t>Διάβαζε κάθε μέρα την ίδια ώρα για να επιτύχεις συστηματικό προγραμματισμό.</a:t>
            </a:r>
          </a:p>
          <a:p>
            <a:r>
              <a:rPr lang="el-GR" dirty="0" smtClean="0"/>
              <a:t>Να έχεις ατζέντα με τις φοιτητικές σου υποχρεώσεις</a:t>
            </a:r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Δραστηριότητα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l-GR" b="1" dirty="0" smtClean="0"/>
              <a:t>Διάβασε τη πρόταση και αναλογίσου αν σε εκφράζει επιλέγοντας ΝΑΙ ή ΌΧΙ </a:t>
            </a:r>
          </a:p>
          <a:p>
            <a:r>
              <a:rPr lang="el-GR" dirty="0" smtClean="0"/>
              <a:t>Ξοδεύω πολλή ώρα για να μάθω κάτι</a:t>
            </a:r>
          </a:p>
          <a:p>
            <a:r>
              <a:rPr lang="el-GR" dirty="0" smtClean="0"/>
              <a:t>Πριν από τις εξετάσεις αφιερώνω την νύχτα αρκετές ώρες διαβάσματος</a:t>
            </a:r>
          </a:p>
          <a:p>
            <a:r>
              <a:rPr lang="el-GR" dirty="0" smtClean="0"/>
              <a:t>Όταν μελετάω πολλές ώρες δεν θα έχω χρόνο για κοινωνική ζωή</a:t>
            </a:r>
          </a:p>
          <a:p>
            <a:r>
              <a:rPr lang="el-GR" dirty="0" smtClean="0"/>
              <a:t>Συνήθως μελετάω με το ραδιόφωνο και την τηλεόραση ανοικτά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000108"/>
            <a:ext cx="8401080" cy="5126055"/>
          </a:xfrm>
        </p:spPr>
        <p:txBody>
          <a:bodyPr>
            <a:normAutofit/>
          </a:bodyPr>
          <a:lstStyle/>
          <a:p>
            <a:r>
              <a:rPr lang="el-GR" dirty="0" smtClean="0"/>
              <a:t>Δεν μπορώ να μελετήσω πολλή ώρα χωρίς να κουραστώ</a:t>
            </a:r>
          </a:p>
          <a:p>
            <a:r>
              <a:rPr lang="el-GR" dirty="0" smtClean="0"/>
              <a:t>Πηγαίνω στο μάθημα αλλά συνήθως σκέφτομαι διάφορα θέματα</a:t>
            </a:r>
          </a:p>
          <a:p>
            <a:r>
              <a:rPr lang="el-GR" dirty="0" smtClean="0"/>
              <a:t>Δεν κατανοώ εύκολα τις σημειώσεις του κάθε μαθήματος μετά την παράδοση</a:t>
            </a:r>
          </a:p>
          <a:p>
            <a:r>
              <a:rPr lang="el-GR" dirty="0" smtClean="0"/>
              <a:t>Δεν ξαναμελετάω τις σημειώσεις μου κατά τη διάρκεια του εξαμήνου</a:t>
            </a:r>
          </a:p>
          <a:p>
            <a:r>
              <a:rPr lang="el-GR" dirty="0" smtClean="0"/>
              <a:t>Όταν φτάνω στο τέλος του μαθήματος δεν θυμάμαι τι έχω μελετήσει μέχρι εκείνη τη στιγμή</a:t>
            </a:r>
            <a:endParaRPr lang="el-G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000108"/>
            <a:ext cx="8329642" cy="5126055"/>
          </a:xfrm>
        </p:spPr>
        <p:txBody>
          <a:bodyPr>
            <a:normAutofit/>
          </a:bodyPr>
          <a:lstStyle/>
          <a:p>
            <a:r>
              <a:rPr lang="el-GR" dirty="0" smtClean="0"/>
              <a:t>Δεν μπορώ να διαχωρίσω τα σημαντικά από τα ανούσια στο διδακτικό υλικό</a:t>
            </a:r>
          </a:p>
          <a:p>
            <a:r>
              <a:rPr lang="el-GR" dirty="0" smtClean="0"/>
              <a:t>Δεν προλαβαίνω το χρονικό περιθώριο των εργασιών και πιέζομαι αρκετά τη τελευταία ημέρα πριν τη λήξη</a:t>
            </a:r>
          </a:p>
          <a:p>
            <a:r>
              <a:rPr lang="el-GR" dirty="0" smtClean="0"/>
              <a:t>Νιώθω άγχος και δεν μπορώ να ξεκινήσω τη συγγραφή των εργασιών που έχω</a:t>
            </a:r>
          </a:p>
          <a:p>
            <a:r>
              <a:rPr lang="el-GR" dirty="0" smtClean="0"/>
              <a:t>Δεν αλλάζω ταχύτητα μελέτης ανάλογα με το βαθμό δυσκολίας του διδακτικού υλικού</a:t>
            </a:r>
            <a:endParaRPr lang="el-G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Οργάνωση μελέτης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Γράψε ημέρες και ώρες των εξεταζόμενων μαθημάτων</a:t>
            </a:r>
          </a:p>
          <a:p>
            <a:pPr>
              <a:buNone/>
            </a:pPr>
            <a:r>
              <a:rPr lang="el-GR" dirty="0" smtClean="0"/>
              <a:t>Σκέψου</a:t>
            </a:r>
            <a:r>
              <a:rPr lang="en-US" dirty="0" smtClean="0"/>
              <a:t>:</a:t>
            </a:r>
            <a:r>
              <a:rPr lang="el-GR" dirty="0" smtClean="0"/>
              <a:t> </a:t>
            </a:r>
          </a:p>
          <a:p>
            <a:r>
              <a:rPr lang="el-GR" dirty="0" smtClean="0"/>
              <a:t>Πόσο καλά γνωρίζω την ύλη</a:t>
            </a:r>
            <a:r>
              <a:rPr lang="en-US" dirty="0" smtClean="0"/>
              <a:t>;</a:t>
            </a:r>
            <a:r>
              <a:rPr lang="el-GR" dirty="0" smtClean="0"/>
              <a:t> </a:t>
            </a:r>
          </a:p>
          <a:p>
            <a:r>
              <a:rPr lang="el-GR" dirty="0" smtClean="0"/>
              <a:t>Ποιο μάθημα έχει προτεραιότητα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Έχω όλες τις σημειώσεις των μαθημάτων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Πόσο</a:t>
            </a:r>
            <a:r>
              <a:rPr lang="en-US" dirty="0" smtClean="0"/>
              <a:t> </a:t>
            </a:r>
            <a:r>
              <a:rPr lang="el-GR" dirty="0" smtClean="0"/>
              <a:t> χρονικό διάστημα έχω να μάθω την ύλη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Ποιο ποσοστό της βαθμολογίας στηρίζεται στο βαθμό των γραπτών</a:t>
            </a:r>
            <a:r>
              <a:rPr lang="en-US" dirty="0" smtClean="0"/>
              <a:t>;</a:t>
            </a:r>
            <a:endParaRPr lang="el-G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0"/>
            <a:ext cx="8401080" cy="1785926"/>
          </a:xfrm>
        </p:spPr>
        <p:txBody>
          <a:bodyPr>
            <a:noAutofit/>
          </a:bodyPr>
          <a:lstStyle/>
          <a:p>
            <a:pPr algn="just"/>
            <a:r>
              <a:rPr lang="el-GR" sz="3600" b="1" dirty="0" smtClean="0"/>
              <a:t>Φτιάξε περιόδους μελέτης από την αρχή έως την εξεταστική για κάθε μάθημα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785926"/>
            <a:ext cx="8186766" cy="4523434"/>
          </a:xfrm>
        </p:spPr>
        <p:txBody>
          <a:bodyPr>
            <a:normAutofit/>
          </a:bodyPr>
          <a:lstStyle/>
          <a:p>
            <a:pPr algn="just"/>
            <a:r>
              <a:rPr lang="el-GR" dirty="0" smtClean="0"/>
              <a:t>Να αφιερώνεις 50 λεπτά με 10 λεπτά διάλειμμα για επαναλήψεις και αυτοεξέταση</a:t>
            </a:r>
          </a:p>
          <a:p>
            <a:pPr algn="just"/>
            <a:r>
              <a:rPr lang="el-GR" dirty="0" smtClean="0"/>
              <a:t>Επέλεξε κατάλληλο χώρο μελέτης</a:t>
            </a:r>
          </a:p>
          <a:p>
            <a:pPr algn="just"/>
            <a:r>
              <a:rPr lang="el-GR" dirty="0" smtClean="0"/>
              <a:t>Μελέτησε το βιολογικό σου ρολόι για να καθορίσεις τις καταλληλότερες ώρες για διάβασμα</a:t>
            </a:r>
          </a:p>
          <a:p>
            <a:pPr algn="just"/>
            <a:r>
              <a:rPr lang="el-GR" dirty="0" smtClean="0"/>
              <a:t>Να αφιερώνεις χρόνο για τις καθημερινές- κοινωνικές  δραστηριότητες. Μη τις παραμελείς!</a:t>
            </a:r>
          </a:p>
          <a:p>
            <a:pPr algn="just"/>
            <a:endParaRPr lang="el-G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Υποδείξεις  για μελέτη τελευταίας στιγμής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Αποδοχή ότι έχεις ελάχιστο χρόνο για μελέτη</a:t>
            </a:r>
          </a:p>
          <a:p>
            <a:r>
              <a:rPr lang="el-GR" dirty="0" smtClean="0"/>
              <a:t>Αποδοχή ότι δεν κάλυψες σφαιρικά την ύλη</a:t>
            </a:r>
          </a:p>
          <a:p>
            <a:r>
              <a:rPr lang="el-GR" dirty="0" smtClean="0"/>
              <a:t>Κοίταξε τις σημειώσεις σου και υπογράμμισε όσα φαίνονται σημαντικά</a:t>
            </a:r>
          </a:p>
          <a:p>
            <a:r>
              <a:rPr lang="el-GR" dirty="0" smtClean="0"/>
              <a:t>Εστίασε σε ορισμούς, σε κουτιά, σε πίνακες και σε όσα είναι τονισμένα </a:t>
            </a:r>
            <a:r>
              <a:rPr lang="en-US" dirty="0" smtClean="0"/>
              <a:t>bold</a:t>
            </a:r>
          </a:p>
          <a:p>
            <a:r>
              <a:rPr lang="el-GR" dirty="0" smtClean="0"/>
              <a:t>Γράψε τα σημαντικά σε χαρτί και διάβασέ τα ξανά και ξανά δυνατά </a:t>
            </a:r>
            <a:endParaRPr lang="el-G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Φροντίδα εαυτού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/>
              <a:t>Απόφυγε το αλκοόλ και τις </a:t>
            </a:r>
            <a:r>
              <a:rPr lang="el-GR" dirty="0" err="1" smtClean="0"/>
              <a:t>εξαρτησιογόνες</a:t>
            </a:r>
            <a:r>
              <a:rPr lang="el-GR" dirty="0" smtClean="0"/>
              <a:t> ουσίες</a:t>
            </a:r>
          </a:p>
          <a:p>
            <a:pPr algn="just"/>
            <a:r>
              <a:rPr lang="el-GR" dirty="0" smtClean="0"/>
              <a:t>Υγιές πρόγραμμα χαλάρωσης και ύπνου</a:t>
            </a:r>
          </a:p>
          <a:p>
            <a:pPr algn="just"/>
            <a:r>
              <a:rPr lang="el-GR" dirty="0" smtClean="0"/>
              <a:t>Σωστή διατροφή</a:t>
            </a:r>
          </a:p>
          <a:p>
            <a:pPr algn="just"/>
            <a:r>
              <a:rPr lang="el-GR" dirty="0" smtClean="0"/>
              <a:t>Απόφυγε αγχωμένους συμφοιτητές. </a:t>
            </a:r>
          </a:p>
          <a:p>
            <a:pPr algn="just">
              <a:buNone/>
            </a:pPr>
            <a:r>
              <a:rPr lang="el-GR" dirty="0" smtClean="0"/>
              <a:t>Να θυμάσαι!... Το άγχος είναι μεταδοτικό</a:t>
            </a:r>
          </a:p>
          <a:p>
            <a:pPr algn="just"/>
            <a:r>
              <a:rPr lang="el-GR" dirty="0" smtClean="0"/>
              <a:t>Μη πάς στην εξεταστική βιαστικά τελευταία στιγμή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585593" y="5095333"/>
            <a:ext cx="824525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Το σεμινάριο υλοποιείται στα πλαίσια της </a:t>
            </a:r>
            <a:r>
              <a:rPr lang="el-GR" dirty="0"/>
              <a:t>Πράξης «Γραφείο υποστήριξης της διδασκαλίας και μάθησης στο Ελληνικό Μεσογειακό Πανεπιστήμιο» με κωδικό ΟΠΣ (MIS) </a:t>
            </a:r>
            <a:r>
              <a:rPr lang="el-GR" dirty="0" smtClean="0"/>
              <a:t>5162371</a:t>
            </a:r>
          </a:p>
          <a:p>
            <a:endParaRPr lang="el-GR" dirty="0"/>
          </a:p>
          <a:p>
            <a:r>
              <a:rPr lang="el-GR" dirty="0"/>
              <a:t>“Το έργο συγχρηματοδοτείται από την Ελλάδα και την Ευρωπαϊκή Ένωση (Ευρωπαϊκό Κοινωνικό Ταμείο) μέσω του Επιχειρησιακού Προγράμματος «Ανάπτυξη Ανθρώπινου Δυναμικού, Εκπαίδευση και Διά Βίου Μάθηση» .” </a:t>
            </a:r>
          </a:p>
        </p:txBody>
      </p:sp>
      <p:pic>
        <p:nvPicPr>
          <p:cNvPr id="6" name="Picture 2" descr="https://qa.hmu.gr/wp-content/uploads/2023/06/ELMEPA-LOGO-GR-Compress-120x120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460" y="116192"/>
            <a:ext cx="1228088" cy="16374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569" y="3708790"/>
            <a:ext cx="4953762" cy="99364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544537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285860"/>
            <a:ext cx="8329642" cy="4840303"/>
          </a:xfrm>
        </p:spPr>
        <p:txBody>
          <a:bodyPr/>
          <a:lstStyle/>
          <a:p>
            <a:r>
              <a:rPr lang="el-GR" dirty="0" smtClean="0"/>
              <a:t>Αναρωτήσου «ποιο είναι το χειρότερο σενάριο που μπορεί να συμβεί</a:t>
            </a:r>
            <a:r>
              <a:rPr lang="en-US" dirty="0" smtClean="0"/>
              <a:t>;</a:t>
            </a:r>
            <a:r>
              <a:rPr lang="el-GR" dirty="0" smtClean="0"/>
              <a:t>» Μπορώ να το διαχειριστώ</a:t>
            </a:r>
            <a:r>
              <a:rPr lang="en-US" dirty="0" smtClean="0"/>
              <a:t>;</a:t>
            </a:r>
            <a:r>
              <a:rPr lang="el-GR" dirty="0" smtClean="0"/>
              <a:t> Τι εναλλακτικές έχω</a:t>
            </a:r>
            <a:r>
              <a:rPr lang="en-US" smtClean="0"/>
              <a:t>;</a:t>
            </a:r>
          </a:p>
          <a:p>
            <a:endParaRPr lang="el-GR" dirty="0" smtClean="0"/>
          </a:p>
          <a:p>
            <a:r>
              <a:rPr lang="el-GR" dirty="0" smtClean="0"/>
              <a:t>Αξιόλογη τεχνική</a:t>
            </a:r>
            <a:r>
              <a:rPr lang="en-US" dirty="0" smtClean="0"/>
              <a:t>: </a:t>
            </a:r>
            <a:r>
              <a:rPr lang="el-GR" dirty="0" smtClean="0"/>
              <a:t>πάρε βαθιά αναπνοή και κράτησέ την για λίγα δευτερόλεπτα και μετά διώξε τον αέρα και σκέψου «ηρέμησε». Επανάλαβε 2-3 φορές.</a:t>
            </a:r>
            <a:endParaRPr lang="el-G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ΤΕΧΝΙΚΕΣ ΔΙΑΧΕΙΡΙΣΗΣ ΧΡΟΝΟΥ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/>
              <a:t>1.Όρισε τους στόχους σου</a:t>
            </a:r>
          </a:p>
          <a:p>
            <a:pPr>
              <a:buNone/>
            </a:pPr>
            <a:r>
              <a:rPr lang="el-GR" dirty="0" smtClean="0"/>
              <a:t>Πχ «Θέλω να γράψω άριστα σε ένα δύσκολο μάθημα!». Αυτό θα γίνει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 με καθημερινό &amp; εβδομαδιαίο διάβασμα </a:t>
            </a:r>
          </a:p>
          <a:p>
            <a:r>
              <a:rPr lang="el-GR" dirty="0" smtClean="0"/>
              <a:t>Με καλές σημειώσεις </a:t>
            </a:r>
          </a:p>
          <a:p>
            <a:r>
              <a:rPr lang="el-GR" dirty="0" smtClean="0"/>
              <a:t>Να γράψω άριστα σε κάθε ενδιάμεσο τεστ ή πρόοδο- εργασίες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ΤΕΧΝΙΚΕΣ ΔΙΑΧΕΙΡΙΣΗΣ ΧΡΟΝΟΥ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2.  Χρήση ατζέντας ή ημερολόγιο</a:t>
            </a:r>
          </a:p>
          <a:p>
            <a:r>
              <a:rPr lang="el-GR" b="1" dirty="0" smtClean="0"/>
              <a:t>3.  Δημιουργία μιας </a:t>
            </a:r>
            <a:r>
              <a:rPr lang="en-US" b="1" dirty="0" smtClean="0"/>
              <a:t>to-do list</a:t>
            </a:r>
            <a:endParaRPr lang="el-GR" b="1" dirty="0" smtClean="0"/>
          </a:p>
          <a:p>
            <a:pPr>
              <a:buNone/>
            </a:pPr>
            <a:r>
              <a:rPr lang="el-GR" dirty="0" smtClean="0"/>
              <a:t>Πχ φύλλο χαρτί, ένα </a:t>
            </a:r>
            <a:r>
              <a:rPr lang="en-US" dirty="0" smtClean="0"/>
              <a:t>post-it</a:t>
            </a:r>
            <a:r>
              <a:rPr lang="el-GR" dirty="0" smtClean="0"/>
              <a:t>, </a:t>
            </a:r>
            <a:r>
              <a:rPr lang="en-US" dirty="0" smtClean="0"/>
              <a:t>online </a:t>
            </a:r>
            <a:r>
              <a:rPr lang="el-GR" dirty="0" smtClean="0"/>
              <a:t>εφαρμογές </a:t>
            </a:r>
            <a:r>
              <a:rPr lang="en-US" dirty="0" smtClean="0"/>
              <a:t>(</a:t>
            </a:r>
            <a:r>
              <a:rPr lang="en-US" dirty="0" err="1" smtClean="0"/>
              <a:t>trello</a:t>
            </a:r>
            <a:r>
              <a:rPr lang="en-US" dirty="0" smtClean="0"/>
              <a:t>, asana, </a:t>
            </a:r>
            <a:r>
              <a:rPr lang="en-US" dirty="0" err="1" smtClean="0"/>
              <a:t>google</a:t>
            </a:r>
            <a:r>
              <a:rPr lang="en-US" dirty="0" smtClean="0"/>
              <a:t> tasks)</a:t>
            </a:r>
          </a:p>
          <a:p>
            <a:r>
              <a:rPr lang="en-US" b="1" dirty="0" smtClean="0"/>
              <a:t>4. Work Breakdown Structure </a:t>
            </a:r>
            <a:r>
              <a:rPr lang="en-US" dirty="0" smtClean="0"/>
              <a:t>– </a:t>
            </a:r>
            <a:r>
              <a:rPr lang="el-GR" dirty="0" smtClean="0"/>
              <a:t>Δομή Ανάλυσης Εργασιών</a:t>
            </a:r>
          </a:p>
          <a:p>
            <a:pPr>
              <a:buNone/>
            </a:pPr>
            <a:r>
              <a:rPr lang="el-GR" dirty="0" smtClean="0"/>
              <a:t>Ο στόχος μας να σπάει σε μικρότερους στόχους</a:t>
            </a:r>
            <a:endParaRPr lang="el-G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ΤΕΧΝΙΚΕΣ ΔΙΑΧΕΙΡΙΣΗΣ ΧΡΟΝΟΥ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5. Ιεράρχηση των στόχων</a:t>
            </a:r>
          </a:p>
          <a:p>
            <a:pPr>
              <a:buNone/>
            </a:pPr>
            <a:r>
              <a:rPr lang="el-GR" dirty="0" smtClean="0"/>
              <a:t>πχ. Στόχος η αποφοίτηση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Προτεραιότητα η σχολή και το διάβασμα</a:t>
            </a:r>
          </a:p>
          <a:p>
            <a:r>
              <a:rPr lang="el-GR" dirty="0" smtClean="0"/>
              <a:t>Σημειώνω τα δύσκολα- απαιτητικά μαθήματα</a:t>
            </a:r>
          </a:p>
          <a:p>
            <a:r>
              <a:rPr lang="el-GR" dirty="0" smtClean="0"/>
              <a:t>Ποια είναι πιο εύκολα για σένα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Ποια απαιτούν προσοχή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Ποια συμπεριλαμβάνουν εργασίες με προθεσμία παράδοσης</a:t>
            </a:r>
            <a:r>
              <a:rPr lang="en-US" dirty="0" smtClean="0"/>
              <a:t>;</a:t>
            </a:r>
            <a:endParaRPr lang="el-G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ΤΕΧΝΙΚΕΣ ΔΙΑΧΕΙΡΙΣΗΣ ΧΡΟΝΟΥ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6. Αποφυγή </a:t>
            </a:r>
            <a:r>
              <a:rPr lang="en-US" b="1" dirty="0" smtClean="0"/>
              <a:t>multitasking</a:t>
            </a:r>
          </a:p>
          <a:p>
            <a:r>
              <a:rPr lang="el-GR" dirty="0" smtClean="0"/>
              <a:t>Μην κάνεις ταυτόχρονα τις εργασίες όλων των μαθημάτων</a:t>
            </a:r>
          </a:p>
          <a:p>
            <a:r>
              <a:rPr lang="el-GR" dirty="0" smtClean="0"/>
              <a:t>Μην αφήνεις το διάβασμα ενός μαθήματος στη μέση για να ξεκινήσεις άλλο</a:t>
            </a:r>
          </a:p>
          <a:p>
            <a:pPr>
              <a:buNone/>
            </a:pPr>
            <a:r>
              <a:rPr lang="el-GR" dirty="0" smtClean="0"/>
              <a:t>Γιατί το αποτέλεσμα θα είναι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l-GR" dirty="0" smtClean="0"/>
              <a:t> </a:t>
            </a:r>
            <a:r>
              <a:rPr lang="en-US" dirty="0" smtClean="0"/>
              <a:t>          </a:t>
            </a:r>
            <a:r>
              <a:rPr lang="el-GR" dirty="0" smtClean="0"/>
              <a:t>Αφήνουμε τα πάντα στη μέση</a:t>
            </a:r>
            <a:endParaRPr lang="el-G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ΤΕΧΝΙΚΕΣ ΔΙΑΧΕΙΡΙΣΗΣ ΧΡΟΝΟΥ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7. </a:t>
            </a:r>
            <a:r>
              <a:rPr lang="el-GR" b="1" dirty="0" smtClean="0"/>
              <a:t>Αποφυγή περισπασμών</a:t>
            </a:r>
          </a:p>
          <a:p>
            <a:r>
              <a:rPr lang="el-GR" dirty="0" smtClean="0"/>
              <a:t> όχι κοντά το κινητό μας</a:t>
            </a:r>
          </a:p>
          <a:p>
            <a:r>
              <a:rPr lang="el-GR" dirty="0" smtClean="0"/>
              <a:t> όχι μέσα κοινωνικής δικτύωσης</a:t>
            </a:r>
          </a:p>
          <a:p>
            <a:r>
              <a:rPr lang="el-GR" dirty="0" smtClean="0"/>
              <a:t> όχι ανοικτή τηλεόραση</a:t>
            </a:r>
            <a:r>
              <a:rPr lang="en-US" dirty="0" smtClean="0"/>
              <a:t> </a:t>
            </a:r>
            <a:r>
              <a:rPr lang="el-GR" dirty="0" smtClean="0"/>
              <a:t>ή ράδιο</a:t>
            </a:r>
          </a:p>
          <a:p>
            <a:pPr>
              <a:buNone/>
            </a:pPr>
            <a:r>
              <a:rPr lang="el-GR" b="1" dirty="0" smtClean="0"/>
              <a:t>8. Έλεγχος προόδου</a:t>
            </a:r>
          </a:p>
          <a:p>
            <a:r>
              <a:rPr lang="el-GR" dirty="0" smtClean="0"/>
              <a:t>έλεγχος επιτυχίας ή αποτυχίας του πλάνου που σχεδίασες</a:t>
            </a:r>
          </a:p>
          <a:p>
            <a:r>
              <a:rPr lang="el-GR" dirty="0" smtClean="0"/>
              <a:t>ευκαιρία για διορθώσεις</a:t>
            </a:r>
          </a:p>
          <a:p>
            <a:r>
              <a:rPr lang="el-GR" dirty="0" smtClean="0"/>
              <a:t>ανατροφοδότηση</a:t>
            </a:r>
            <a:endParaRPr lang="el-G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Δραστηριότητα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Απαντήστε στα παρακάτω ερωτήματα για να αξιολογήσετε τις προσωπικές σας σημειώσεις. </a:t>
            </a:r>
            <a:r>
              <a:rPr lang="el-GR" b="1" dirty="0" smtClean="0"/>
              <a:t>Να είστε ειλικρινείς!</a:t>
            </a:r>
          </a:p>
          <a:p>
            <a:pPr>
              <a:buNone/>
            </a:pPr>
            <a:endParaRPr lang="el-GR" b="1" dirty="0" smtClean="0"/>
          </a:p>
          <a:p>
            <a:r>
              <a:rPr lang="el-GR" dirty="0" smtClean="0"/>
              <a:t>Βαθμολογείστε το κάθε ερώτημα από 0 έως 10.</a:t>
            </a:r>
          </a:p>
          <a:p>
            <a:pPr>
              <a:buNone/>
            </a:pPr>
            <a:r>
              <a:rPr lang="el-GR" dirty="0" smtClean="0"/>
              <a:t> Στο μηδέν αντιστοιχεί το «όχι» και στο 10 το «ναι»</a:t>
            </a:r>
            <a:endParaRPr lang="el-G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9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Βαθμολογία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Οι σημειώσεις έχουν ημερομηνία</a:t>
                      </a:r>
                      <a:r>
                        <a:rPr lang="en-US" dirty="0" smtClean="0"/>
                        <a:t>;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Ο τίτλος</a:t>
                      </a:r>
                      <a:r>
                        <a:rPr lang="el-GR" baseline="0" dirty="0" smtClean="0"/>
                        <a:t> της διάλεξης δηλώνεται καθαρά</a:t>
                      </a:r>
                      <a:r>
                        <a:rPr lang="en-US" baseline="0" dirty="0" smtClean="0"/>
                        <a:t>;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Επιπρόσθετες επικεφαλίδες σημειώνονται καθαρά</a:t>
                      </a:r>
                      <a:r>
                        <a:rPr lang="en-US" dirty="0" smtClean="0"/>
                        <a:t>;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Οι σημειώσεις είναι οργανωμένες</a:t>
                      </a:r>
                      <a:r>
                        <a:rPr lang="el-GR" baseline="0" dirty="0" smtClean="0"/>
                        <a:t> –διακρίνεις κύριες ιδέες και λεπτομέρειες</a:t>
                      </a:r>
                      <a:r>
                        <a:rPr lang="en-US" baseline="0" dirty="0" smtClean="0"/>
                        <a:t>;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Υπάρχουν αρκετά</a:t>
                      </a:r>
                      <a:r>
                        <a:rPr lang="el-GR" baseline="0" dirty="0" smtClean="0"/>
                        <a:t> παραδείγματα που αποσαφηνίζουν τις ιδέες</a:t>
                      </a:r>
                      <a:r>
                        <a:rPr lang="en-US" baseline="0" dirty="0" smtClean="0"/>
                        <a:t>;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42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Βαθμολογία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Υπάρχουν συνδετικές φράσεις για να συνδέονται</a:t>
                      </a:r>
                      <a:r>
                        <a:rPr lang="el-GR" baseline="0" dirty="0" smtClean="0"/>
                        <a:t> οι βασικές ιδέες</a:t>
                      </a:r>
                      <a:r>
                        <a:rPr lang="en-US" baseline="0" dirty="0" smtClean="0"/>
                        <a:t>;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Στο αριστερό περιθώριο υπάρχουν πλαγιότιτλοι με τις κύριες ιδέες</a:t>
                      </a:r>
                      <a:r>
                        <a:rPr lang="en-US" dirty="0" smtClean="0"/>
                        <a:t>;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8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Οι σημειώσεις είναι ευανάγνωστες</a:t>
                      </a:r>
                      <a:r>
                        <a:rPr lang="en-US" dirty="0" smtClean="0"/>
                        <a:t>;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Υπάρχουν τονισμένα σημεία με χρωματιστούς</a:t>
                      </a:r>
                      <a:r>
                        <a:rPr lang="el-GR" baseline="0" dirty="0" smtClean="0"/>
                        <a:t> μαρκαδόρους</a:t>
                      </a:r>
                      <a:r>
                        <a:rPr lang="en-US" baseline="0" dirty="0" smtClean="0"/>
                        <a:t>;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10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Υπάρχει</a:t>
                      </a:r>
                      <a:r>
                        <a:rPr lang="el-GR" baseline="0" dirty="0" smtClean="0"/>
                        <a:t> στις σημειώσεις πρόσθετο υλικό πχ άρθρα, </a:t>
                      </a:r>
                      <a:r>
                        <a:rPr lang="el-GR" baseline="0" dirty="0" err="1" smtClean="0"/>
                        <a:t>σάιτ</a:t>
                      </a:r>
                      <a:r>
                        <a:rPr lang="el-GR" baseline="0" dirty="0" smtClean="0"/>
                        <a:t>, βιβλιογραφία για επιπλέον μελέτη</a:t>
                      </a:r>
                      <a:r>
                        <a:rPr lang="en-US" baseline="0" dirty="0" smtClean="0"/>
                        <a:t>;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Τώρα!</a:t>
            </a:r>
          </a:p>
          <a:p>
            <a:pPr>
              <a:buNone/>
            </a:pPr>
            <a:r>
              <a:rPr lang="el-GR" dirty="0" smtClean="0"/>
              <a:t>Προσθέστε τους βαθμούς σε κάθε ερώτημα και υπολογίστε το σύνολο.</a:t>
            </a:r>
          </a:p>
          <a:p>
            <a:r>
              <a:rPr lang="el-GR" dirty="0" smtClean="0"/>
              <a:t>Όσο πιο κοντά στο 100 είναι η βαθμολογία σας, τόσο πιο αποτελεσματικές είναι οι σημειώσεις σας.</a:t>
            </a:r>
          </a:p>
          <a:p>
            <a:r>
              <a:rPr lang="el-GR" dirty="0" smtClean="0"/>
              <a:t>Αν η βαθμολογία σας είναι χαμηλή μελετήστε προσεκτικά την παρακάτω ενότητα!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Φοιτητική Ζωή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Φοιτητική ζωή</a:t>
            </a:r>
            <a:r>
              <a:rPr lang="en-US" dirty="0" smtClean="0"/>
              <a:t>: </a:t>
            </a:r>
            <a:r>
              <a:rPr lang="el-GR" dirty="0" smtClean="0"/>
              <a:t> αποτελεί μία μοναδική εμπειρία ατομικής εξέλιξης και δημιουργίας.</a:t>
            </a:r>
          </a:p>
          <a:p>
            <a:pPr>
              <a:buNone/>
            </a:pPr>
            <a:r>
              <a:rPr lang="el-GR" dirty="0" smtClean="0"/>
              <a:t> </a:t>
            </a:r>
          </a:p>
          <a:p>
            <a:pPr>
              <a:buNone/>
            </a:pPr>
            <a:r>
              <a:rPr lang="el-GR" b="1" dirty="0" smtClean="0"/>
              <a:t>     Το βιώνεις για μία φορά στη ζωή σου!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    Έχεις τη δυνατότητα για ένα μεγάλο άνοιγμα στην επιστήμη, στη γνώση, στην τέχνη και στον πολιτισμό.</a:t>
            </a:r>
            <a:endParaRPr lang="el-G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Τεχνικές βελτίωσης καταγραφής σημειώσεων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/>
              <a:t>Απαραίτητες ενέργειες πριν τη διάλεξη</a:t>
            </a:r>
          </a:p>
          <a:p>
            <a:r>
              <a:rPr lang="el-GR" dirty="0" smtClean="0"/>
              <a:t>Να φτάσετε εγκαίρως στο μάθημα</a:t>
            </a:r>
          </a:p>
          <a:p>
            <a:r>
              <a:rPr lang="el-GR" dirty="0" smtClean="0"/>
              <a:t>Να καθίσετε όπου βλέπετε καλά και ακούτε</a:t>
            </a:r>
          </a:p>
          <a:p>
            <a:r>
              <a:rPr lang="el-GR" dirty="0" smtClean="0"/>
              <a:t>Έχετε μαζί σας όποιο σχετικό υλικό έχει δοθεί από τον καθηγητή</a:t>
            </a:r>
          </a:p>
          <a:p>
            <a:r>
              <a:rPr lang="el-GR" dirty="0" smtClean="0"/>
              <a:t>Σιγουρευτείτε ότι έχετε χαρτί και στυλό</a:t>
            </a:r>
            <a:endParaRPr lang="el-G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l-GR" b="1" dirty="0" smtClean="0"/>
              <a:t>Απαραίτητες ενέργειες κατά τη διάρκεια της διάλεξης</a:t>
            </a:r>
          </a:p>
          <a:p>
            <a:r>
              <a:rPr lang="el-GR" dirty="0" smtClean="0"/>
              <a:t>Αριθμήστε και βάλτε ημερομηνία στις σημειώσεις</a:t>
            </a:r>
          </a:p>
          <a:p>
            <a:r>
              <a:rPr lang="el-GR" dirty="0" smtClean="0"/>
              <a:t>Αφήστε μια στήλη από αριστερά για περιθώριο. Εκεί θα σημειώσετε τα κατάλληλα ερωτήματα που θα βοηθήσουν να κάνετε μια σύντομη ανασκόπηση</a:t>
            </a:r>
          </a:p>
          <a:p>
            <a:r>
              <a:rPr lang="el-GR" dirty="0" smtClean="0"/>
              <a:t>Επικεντρωθείτε στο κύριο θέμα από όσα ακούγονται στην αίθουσα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b="1" dirty="0" smtClean="0"/>
              <a:t>Οργανώστε τη δομή των σημειώσεων</a:t>
            </a:r>
          </a:p>
          <a:p>
            <a:pPr>
              <a:buNone/>
            </a:pPr>
            <a:r>
              <a:rPr lang="el-GR" dirty="0" smtClean="0"/>
              <a:t> </a:t>
            </a:r>
            <a:r>
              <a:rPr lang="en-US" dirty="0" smtClean="0"/>
              <a:t>         </a:t>
            </a:r>
            <a:r>
              <a:rPr lang="el-GR" dirty="0" smtClean="0"/>
              <a:t>σημειώστε τον τίτλο και εστιάστε</a:t>
            </a:r>
            <a:r>
              <a:rPr lang="en-US" dirty="0" smtClean="0"/>
              <a:t>: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-</a:t>
            </a:r>
            <a:r>
              <a:rPr lang="el-GR" dirty="0" smtClean="0"/>
              <a:t>στα κύρια σημεία της διάλεξης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l-GR" dirty="0" smtClean="0"/>
              <a:t>στις πληροφορίες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l-GR" dirty="0" smtClean="0"/>
              <a:t>στο τρόπο σύνδεσης διάφορων απόψεων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l-GR" dirty="0" smtClean="0"/>
              <a:t>να γράφεται καθαρά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l-GR" dirty="0" smtClean="0"/>
              <a:t>ζητάτε επεξηγήσεις αν δεν καταλάβατε κάτι</a:t>
            </a:r>
          </a:p>
          <a:p>
            <a:r>
              <a:rPr lang="el-GR" b="1" dirty="0" smtClean="0"/>
              <a:t>Αντισταθείτε σε εξωτερικές επιρροές</a:t>
            </a:r>
          </a:p>
          <a:p>
            <a:r>
              <a:rPr lang="el-GR" b="1" dirty="0" smtClean="0"/>
              <a:t>Επεξεργαστείτε ενεργητικά όσα ακούτε</a:t>
            </a:r>
          </a:p>
          <a:p>
            <a:pPr>
              <a:buNone/>
            </a:pPr>
            <a:r>
              <a:rPr lang="el-GR" dirty="0" smtClean="0"/>
              <a:t> πχ τί λέγεται, πώς λέγεται, το πλαίσιο μέσα στο οποίο λέγεται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Απαραίτητες ενέργειες μετά τη διάλεξη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dirty="0" smtClean="0"/>
              <a:t>Κάντε επανάληψη των σημειώσεων μετά τη διάλεξη</a:t>
            </a:r>
          </a:p>
          <a:p>
            <a:pPr algn="just"/>
            <a:r>
              <a:rPr lang="el-GR" dirty="0" smtClean="0"/>
              <a:t>Ελέγξτε την σαφήνεια των σημειώσεων σας</a:t>
            </a:r>
          </a:p>
          <a:p>
            <a:pPr algn="just"/>
            <a:r>
              <a:rPr lang="el-GR" dirty="0" smtClean="0"/>
              <a:t>Υπογραμμίστε τα βασικά σημεία με μαρκαδόρους χρωματιστούς</a:t>
            </a:r>
          </a:p>
          <a:p>
            <a:pPr algn="just"/>
            <a:r>
              <a:rPr lang="el-GR" dirty="0" smtClean="0"/>
              <a:t>Εστιάστε αν είναι κατανοητές για εσάς</a:t>
            </a:r>
          </a:p>
          <a:p>
            <a:pPr algn="just"/>
            <a:r>
              <a:rPr lang="el-GR" dirty="0" smtClean="0"/>
              <a:t>Προβείτε σε διορθώσεις</a:t>
            </a:r>
          </a:p>
          <a:p>
            <a:pPr algn="just"/>
            <a:r>
              <a:rPr lang="el-GR" dirty="0" smtClean="0"/>
              <a:t>Φτιάξτε περιλήψεις του σημειώσεων ημέρας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-285776"/>
            <a:ext cx="8301038" cy="1857388"/>
          </a:xfrm>
        </p:spPr>
        <p:txBody>
          <a:bodyPr>
            <a:normAutofit/>
          </a:bodyPr>
          <a:lstStyle/>
          <a:p>
            <a:r>
              <a:rPr lang="el-GR" sz="3200" dirty="0" smtClean="0"/>
              <a:t>Ανάπτυξη αποτελεσματικών δεξιοτήτων συγκέντρωσης και μελέτης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b="1" dirty="0" smtClean="0"/>
              <a:t>1) θέτετε ερωτήματα στον εαυτό σας</a:t>
            </a:r>
          </a:p>
          <a:p>
            <a:r>
              <a:rPr lang="el-GR" dirty="0" smtClean="0"/>
              <a:t>Με ποιο τρόπο όσα μελετώ συνδέονται με όσα γνωρίζω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Τι άλλο ενδεχομένως σημαίνει αυτό που μελετώ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Τι άλλο μπορώ να εικάσω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Ποιες είναι οι αποδείξεις για αυτό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Μπορώ να σκεφτώ κάποιο παράδειγμα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Ποια είναι η βασική ιδέα όσων μελετώ</a:t>
            </a:r>
            <a:r>
              <a:rPr lang="en-US" dirty="0" smtClean="0"/>
              <a:t>;</a:t>
            </a:r>
            <a:endParaRPr lang="el-G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/>
              <a:t>2. </a:t>
            </a:r>
            <a:r>
              <a:rPr lang="el-GR" b="1" dirty="0" smtClean="0"/>
              <a:t>Κερδίστε όσα περισσότερα μπορείτε από τη μελέτη</a:t>
            </a:r>
          </a:p>
          <a:p>
            <a:r>
              <a:rPr lang="el-GR" dirty="0" smtClean="0"/>
              <a:t>Ξεχάστε όλα όσα  σας απασχολούν και επικεντρωθείτε στη μελέτη</a:t>
            </a:r>
          </a:p>
          <a:p>
            <a:r>
              <a:rPr lang="el-GR" dirty="0" smtClean="0"/>
              <a:t>Σημειώστε τις απορίες σας</a:t>
            </a:r>
          </a:p>
          <a:p>
            <a:r>
              <a:rPr lang="el-GR" dirty="0" smtClean="0"/>
              <a:t>Όσα κατανοείται τα τσεκάρετε για να έχετε τον έλεγχο της μελέτης</a:t>
            </a:r>
          </a:p>
          <a:p>
            <a:r>
              <a:rPr lang="el-GR" dirty="0" smtClean="0"/>
              <a:t>Συνοψίστε ανά τακτικά χρονικά διαστήματα</a:t>
            </a:r>
          </a:p>
          <a:p>
            <a:r>
              <a:rPr lang="el-GR" dirty="0" smtClean="0"/>
              <a:t>Φτιάξτε εικόνες όσων διαβάζετε</a:t>
            </a:r>
          </a:p>
          <a:p>
            <a:r>
              <a:rPr lang="el-GR" dirty="0" smtClean="0"/>
              <a:t>Σημειώστε λέξεις- κλειδιά</a:t>
            </a:r>
          </a:p>
          <a:p>
            <a:r>
              <a:rPr lang="el-GR" dirty="0" smtClean="0"/>
              <a:t>Ανταμείψτε τον εαυτό σας σε κάθε κύκλο μελέτης</a:t>
            </a:r>
            <a:endParaRPr lang="el-G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b="1" dirty="0" smtClean="0"/>
              <a:t>3 Διαβάστε τις βασικές ιδέες</a:t>
            </a:r>
          </a:p>
          <a:p>
            <a:pPr>
              <a:buNone/>
            </a:pPr>
            <a:r>
              <a:rPr lang="el-GR" dirty="0" smtClean="0"/>
              <a:t>Όταν μελετάτε σταματάτε στο τέλος κάθε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παραγράφου</a:t>
            </a:r>
          </a:p>
          <a:p>
            <a:r>
              <a:rPr lang="el-GR" dirty="0" smtClean="0"/>
              <a:t>σελίδας</a:t>
            </a:r>
          </a:p>
          <a:p>
            <a:r>
              <a:rPr lang="el-GR" dirty="0" smtClean="0"/>
              <a:t>κεφαλαίου</a:t>
            </a:r>
          </a:p>
          <a:p>
            <a:pPr>
              <a:buNone/>
            </a:pPr>
            <a:r>
              <a:rPr lang="el-GR" dirty="0" smtClean="0"/>
              <a:t>…Κλείστε το βιβλίο και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θυμηθείτε τις βασικές ιδέες </a:t>
            </a:r>
          </a:p>
          <a:p>
            <a:r>
              <a:rPr lang="el-GR" dirty="0" smtClean="0"/>
              <a:t>διηγηθείτε τις βασικές ιδέες δυνατά με δικά σας λόγια </a:t>
            </a:r>
            <a:endParaRPr lang="el-GR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Στρατηγικές αποτελεσματικής επίδοσης στις εξετάσεις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   Ακολουθείτε τις οδηγίες του εξεταστή</a:t>
            </a:r>
          </a:p>
          <a:p>
            <a:r>
              <a:rPr lang="el-GR" dirty="0" smtClean="0"/>
              <a:t>Ρωτήστε οποιαδήποτε απορία</a:t>
            </a:r>
          </a:p>
          <a:p>
            <a:r>
              <a:rPr lang="el-GR" dirty="0" smtClean="0"/>
              <a:t>Ρίξτε μια ματιά σε όλα τα ερωτήματα</a:t>
            </a:r>
          </a:p>
          <a:p>
            <a:r>
              <a:rPr lang="el-GR" dirty="0" smtClean="0"/>
              <a:t>Σχεδιάστε στρατηγική- απαντήστε πρώτα στα εύκολα ερωτήματα</a:t>
            </a:r>
          </a:p>
          <a:p>
            <a:r>
              <a:rPr lang="el-GR" dirty="0" smtClean="0"/>
              <a:t>Χαλαρώστε… αν νιώσετε άγχος πάρτε βαθιές ανάσες για να ηρεμήσετε</a:t>
            </a:r>
          </a:p>
          <a:p>
            <a:r>
              <a:rPr lang="el-GR" dirty="0" smtClean="0"/>
              <a:t>Ελέγξτε όλες τις απαντήσεις</a:t>
            </a:r>
          </a:p>
          <a:p>
            <a:r>
              <a:rPr lang="el-GR" dirty="0" smtClean="0"/>
              <a:t>Μη χάνετε χρόνο με όσα δεν γνωρίζετε </a:t>
            </a:r>
            <a:endParaRPr lang="el-GR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Δραστηριότητα</a:t>
            </a:r>
            <a:br>
              <a:rPr lang="el-GR" b="1" dirty="0" smtClean="0"/>
            </a:b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/>
              <a:t>Αξιολογείστε τις ικανότητες σας κατά τη διεξαγωγή των εξετάσεων.</a:t>
            </a:r>
          </a:p>
          <a:p>
            <a:pPr>
              <a:buNone/>
            </a:pPr>
            <a:r>
              <a:rPr lang="el-GR" b="1" dirty="0" smtClean="0"/>
              <a:t> </a:t>
            </a:r>
          </a:p>
          <a:p>
            <a:r>
              <a:rPr lang="el-GR" dirty="0" smtClean="0"/>
              <a:t>Απαντήστε στα ερωτήματα τσεκάροντας στο αντίστοιχο τετράγωνο με Χ</a:t>
            </a:r>
            <a:endParaRPr lang="el-GR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285720" y="214290"/>
          <a:ext cx="8186768" cy="6196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692"/>
                <a:gridCol w="2046692"/>
                <a:gridCol w="2046692"/>
                <a:gridCol w="2046692"/>
              </a:tblGrid>
              <a:tr h="218678">
                <a:tc>
                  <a:txBody>
                    <a:bodyPr/>
                    <a:lstStyle/>
                    <a:p>
                      <a:r>
                        <a:rPr lang="el-GR" dirty="0" smtClean="0"/>
                        <a:t>Ερωτήσεις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Πάντα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Συνήθως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Ποτέ</a:t>
                      </a:r>
                      <a:endParaRPr lang="el-GR" dirty="0"/>
                    </a:p>
                  </a:txBody>
                  <a:tcPr/>
                </a:tc>
              </a:tr>
              <a:tr h="539205"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Κοιτάτε</a:t>
                      </a:r>
                      <a:r>
                        <a:rPr lang="el-GR" sz="1600" baseline="0" dirty="0" smtClean="0"/>
                        <a:t> όλα τα ερωτήματα πριν ξεκινήσετε </a:t>
                      </a:r>
                      <a:r>
                        <a:rPr lang="en-US" sz="1600" baseline="0" dirty="0" smtClean="0"/>
                        <a:t>;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7444"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Τσεκάρετε το χρόνο καθώς γράφετε</a:t>
                      </a:r>
                      <a:r>
                        <a:rPr lang="en-US" sz="1600" dirty="0" smtClean="0"/>
                        <a:t>;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39205"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Ελέγχετε</a:t>
                      </a:r>
                      <a:r>
                        <a:rPr lang="el-GR" sz="1600" baseline="0" dirty="0" smtClean="0"/>
                        <a:t> τις απαντήσεις στο τέλος</a:t>
                      </a:r>
                      <a:r>
                        <a:rPr lang="en-US" sz="1600" baseline="0" dirty="0" smtClean="0"/>
                        <a:t>;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7444">
                <a:tc>
                  <a:txBody>
                    <a:bodyPr/>
                    <a:lstStyle/>
                    <a:p>
                      <a:r>
                        <a:rPr lang="el-GR" dirty="0" smtClean="0"/>
                        <a:t>Αλλάζετε συχνά τις απαντήσεις σας</a:t>
                      </a:r>
                      <a:r>
                        <a:rPr lang="en-US" dirty="0" smtClean="0"/>
                        <a:t>;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700967">
                <a:tc>
                  <a:txBody>
                    <a:bodyPr/>
                    <a:lstStyle/>
                    <a:p>
                      <a:r>
                        <a:rPr lang="el-GR" sz="1600" dirty="0" smtClean="0"/>
                        <a:t>Σε πολλαπλής επιλογής</a:t>
                      </a:r>
                      <a:r>
                        <a:rPr lang="el-GR" sz="1600" baseline="0" dirty="0" smtClean="0"/>
                        <a:t> θέματα κοιτάτε όλες τις απαντήσεις</a:t>
                      </a:r>
                      <a:r>
                        <a:rPr lang="en-US" sz="1600" baseline="0" dirty="0" smtClean="0"/>
                        <a:t>;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39205">
                <a:tc>
                  <a:txBody>
                    <a:bodyPr/>
                    <a:lstStyle/>
                    <a:p>
                      <a:r>
                        <a:rPr lang="el-GR" dirty="0" smtClean="0"/>
                        <a:t>Διαβάζετε όλες τις οδηγίες πριν ξεκινήσετε</a:t>
                      </a:r>
                      <a:r>
                        <a:rPr lang="en-US" dirty="0" smtClean="0"/>
                        <a:t>;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862728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Στα ανοικτά ερωτήματα οργανώνετε τη δομή της</a:t>
                      </a:r>
                      <a:r>
                        <a:rPr lang="el-GR" sz="1400" baseline="0" dirty="0" smtClean="0"/>
                        <a:t> </a:t>
                      </a:r>
                      <a:r>
                        <a:rPr lang="el-GR" sz="1400" dirty="0" smtClean="0"/>
                        <a:t>απάντησης σας</a:t>
                      </a:r>
                      <a:r>
                        <a:rPr lang="en-US" sz="1400" dirty="0" smtClean="0"/>
                        <a:t>;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218678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Διαχείριση Χρόνου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/>
              <a:t>Η σωστή διαχείριση χρόνου επηρεάζει την επίτευξη στόχων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Ο τρόπος που καθορίζουμε το χρόνο μας στηρίζεται στις συνήθειες μας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Απαιτείται να εξασκηθούμε στον προγραμματισμό του χρόνου μας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Τρόπος αντιμετώπισης του άγχους των εξετάσεων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Μελετήστε συστηματικά όλο το εξάμηνο</a:t>
            </a:r>
          </a:p>
          <a:p>
            <a:r>
              <a:rPr lang="el-GR" dirty="0" smtClean="0"/>
              <a:t>Παρακολουθείτε τις παραδόσεις των μαθημάτων</a:t>
            </a:r>
          </a:p>
          <a:p>
            <a:r>
              <a:rPr lang="el-GR" dirty="0" smtClean="0"/>
              <a:t>Επικεντρωθείτε στα βασικά σημεία </a:t>
            </a:r>
          </a:p>
          <a:p>
            <a:r>
              <a:rPr lang="el-GR" dirty="0" smtClean="0"/>
              <a:t>Οι εξετάσεις στοχεύουν να ελέγξουν τι γνωρίζετε και όχι να σας οδηγήσουν στην αποτυχία</a:t>
            </a:r>
          </a:p>
          <a:p>
            <a:r>
              <a:rPr lang="el-GR" dirty="0" smtClean="0"/>
              <a:t>Δεν υπάρχουν τέλειες απαντήσεις</a:t>
            </a:r>
            <a:endParaRPr lang="el-GR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Έξω από την αίθουσα των εξετάσεων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Μη συζητάτε με συμφοιτητές τι έχετε διαβάσει και τι όχι, τι ξέρετε και τι όχι</a:t>
            </a:r>
          </a:p>
          <a:p>
            <a:r>
              <a:rPr lang="el-GR" dirty="0" smtClean="0"/>
              <a:t>Μη συζητάτε για πιθανά ερωτήματα εξετάσεων</a:t>
            </a:r>
          </a:p>
          <a:p>
            <a:r>
              <a:rPr lang="el-GR" dirty="0" smtClean="0"/>
              <a:t>Μη συζητάτε παλιότερα θέματα εξετάσεων</a:t>
            </a:r>
          </a:p>
          <a:p>
            <a:r>
              <a:rPr lang="el-GR" dirty="0" smtClean="0"/>
              <a:t>Κάνετε θετικές σκέψεις και χαλαρώστε παίρνοντας βαθιές αναπνοές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Περιμένοντας τα θέματα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Ο χρόνος αναμονής είναι αγχωτικός  </a:t>
            </a:r>
          </a:p>
          <a:p>
            <a:pPr>
              <a:buNone/>
            </a:pPr>
            <a:r>
              <a:rPr lang="el-GR" dirty="0" smtClean="0"/>
              <a:t> Θυμηθείτε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Δεν υπάρχει λόγος ανησυχίας</a:t>
            </a:r>
          </a:p>
          <a:p>
            <a:r>
              <a:rPr lang="el-GR" dirty="0" smtClean="0"/>
              <a:t>Αποφύγετε τις αρνητικές σκέψεις</a:t>
            </a:r>
          </a:p>
          <a:p>
            <a:r>
              <a:rPr lang="el-GR" dirty="0" smtClean="0"/>
              <a:t>Έχετε προετοιμαστεί κατάλληλα</a:t>
            </a:r>
          </a:p>
          <a:p>
            <a:r>
              <a:rPr lang="el-GR" dirty="0" smtClean="0"/>
              <a:t>Υπενθυμίζουμε στον εαυτό μας ότι</a:t>
            </a:r>
          </a:p>
          <a:p>
            <a:pPr>
              <a:buNone/>
            </a:pPr>
            <a:r>
              <a:rPr lang="en-US" dirty="0" smtClean="0"/>
              <a:t>…</a:t>
            </a:r>
            <a:r>
              <a:rPr lang="el-GR" b="1" dirty="0" smtClean="0"/>
              <a:t>Θα περάσετε στις εξετάσεις</a:t>
            </a:r>
            <a:r>
              <a:rPr lang="en-US" b="1" dirty="0" smtClean="0"/>
              <a:t>!</a:t>
            </a:r>
            <a:endParaRPr lang="el-GR" b="1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Κατά τη διάρκεια των εξετάσεων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Πρώτα απαντήστε στα θέματα που γνωρίζετε καλά</a:t>
            </a:r>
          </a:p>
          <a:p>
            <a:r>
              <a:rPr lang="el-GR" dirty="0" smtClean="0"/>
              <a:t>Αφήστε στο τέλος τα δύσκολα ερωτήματα. </a:t>
            </a:r>
          </a:p>
          <a:p>
            <a:r>
              <a:rPr lang="el-GR" dirty="0" smtClean="0"/>
              <a:t>Δεν χρειάζεται να γράφετε τέλειες απαντήσεις</a:t>
            </a:r>
          </a:p>
          <a:p>
            <a:r>
              <a:rPr lang="el-GR" dirty="0" smtClean="0"/>
              <a:t>Δεν χρειάζεται να γράψετε τα πάντα σχετικά με το θέμα,  αλλά όσα ζητάει  το ερώτημα</a:t>
            </a:r>
            <a:endParaRPr lang="el-GR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Κατανεμημένη εξάσκηση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Να αυξήσεις τα χρονικά όρια διαβάσματος πριν την εξεταστική.</a:t>
            </a:r>
          </a:p>
          <a:p>
            <a:r>
              <a:rPr lang="el-GR" dirty="0" smtClean="0"/>
              <a:t>Να καθορίζεις από την αρχή του εξαμήνου τις ώρες μελέτης για το κάθε μάθημα</a:t>
            </a:r>
          </a:p>
          <a:p>
            <a:pPr>
              <a:buNone/>
            </a:pPr>
            <a:r>
              <a:rPr lang="el-GR" dirty="0" smtClean="0"/>
              <a:t>πχ. 35 ώρες μελέτης για ένα μάθημα</a:t>
            </a:r>
          </a:p>
          <a:p>
            <a:r>
              <a:rPr lang="el-GR" dirty="0" smtClean="0"/>
              <a:t>Προτιμότερο να μελετάς 10 ημέρες από 3 ώρες και κάτι κάθε μέρα παρά να μελετήσεις 10 ώρες και κάτι κάθε μέρα τις 3 τελευταίες μέρες.</a:t>
            </a:r>
          </a:p>
          <a:p>
            <a:pPr>
              <a:buNone/>
            </a:pP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/>
              <a:t>Μη ξεχνάς!</a:t>
            </a:r>
          </a:p>
          <a:p>
            <a:pPr>
              <a:buNone/>
            </a:pPr>
            <a:r>
              <a:rPr lang="el-GR" dirty="0" smtClean="0"/>
              <a:t>Να σημειώνεις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Πόσες ώρες διαβάζεις καθημερινά</a:t>
            </a:r>
          </a:p>
          <a:p>
            <a:r>
              <a:rPr lang="el-GR" dirty="0" smtClean="0"/>
              <a:t>Πόση ύλη κάλυψες</a:t>
            </a:r>
          </a:p>
          <a:p>
            <a:r>
              <a:rPr lang="el-GR" dirty="0" smtClean="0"/>
              <a:t>Πόσες δραστηριότητες- ασκήσεις έκανες</a:t>
            </a:r>
            <a:endParaRPr lang="el-GR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Εναλλαγή μαθημάτων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Μη μελετάς για μεγάλο χρονικό διάστημα το ίδιο μάθημα</a:t>
            </a:r>
          </a:p>
          <a:p>
            <a:pPr>
              <a:buNone/>
            </a:pPr>
            <a:r>
              <a:rPr lang="el-GR" dirty="0" smtClean="0"/>
              <a:t>Θετικό είναι να υπάρχει ποικιλία στο διάβασμα!</a:t>
            </a:r>
          </a:p>
          <a:p>
            <a:endParaRPr lang="el-GR" dirty="0" smtClean="0"/>
          </a:p>
          <a:p>
            <a:r>
              <a:rPr lang="el-GR" dirty="0" smtClean="0"/>
              <a:t>Ανακαλύπτεις ομοιότητες και διαφορές ανάμεσα στα μαθήματα </a:t>
            </a:r>
          </a:p>
          <a:p>
            <a:r>
              <a:rPr lang="el-GR" dirty="0" smtClean="0"/>
              <a:t>Σύνδεση γνώσεων</a:t>
            </a:r>
          </a:p>
          <a:p>
            <a:r>
              <a:rPr lang="el-GR" dirty="0" smtClean="0"/>
              <a:t>Η μακροπρόθεσμη μνήμη σου θυμάται καλύτερα γνώσεις που είχε μάθει και μεσολάβησε ένα χρονικό διάστημα για επανάληψη</a:t>
            </a:r>
            <a:endParaRPr lang="el-GR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Προσοχή!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/>
              <a:t>Να μελετάς για ένα ικανοποιητικό διάστημα το ένα μάθημα και πριν ξεκινήσεις τη μελέτη άλλου μαθήματος να αφήσεις ένα περιθώριο χαλάρωσης του εγκεφάλου και μετά να εστιάσεις σε νέο θέμα 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Να προτιμάς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Την εναλλαγή με κατανεμημένη εξάσκηση </a:t>
            </a:r>
            <a:endParaRPr lang="el-GR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Χρήσιμοι </a:t>
            </a:r>
            <a:r>
              <a:rPr lang="el-GR" dirty="0" err="1" smtClean="0"/>
              <a:t>ιστότοποι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Οδηγίες για σπουδαστές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l-GR" sz="1800" dirty="0" smtClean="0"/>
          </a:p>
          <a:p>
            <a:r>
              <a:rPr lang="el-GR" sz="1800" dirty="0" smtClean="0"/>
              <a:t>Σπουδάζω</a:t>
            </a:r>
            <a:r>
              <a:rPr lang="en-US" sz="1800" dirty="0" smtClean="0"/>
              <a:t>: </a:t>
            </a:r>
            <a:r>
              <a:rPr lang="el-GR" sz="1800" dirty="0" smtClean="0"/>
              <a:t>Ένας ψηφιακός οδηγός αυτοβοήθειας για φοιτητές</a:t>
            </a:r>
          </a:p>
          <a:p>
            <a:r>
              <a:rPr lang="en-US" sz="1800" dirty="0" smtClean="0">
                <a:hlinkClick r:id="rId2"/>
              </a:rPr>
              <a:t>https://spoudazw.eoppep.gr/</a:t>
            </a:r>
            <a:r>
              <a:rPr lang="en-US" sz="1800" dirty="0" smtClean="0"/>
              <a:t> </a:t>
            </a:r>
          </a:p>
          <a:p>
            <a:r>
              <a:rPr lang="el-GR" sz="1800" dirty="0" smtClean="0"/>
              <a:t>Οδηγίες από την Αμερικανική Ψυχολογική Εταιρεία</a:t>
            </a:r>
            <a:r>
              <a:rPr lang="en-US" sz="1800" dirty="0" smtClean="0"/>
              <a:t>:</a:t>
            </a:r>
          </a:p>
          <a:p>
            <a:r>
              <a:rPr lang="en-US" sz="1800" dirty="0" smtClean="0">
                <a:hlinkClick r:id="rId3"/>
              </a:rPr>
              <a:t>https://www.apa.org/gradpsych/2011/11/study-smart</a:t>
            </a:r>
            <a:r>
              <a:rPr lang="en-US" sz="1800" dirty="0" smtClean="0"/>
              <a:t> </a:t>
            </a:r>
          </a:p>
          <a:p>
            <a:r>
              <a:rPr lang="el-GR" sz="1800" dirty="0" smtClean="0"/>
              <a:t>Το κέντρο στρατηγικών μάθησης του Πανεπιστημίου </a:t>
            </a:r>
            <a:r>
              <a:rPr lang="en-US" sz="1800" dirty="0" smtClean="0"/>
              <a:t>Cornell, USA.</a:t>
            </a:r>
          </a:p>
          <a:p>
            <a:r>
              <a:rPr lang="en-US" sz="1800" dirty="0" smtClean="0">
                <a:hlinkClick r:id="rId4"/>
              </a:rPr>
              <a:t>https://Isc.cornell.edu</a:t>
            </a:r>
            <a:r>
              <a:rPr lang="en-US" sz="1800" dirty="0" smtClean="0"/>
              <a:t>. </a:t>
            </a:r>
          </a:p>
          <a:p>
            <a:r>
              <a:rPr lang="el-GR" sz="1800" dirty="0" err="1" smtClean="0"/>
              <a:t>Ιστότοποι</a:t>
            </a:r>
            <a:r>
              <a:rPr lang="el-GR" sz="1800" dirty="0" smtClean="0"/>
              <a:t> για τις δεξιότητες μελέτης και το μαθησιακό στυλ</a:t>
            </a:r>
            <a:r>
              <a:rPr lang="en-US" sz="1800" dirty="0" smtClean="0"/>
              <a:t>:</a:t>
            </a:r>
          </a:p>
          <a:p>
            <a:r>
              <a:rPr lang="en-US" sz="1800" dirty="0" smtClean="0">
                <a:hlinkClick r:id="rId5"/>
              </a:rPr>
              <a:t>https://www.skills4studycampus.com</a:t>
            </a:r>
            <a:endParaRPr lang="en-US" sz="1800" dirty="0" smtClean="0"/>
          </a:p>
          <a:p>
            <a:r>
              <a:rPr lang="en-US" sz="1800" dirty="0" smtClean="0">
                <a:hlinkClick r:id="rId6"/>
              </a:rPr>
              <a:t>https://www.studygs.net/index.htm</a:t>
            </a:r>
            <a:endParaRPr lang="en-US" sz="1800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7656" y="4882391"/>
            <a:ext cx="2721769" cy="1257300"/>
          </a:xfrm>
          <a:prstGeom prst="rect">
            <a:avLst/>
          </a:prstGeom>
        </p:spPr>
      </p:pic>
      <p:sp>
        <p:nvSpPr>
          <p:cNvPr id="5" name="Ορθογώνιο 4"/>
          <p:cNvSpPr/>
          <p:nvPr/>
        </p:nvSpPr>
        <p:spPr>
          <a:xfrm>
            <a:off x="576198" y="4882391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/>
              <a:t>Το σεμινάριο υλοποιείται στα πλαίσια της </a:t>
            </a:r>
            <a:r>
              <a:rPr lang="el-GR" dirty="0"/>
              <a:t>Πράξης «Γραφείο υποστήριξης της διδασκαλίας και μάθησης στο Ελληνικό Μεσογειακό Πανεπιστήμιο» με κωδικό ΟΠΣ (MIS) </a:t>
            </a:r>
            <a:r>
              <a:rPr lang="el-GR" dirty="0" smtClean="0"/>
              <a:t>5162371 με τη Συγχρηματοδότησης της Ευρωπαϊκής Ένωσης</a:t>
            </a:r>
            <a:endParaRPr lang="el-GR" dirty="0"/>
          </a:p>
        </p:txBody>
      </p:sp>
      <p:pic>
        <p:nvPicPr>
          <p:cNvPr id="6" name="Picture 2" descr="https://qa.hmu.gr/wp-content/uploads/2023/06/ELMEPA-LOGO-GR-Compress-120x120-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5460" y="116192"/>
            <a:ext cx="1228088" cy="1637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22488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Αρχές Διαχείρισης Χρόνου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Καθορίστε τον «ιδανικό χρόνο» για μελέτη. Ποιες  ώρες της ημέρας ή ποιο χρονικό διάστημα του εξαμήνου εστιάζεται στη μελέτη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Αρχικά μελετήστε τα δύσκολα μαθήματα. Ξεκούραστοι αφομοιώνετε καλύτερα πληροφορίες.</a:t>
            </a:r>
          </a:p>
          <a:p>
            <a:r>
              <a:rPr lang="el-GR" dirty="0" smtClean="0"/>
              <a:t>Κατανομή του χρόνου σε διαστήματα και κάντε σύντομα διαλείμματα. Ο εγκέφαλος επεξεργάζεται πληροφορίες κατά τη διάρκεια των διαλειμμάτων.</a:t>
            </a:r>
            <a:endParaRPr lang="el-GR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585593" y="5095333"/>
            <a:ext cx="824525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Το σεμινάριο υλοποιείται στα πλαίσια της </a:t>
            </a:r>
            <a:r>
              <a:rPr lang="el-GR" dirty="0"/>
              <a:t>Πράξης «Γραφείο υποστήριξης της διδασκαλίας και μάθησης στο Ελληνικό Μεσογειακό Πανεπιστήμιο» με κωδικό ΟΠΣ (MIS) </a:t>
            </a:r>
            <a:r>
              <a:rPr lang="el-GR" dirty="0" smtClean="0"/>
              <a:t>5162371</a:t>
            </a:r>
          </a:p>
          <a:p>
            <a:endParaRPr lang="el-GR" dirty="0"/>
          </a:p>
          <a:p>
            <a:r>
              <a:rPr lang="el-GR" dirty="0"/>
              <a:t>“Το έργο συγχρηματοδοτείται από την Ελλάδα και την Ευρωπαϊκή Ένωση (Ευρωπαϊκό Κοινωνικό Ταμείο) μέσω του Επιχειρησιακού Προγράμματος «Ανάπτυξη Ανθρώπινου Δυναμικού, Εκπαίδευση και Διά Βίου Μάθηση» .” </a:t>
            </a:r>
          </a:p>
        </p:txBody>
      </p:sp>
      <p:pic>
        <p:nvPicPr>
          <p:cNvPr id="6" name="Picture 2" descr="https://qa.hmu.gr/wp-content/uploads/2023/06/ELMEPA-LOGO-GR-Compress-120x120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460" y="116192"/>
            <a:ext cx="1228088" cy="16374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569" y="3708790"/>
            <a:ext cx="4953762" cy="99364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54453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928670"/>
            <a:ext cx="8329642" cy="5197493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Επιλέξτε το κατάλληλο μέρος για τη μελέτη. Εξοικονόμηση χρόνου </a:t>
            </a:r>
          </a:p>
          <a:p>
            <a:r>
              <a:rPr lang="el-GR" dirty="0" smtClean="0"/>
              <a:t>Εξασφαλίστε ότι έχετε χρόνο ικανοποιητικό για φαγητό και ύπνο. Αποφυγή καταπόνησης του οργανισμού μας</a:t>
            </a:r>
          </a:p>
          <a:p>
            <a:r>
              <a:rPr lang="el-GR" dirty="0" smtClean="0"/>
              <a:t>Αφήστε χρόνο και για κοινωνική ζωή. Ισορροπία μελέτης με κοινωνικές δραστηριότητες</a:t>
            </a:r>
          </a:p>
          <a:p>
            <a:r>
              <a:rPr lang="el-GR" dirty="0" smtClean="0"/>
              <a:t>Συνδυασμός δραστηριοτήτων πχ. εκμεταλλευόμαστε τον κενό χρόνο που χάνουμε στις μετακινήσεις με λεωφορείο</a:t>
            </a:r>
          </a:p>
          <a:p>
            <a:r>
              <a:rPr lang="el-GR" dirty="0" smtClean="0"/>
              <a:t>Αξιολογήστε τον προσωπικό σας τρόπο διαχείρισης του χρόνου και βελτιώστε τον, αν απαιτείται 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b="1" dirty="0" smtClean="0"/>
              <a:t>Δραστηριότητα</a:t>
            </a:r>
            <a:br>
              <a:rPr lang="el-GR" sz="3200" b="1" dirty="0" smtClean="0"/>
            </a:br>
            <a:r>
              <a:rPr lang="el-GR" sz="3200" b="1" dirty="0" smtClean="0"/>
              <a:t>αξιολόγησης του τρόπου διαχείρισης του χρόνου σας</a:t>
            </a:r>
            <a:endParaRPr lang="el-GR" sz="3200" b="1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98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ΟΧΙ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Σημειώνετε πόσες ώρες μελετάτε την εβδομάδα</a:t>
                      </a:r>
                      <a:r>
                        <a:rPr lang="en-US" sz="1400" dirty="0" smtClean="0"/>
                        <a:t>;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Ξεκινάτε</a:t>
                      </a:r>
                      <a:r>
                        <a:rPr lang="el-GR" sz="1400" baseline="0" dirty="0" smtClean="0"/>
                        <a:t> τις μεγάλες  εργασίες σας στην αρχή του εξαμήνου</a:t>
                      </a:r>
                      <a:r>
                        <a:rPr lang="en-US" sz="1400" baseline="0" dirty="0" smtClean="0"/>
                        <a:t>;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Σχεδιάζετε καθημερινή λίστα υποχρεώσεων</a:t>
                      </a:r>
                      <a:r>
                        <a:rPr lang="en-US" sz="1400" dirty="0" smtClean="0"/>
                        <a:t>;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Έχετε</a:t>
                      </a:r>
                      <a:r>
                        <a:rPr lang="el-GR" sz="1400" baseline="0" dirty="0" smtClean="0"/>
                        <a:t> χρόνο για κοινωνικές επαφές</a:t>
                      </a:r>
                      <a:r>
                        <a:rPr lang="en-US" sz="1400" baseline="0" dirty="0" smtClean="0"/>
                        <a:t>;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Ξεκινάτε</a:t>
                      </a:r>
                      <a:r>
                        <a:rPr lang="el-GR" sz="1400" baseline="0" dirty="0" smtClean="0"/>
                        <a:t> τη μελέτη από τα δύσκολα μαθήματα</a:t>
                      </a:r>
                      <a:r>
                        <a:rPr lang="en-US" sz="1400" baseline="0" dirty="0" smtClean="0"/>
                        <a:t>;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Βάζετε</a:t>
                      </a:r>
                      <a:r>
                        <a:rPr lang="el-GR" sz="1400" baseline="0" dirty="0" smtClean="0"/>
                        <a:t> στόχους για κάθε περίοδο μελέτης</a:t>
                      </a:r>
                      <a:r>
                        <a:rPr lang="en-US" sz="1400" baseline="0" dirty="0" smtClean="0"/>
                        <a:t>;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Τελειώνετε</a:t>
                      </a:r>
                      <a:r>
                        <a:rPr lang="el-GR" sz="1400" baseline="0" dirty="0" smtClean="0"/>
                        <a:t> τις εργασίες σας σε καθορισμένα χρονικά πλαίσια</a:t>
                      </a:r>
                      <a:r>
                        <a:rPr lang="en-US" sz="1400" baseline="0" dirty="0" smtClean="0"/>
                        <a:t>;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Έχετε δουλειά</a:t>
                      </a:r>
                      <a:r>
                        <a:rPr lang="el-GR" sz="1400" baseline="0" dirty="0" smtClean="0"/>
                        <a:t> που να απαιτεί καθημερινή απασχόληση 8 ώρες ή 4 ώρες</a:t>
                      </a:r>
                      <a:r>
                        <a:rPr lang="en-US" sz="1400" baseline="0" dirty="0" smtClean="0"/>
                        <a:t>;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Θεωρείτε</a:t>
                      </a:r>
                      <a:r>
                        <a:rPr lang="el-GR" sz="1400" baseline="0" dirty="0" smtClean="0"/>
                        <a:t> ότι ε</a:t>
                      </a:r>
                      <a:r>
                        <a:rPr lang="el-GR" sz="1400" dirty="0" smtClean="0"/>
                        <a:t>ίστε</a:t>
                      </a:r>
                      <a:r>
                        <a:rPr lang="el-GR" sz="1400" baseline="0" dirty="0" smtClean="0"/>
                        <a:t> φοιτητής πλήρους απασχόλησης</a:t>
                      </a:r>
                      <a:r>
                        <a:rPr lang="en-US" sz="1400" baseline="0" dirty="0" smtClean="0"/>
                        <a:t>;</a:t>
                      </a:r>
                      <a:endParaRPr lang="el-G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/>
              <a:t>Μετρήστε τον αριθμό των απαντήσεων που σημειώσατε «ναι».</a:t>
            </a:r>
          </a:p>
          <a:p>
            <a:r>
              <a:rPr lang="el-GR" dirty="0" smtClean="0"/>
              <a:t> Όσο πιο μεγάλος είναι ο αριθμός αυτός τόσο πιο αποτελεσματικοί είστε στη χρήση τεχνικών διαχείρισης του χρόνου σας.</a:t>
            </a:r>
            <a:endParaRPr lang="en-US" dirty="0" smtClean="0"/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 Όσο μικρότερος είναι ο αριθμός σημαίνει ότι έχετε ανάγκη εξάσκησης στη διαχείριση του χρόνου σας.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631</TotalTime>
  <Words>2605</Words>
  <Application>Microsoft Office PowerPoint</Application>
  <PresentationFormat>Προβολή στην οθόνη (4:3)</PresentationFormat>
  <Paragraphs>385</Paragraphs>
  <Slides>60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60</vt:i4>
      </vt:variant>
    </vt:vector>
  </HeadingPairs>
  <TitlesOfParts>
    <vt:vector size="61" baseType="lpstr">
      <vt:lpstr>Αποκορύφωμα</vt:lpstr>
      <vt:lpstr>Σεμιναριο που απευθυνεται σε φοιτητεσ και αφορα την διαδικασια τησ μαθησησ στο πανεπιστημιο την προσωπικη εξελιξη και επιδοση</vt:lpstr>
      <vt:lpstr>Διαφάνεια 2</vt:lpstr>
      <vt:lpstr>Διαφάνεια 3</vt:lpstr>
      <vt:lpstr>Φοιτητική Ζωή</vt:lpstr>
      <vt:lpstr>Διαχείριση Χρόνου</vt:lpstr>
      <vt:lpstr>Αρχές Διαχείρισης Χρόνου</vt:lpstr>
      <vt:lpstr>Διαφάνεια 7</vt:lpstr>
      <vt:lpstr>Δραστηριότητα αξιολόγησης του τρόπου διαχείρισης του χρόνου σας</vt:lpstr>
      <vt:lpstr>Διαφάνεια 9</vt:lpstr>
      <vt:lpstr>Τεχνικές βελτίωσης διαχείρισης του χρόνου</vt:lpstr>
      <vt:lpstr>Υποχρεώσεις εξαμήνου Όνομα: Ημερομηνία:</vt:lpstr>
      <vt:lpstr>ΣΧΕΔΙΑΣΤΕ ΧΡΟΝΟΔΙΑΓΡΑΜΜΑ ΕΒΔΟΜΑΔΑΣ</vt:lpstr>
      <vt:lpstr>Εβδομαδιαίο Χρονοδιάγραμμα</vt:lpstr>
      <vt:lpstr>Σχεδιάστε χρονοδιάγραμμα ημέρας</vt:lpstr>
      <vt:lpstr>Χρονοδιάγραμμα Ημέρας Όνομα: Ημερομηνία:</vt:lpstr>
      <vt:lpstr>Αξιολογείστε το πρόγραμμα σας</vt:lpstr>
      <vt:lpstr>Να θυμάστε:  εχθρός μας είναι η Αναβλητικότητα!</vt:lpstr>
      <vt:lpstr>Διαφάνεια 18</vt:lpstr>
      <vt:lpstr>Διαφάνεια 19</vt:lpstr>
      <vt:lpstr>Διαχείριση χρόνου</vt:lpstr>
      <vt:lpstr>Διαχείριση χρόνου</vt:lpstr>
      <vt:lpstr>Διαφάνεια 22</vt:lpstr>
      <vt:lpstr>Δραστηριότητα </vt:lpstr>
      <vt:lpstr>Διαφάνεια 24</vt:lpstr>
      <vt:lpstr>Διαφάνεια 25</vt:lpstr>
      <vt:lpstr>Οργάνωση μελέτης</vt:lpstr>
      <vt:lpstr>Φτιάξε περιόδους μελέτης από την αρχή έως την εξεταστική για κάθε μάθημα</vt:lpstr>
      <vt:lpstr>Υποδείξεις  για μελέτη τελευταίας στιγμής</vt:lpstr>
      <vt:lpstr>Φροντίδα εαυτού</vt:lpstr>
      <vt:lpstr>Διαφάνεια 30</vt:lpstr>
      <vt:lpstr>ΤΕΧΝΙΚΕΣ ΔΙΑΧΕΙΡΙΣΗΣ ΧΡΟΝΟΥ</vt:lpstr>
      <vt:lpstr>ΤΕΧΝΙΚΕΣ ΔΙΑΧΕΙΡΙΣΗΣ ΧΡΟΝΟΥ</vt:lpstr>
      <vt:lpstr>ΤΕΧΝΙΚΕΣ ΔΙΑΧΕΙΡΙΣΗΣ ΧΡΟΝΟΥ</vt:lpstr>
      <vt:lpstr>ΤΕΧΝΙΚΕΣ ΔΙΑΧΕΙΡΙΣΗΣ ΧΡΟΝΟΥ</vt:lpstr>
      <vt:lpstr>ΤΕΧΝΙΚΕΣ ΔΙΑΧΕΙΡΙΣΗΣ ΧΡΟΝΟΥ</vt:lpstr>
      <vt:lpstr>Δραστηριότητα</vt:lpstr>
      <vt:lpstr>Διαφάνεια 37</vt:lpstr>
      <vt:lpstr>Διαφάνεια 38</vt:lpstr>
      <vt:lpstr>Διαφάνεια 39</vt:lpstr>
      <vt:lpstr>Τεχνικές βελτίωσης καταγραφής σημειώσεων</vt:lpstr>
      <vt:lpstr>Διαφάνεια 41</vt:lpstr>
      <vt:lpstr>Διαφάνεια 42</vt:lpstr>
      <vt:lpstr>Απαραίτητες ενέργειες μετά τη διάλεξη</vt:lpstr>
      <vt:lpstr>Ανάπτυξη αποτελεσματικών δεξιοτήτων συγκέντρωσης και μελέτης</vt:lpstr>
      <vt:lpstr>Διαφάνεια 45</vt:lpstr>
      <vt:lpstr>Διαφάνεια 46</vt:lpstr>
      <vt:lpstr>Στρατηγικές αποτελεσματικής επίδοσης στις εξετάσεις</vt:lpstr>
      <vt:lpstr>Δραστηριότητα </vt:lpstr>
      <vt:lpstr>Διαφάνεια 49</vt:lpstr>
      <vt:lpstr>Τρόπος αντιμετώπισης του άγχους των εξετάσεων</vt:lpstr>
      <vt:lpstr>Έξω από την αίθουσα των εξετάσεων</vt:lpstr>
      <vt:lpstr>Περιμένοντας τα θέματα</vt:lpstr>
      <vt:lpstr>Κατά τη διάρκεια των εξετάσεων</vt:lpstr>
      <vt:lpstr>Κατανεμημένη εξάσκηση</vt:lpstr>
      <vt:lpstr>Διαφάνεια 55</vt:lpstr>
      <vt:lpstr>Εναλλαγή μαθημάτων</vt:lpstr>
      <vt:lpstr>Προσοχή!</vt:lpstr>
      <vt:lpstr>Χρήσιμοι ιστότοποι</vt:lpstr>
      <vt:lpstr>Διαφάνεια 59</vt:lpstr>
      <vt:lpstr>Διαφάνεια 60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Χρονοδιάγραμμα για την ολοκλήρωση των δραστηριοτήτων</dc:title>
  <dc:creator>Anta</dc:creator>
  <cp:lastModifiedBy>Anta</cp:lastModifiedBy>
  <cp:revision>72</cp:revision>
  <dcterms:created xsi:type="dcterms:W3CDTF">2023-09-20T14:34:57Z</dcterms:created>
  <dcterms:modified xsi:type="dcterms:W3CDTF">2023-10-12T09:29:28Z</dcterms:modified>
</cp:coreProperties>
</file>