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48" y="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26/11/2018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Distributed Systems</a:t>
            </a:r>
            <a:r>
              <a:rPr lang="el-GR" dirty="0"/>
              <a:t/>
            </a:r>
            <a:br>
              <a:rPr lang="el-GR" dirty="0"/>
            </a:br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Papadakis</a:t>
            </a:r>
            <a:r>
              <a:rPr lang="en-US" dirty="0"/>
              <a:t> Harris</a:t>
            </a:r>
          </a:p>
          <a:p>
            <a:r>
              <a:rPr lang="en-US" dirty="0"/>
              <a:t>Department of Informatics Engineering</a:t>
            </a:r>
            <a:endParaRPr lang="el-GR" dirty="0"/>
          </a:p>
          <a:p>
            <a:r>
              <a:rPr lang="en-US" dirty="0"/>
              <a:t>TEI of Crete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1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Locality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Hadoop Master </a:t>
            </a:r>
            <a:r>
              <a:rPr lang="en-US" dirty="0"/>
              <a:t>program creates tasks based on the location of </a:t>
            </a:r>
            <a:r>
              <a:rPr lang="en-US" dirty="0" smtClean="0"/>
              <a:t>the data. It </a:t>
            </a:r>
            <a:r>
              <a:rPr lang="en-US" dirty="0"/>
              <a:t>tries to send </a:t>
            </a:r>
            <a:r>
              <a:rPr lang="en-US" dirty="0" smtClean="0"/>
              <a:t>the map </a:t>
            </a:r>
            <a:r>
              <a:rPr lang="en-US" dirty="0"/>
              <a:t>tasks to the same machine </a:t>
            </a:r>
            <a:r>
              <a:rPr lang="en-US" dirty="0" smtClean="0"/>
              <a:t>(or </a:t>
            </a:r>
            <a:r>
              <a:rPr lang="en-US" dirty="0"/>
              <a:t>at least same </a:t>
            </a:r>
            <a:r>
              <a:rPr lang="en-US" dirty="0" smtClean="0"/>
              <a:t>rack) with the data that will be processed.</a:t>
            </a:r>
            <a:endParaRPr lang="el-GR" dirty="0"/>
          </a:p>
          <a:p>
            <a:r>
              <a:rPr lang="en-US" dirty="0" smtClean="0"/>
              <a:t>Map inputs </a:t>
            </a:r>
            <a:r>
              <a:rPr lang="en-US" dirty="0"/>
              <a:t>are divided into </a:t>
            </a:r>
            <a:r>
              <a:rPr lang="en-US" dirty="0" smtClean="0"/>
              <a:t>64 MB </a:t>
            </a:r>
            <a:r>
              <a:rPr lang="en-US" dirty="0"/>
              <a:t>blocks </a:t>
            </a:r>
          </a:p>
          <a:p>
            <a:r>
              <a:rPr lang="en-US" dirty="0" smtClean="0"/>
              <a:t>Minimizes </a:t>
            </a:r>
            <a:r>
              <a:rPr lang="en-US" dirty="0"/>
              <a:t>communication at the network level </a:t>
            </a:r>
          </a:p>
        </p:txBody>
      </p:sp>
    </p:spTree>
    <p:extLst>
      <p:ext uri="{BB962C8B-B14F-4D97-AF65-F5344CB8AC3E}">
        <p14:creationId xmlns:p14="http://schemas.microsoft.com/office/powerpoint/2010/main" val="3477226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Hadoop Master program keeps </a:t>
            </a:r>
            <a:r>
              <a:rPr lang="en-US" dirty="0"/>
              <a:t>track of progress of each </a:t>
            </a:r>
            <a:r>
              <a:rPr lang="en-US" dirty="0" smtClean="0"/>
              <a:t>task</a:t>
            </a:r>
            <a:endParaRPr lang="en-US" dirty="0"/>
          </a:p>
          <a:p>
            <a:pPr lvl="1"/>
            <a:r>
              <a:rPr lang="en-US" dirty="0"/>
              <a:t>If a node fails, it re‐executes the </a:t>
            </a:r>
            <a:r>
              <a:rPr lang="en-US" dirty="0" smtClean="0"/>
              <a:t>task </a:t>
            </a:r>
            <a:r>
              <a:rPr lang="en-US" dirty="0"/>
              <a:t>on other </a:t>
            </a:r>
            <a:r>
              <a:rPr lang="en-US" dirty="0" smtClean="0"/>
              <a:t>node </a:t>
            </a:r>
            <a:r>
              <a:rPr lang="en-US" dirty="0"/>
              <a:t>that </a:t>
            </a:r>
            <a:r>
              <a:rPr lang="en-US" dirty="0" smtClean="0"/>
              <a:t>is </a:t>
            </a:r>
            <a:r>
              <a:rPr lang="en-US" dirty="0"/>
              <a:t>alive</a:t>
            </a:r>
          </a:p>
          <a:p>
            <a:r>
              <a:rPr lang="en-US" dirty="0" smtClean="0"/>
              <a:t>If </a:t>
            </a:r>
            <a:r>
              <a:rPr lang="en-US" dirty="0"/>
              <a:t>particular input key/value pairs keep </a:t>
            </a:r>
            <a:r>
              <a:rPr lang="en-US" dirty="0" smtClean="0"/>
              <a:t>crashing they are blacklisted and skipped from re‐execution</a:t>
            </a:r>
            <a:endParaRPr lang="en-US" dirty="0"/>
          </a:p>
          <a:p>
            <a:r>
              <a:rPr lang="en-US" dirty="0"/>
              <a:t>Tolerate small failures, allow the job to run in best‐effort </a:t>
            </a:r>
            <a:r>
              <a:rPr lang="en-US" dirty="0" smtClean="0"/>
              <a:t>basis</a:t>
            </a:r>
            <a:endParaRPr lang="en-US" dirty="0"/>
          </a:p>
          <a:p>
            <a:pPr lvl="1"/>
            <a:r>
              <a:rPr lang="en-US" dirty="0"/>
              <a:t>For large datasets containing potentially millions of records, we don’t </a:t>
            </a:r>
            <a:r>
              <a:rPr lang="en-US" dirty="0" smtClean="0"/>
              <a:t>want </a:t>
            </a:r>
            <a:r>
              <a:rPr lang="en-US" dirty="0"/>
              <a:t>to stop computation for a few records not processing </a:t>
            </a:r>
            <a:r>
              <a:rPr lang="en-US" dirty="0" smtClean="0"/>
              <a:t>correctly</a:t>
            </a:r>
            <a:endParaRPr lang="en-US" dirty="0"/>
          </a:p>
          <a:p>
            <a:pPr lvl="1"/>
            <a:r>
              <a:rPr lang="en-US" dirty="0"/>
              <a:t>User can set the failure tolerance level</a:t>
            </a:r>
          </a:p>
        </p:txBody>
      </p:sp>
    </p:spTree>
    <p:extLst>
      <p:ext uri="{BB962C8B-B14F-4D97-AF65-F5344CB8AC3E}">
        <p14:creationId xmlns:p14="http://schemas.microsoft.com/office/powerpoint/2010/main" val="583121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l-GR" dirty="0" err="1" smtClean="0"/>
              <a:t>Hadoop</a:t>
            </a:r>
            <a:r>
              <a:rPr lang="en-US" dirty="0" smtClean="0"/>
              <a:t>?</a:t>
            </a:r>
            <a:endParaRPr lang="el-GR" dirty="0"/>
          </a:p>
          <a:p>
            <a:r>
              <a:rPr lang="en-US" dirty="0" smtClean="0"/>
              <a:t>Open Source Implementation of  Google </a:t>
            </a:r>
            <a:r>
              <a:rPr lang="el-GR" dirty="0" err="1" smtClean="0"/>
              <a:t>Distributed</a:t>
            </a:r>
            <a:r>
              <a:rPr lang="el-GR" dirty="0" smtClean="0"/>
              <a:t> </a:t>
            </a:r>
            <a:r>
              <a:rPr lang="el-GR" dirty="0" err="1" smtClean="0"/>
              <a:t>Computing</a:t>
            </a:r>
            <a:endParaRPr lang="el-GR" dirty="0"/>
          </a:p>
          <a:p>
            <a:r>
              <a:rPr lang="en-US" dirty="0"/>
              <a:t>Includes </a:t>
            </a:r>
            <a:r>
              <a:rPr lang="en-US" dirty="0" smtClean="0"/>
              <a:t>Open </a:t>
            </a:r>
            <a:r>
              <a:rPr lang="en-US" dirty="0"/>
              <a:t>Source </a:t>
            </a:r>
            <a:r>
              <a:rPr lang="en-US" dirty="0" smtClean="0"/>
              <a:t>Implementations of </a:t>
            </a:r>
            <a:r>
              <a:rPr lang="el-GR" dirty="0" smtClean="0"/>
              <a:t> </a:t>
            </a:r>
            <a:r>
              <a:rPr lang="el-GR" dirty="0" err="1" smtClean="0"/>
              <a:t>MapReduce</a:t>
            </a:r>
            <a:r>
              <a:rPr lang="el-GR" dirty="0"/>
              <a:t>, </a:t>
            </a:r>
            <a:r>
              <a:rPr lang="el-GR" dirty="0" err="1"/>
              <a:t>BigTable</a:t>
            </a:r>
            <a:r>
              <a:rPr lang="el-GR" dirty="0"/>
              <a:t>, GFS κ.λπ</a:t>
            </a:r>
            <a:r>
              <a:rPr lang="el-GR" dirty="0" smtClean="0"/>
              <a:t>.</a:t>
            </a:r>
            <a:endParaRPr lang="el-GR" dirty="0"/>
          </a:p>
          <a:p>
            <a:r>
              <a:rPr lang="en-US" dirty="0"/>
              <a:t>It is supported by the Apache </a:t>
            </a:r>
            <a:r>
              <a:rPr lang="en-US" dirty="0" smtClean="0"/>
              <a:t>Foundation</a:t>
            </a:r>
            <a:endParaRPr lang="el-GR" dirty="0"/>
          </a:p>
          <a:p>
            <a:r>
              <a:rPr lang="en-US" dirty="0" smtClean="0"/>
              <a:t>Primary </a:t>
            </a:r>
            <a:r>
              <a:rPr lang="en-US" dirty="0"/>
              <a:t>Collaborations </a:t>
            </a:r>
            <a:r>
              <a:rPr lang="el-GR" dirty="0" smtClean="0"/>
              <a:t>- </a:t>
            </a:r>
            <a:r>
              <a:rPr lang="el-GR" dirty="0" err="1"/>
              <a:t>Yahoo</a:t>
            </a:r>
            <a:r>
              <a:rPr lang="el-GR" dirty="0"/>
              <a:t> !, </a:t>
            </a:r>
            <a:r>
              <a:rPr lang="el-GR" dirty="0" smtClean="0"/>
              <a:t>Facebook</a:t>
            </a:r>
            <a:endParaRPr lang="el-GR" dirty="0"/>
          </a:p>
          <a:p>
            <a:r>
              <a:rPr lang="en-US" dirty="0"/>
              <a:t>It is used by Yahoo to run on a 2000+ nodes, and many other web companies.</a:t>
            </a:r>
          </a:p>
        </p:txBody>
      </p:sp>
    </p:spTree>
    <p:extLst>
      <p:ext uri="{BB962C8B-B14F-4D97-AF65-F5344CB8AC3E}">
        <p14:creationId xmlns:p14="http://schemas.microsoft.com/office/powerpoint/2010/main" val="1695864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Hadoop Map-Reduce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of Google’s </a:t>
            </a:r>
            <a:r>
              <a:rPr lang="en-US" dirty="0" err="1"/>
              <a:t>MapReduce</a:t>
            </a:r>
            <a:r>
              <a:rPr lang="en-US" dirty="0"/>
              <a:t> Programming </a:t>
            </a:r>
            <a:r>
              <a:rPr lang="en-US" dirty="0" smtClean="0"/>
              <a:t>Model</a:t>
            </a:r>
          </a:p>
          <a:p>
            <a:r>
              <a:rPr lang="en-US" dirty="0"/>
              <a:t>Express complex tasks in the form of Maps and Reduces to enable large‐scale processing of </a:t>
            </a:r>
            <a:r>
              <a:rPr lang="en-US" dirty="0" smtClean="0"/>
              <a:t>data</a:t>
            </a:r>
          </a:p>
          <a:p>
            <a:r>
              <a:rPr lang="el-GR" dirty="0" smtClean="0"/>
              <a:t>Β</a:t>
            </a:r>
            <a:r>
              <a:rPr lang="en-US" dirty="0" err="1" smtClean="0"/>
              <a:t>enefits</a:t>
            </a:r>
            <a:r>
              <a:rPr lang="el-GR" dirty="0" smtClean="0"/>
              <a:t>:</a:t>
            </a:r>
            <a:endParaRPr lang="el-GR" dirty="0"/>
          </a:p>
          <a:p>
            <a:pPr lvl="1"/>
            <a:r>
              <a:rPr lang="en-US" dirty="0"/>
              <a:t>Automatic Parallelization and Distribution of Data</a:t>
            </a:r>
          </a:p>
          <a:p>
            <a:pPr lvl="1"/>
            <a:r>
              <a:rPr lang="en-US" dirty="0"/>
              <a:t>Fault Tolerance</a:t>
            </a:r>
          </a:p>
          <a:p>
            <a:pPr lvl="1"/>
            <a:r>
              <a:rPr lang="en-US" dirty="0"/>
              <a:t>Status and Monitoring Tools</a:t>
            </a:r>
          </a:p>
          <a:p>
            <a:pPr lvl="1"/>
            <a:r>
              <a:rPr lang="en-US" dirty="0"/>
              <a:t>Clean Programming Abstraction</a:t>
            </a:r>
          </a:p>
        </p:txBody>
      </p:sp>
    </p:spTree>
    <p:extLst>
      <p:ext uri="{BB962C8B-B14F-4D97-AF65-F5344CB8AC3E}">
        <p14:creationId xmlns:p14="http://schemas.microsoft.com/office/powerpoint/2010/main" val="1275270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Mapper class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12482"/>
            <a:ext cx="7620000" cy="337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384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br>
              <a:rPr lang="en-US" dirty="0" smtClean="0"/>
            </a:br>
            <a:r>
              <a:rPr lang="en-US" dirty="0" smtClean="0"/>
              <a:t>Input</a:t>
            </a:r>
            <a:r>
              <a:rPr lang="el-GR" dirty="0" smtClean="0"/>
              <a:t>/</a:t>
            </a:r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76490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Writable Class</a:t>
            </a:r>
            <a:endParaRPr lang="el-GR" b="1" dirty="0" smtClean="0"/>
          </a:p>
          <a:p>
            <a:pPr lvl="1"/>
            <a:r>
              <a:rPr lang="en-US" dirty="0" smtClean="0"/>
              <a:t>Type for writable</a:t>
            </a:r>
            <a:r>
              <a:rPr lang="el-GR" dirty="0" smtClean="0"/>
              <a:t> </a:t>
            </a:r>
            <a:r>
              <a:rPr lang="en-US" dirty="0" smtClean="0"/>
              <a:t>data as</a:t>
            </a:r>
            <a:r>
              <a:rPr lang="el-GR" dirty="0" smtClean="0"/>
              <a:t> </a:t>
            </a:r>
            <a:r>
              <a:rPr lang="en-US" dirty="0" smtClean="0"/>
              <a:t>bytes </a:t>
            </a:r>
            <a:r>
              <a:rPr lang="en-US" dirty="0"/>
              <a:t>(Serialization)</a:t>
            </a:r>
          </a:p>
          <a:p>
            <a:pPr lvl="1"/>
            <a:r>
              <a:rPr lang="en-US" i="1" dirty="0" err="1"/>
              <a:t>IntWritable</a:t>
            </a:r>
            <a:r>
              <a:rPr lang="en-US" dirty="0"/>
              <a:t>, </a:t>
            </a:r>
            <a:r>
              <a:rPr lang="en-US" i="1" dirty="0"/>
              <a:t>Text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 smtClean="0"/>
              <a:t>All values must be </a:t>
            </a:r>
            <a:r>
              <a:rPr lang="en-US" i="1" dirty="0" smtClean="0"/>
              <a:t>Writable</a:t>
            </a:r>
            <a:endParaRPr lang="el-GR" i="1" dirty="0" smtClean="0"/>
          </a:p>
          <a:p>
            <a:pPr lvl="1"/>
            <a:r>
              <a:rPr lang="en-US" dirty="0" smtClean="0"/>
              <a:t>You can create your own Writable data type</a:t>
            </a:r>
            <a:endParaRPr lang="en-US" dirty="0"/>
          </a:p>
          <a:p>
            <a:r>
              <a:rPr lang="en-US" dirty="0" smtClean="0"/>
              <a:t>Class</a:t>
            </a:r>
            <a:r>
              <a:rPr lang="el-GR" dirty="0" smtClean="0"/>
              <a:t> </a:t>
            </a:r>
            <a:r>
              <a:rPr lang="en-US" b="1" dirty="0" err="1" smtClean="0"/>
              <a:t>WritableComparable</a:t>
            </a:r>
            <a:r>
              <a:rPr lang="en-US" b="1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subclass of </a:t>
            </a:r>
            <a:r>
              <a:rPr lang="en-US" b="1" dirty="0" smtClean="0"/>
              <a:t>Writable</a:t>
            </a:r>
            <a:r>
              <a:rPr lang="el-GR" dirty="0" smtClean="0"/>
              <a:t>)</a:t>
            </a:r>
            <a:endParaRPr lang="en-US" dirty="0"/>
          </a:p>
          <a:p>
            <a:r>
              <a:rPr lang="en-US" dirty="0"/>
              <a:t>Required for sorting by </a:t>
            </a:r>
            <a:r>
              <a:rPr lang="en-US" dirty="0" smtClean="0"/>
              <a:t>Reducers</a:t>
            </a:r>
          </a:p>
          <a:p>
            <a:r>
              <a:rPr lang="en-US" dirty="0" smtClean="0"/>
              <a:t>All </a:t>
            </a:r>
            <a:r>
              <a:rPr lang="en-US" dirty="0"/>
              <a:t>keys must be </a:t>
            </a:r>
            <a:r>
              <a:rPr lang="en-US" dirty="0" err="1"/>
              <a:t>WritableComparable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65104"/>
            <a:ext cx="8188756" cy="237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145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Reducer </a:t>
            </a:r>
            <a:r>
              <a:rPr lang="en-US" dirty="0"/>
              <a:t>class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7620000" cy="389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5085184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Reducer class is executed for each key generated by the mapper, we use the Iterator class to run the values of </a:t>
            </a:r>
            <a:r>
              <a:rPr lang="en-US"/>
              <a:t>each </a:t>
            </a:r>
            <a:r>
              <a:rPr lang="en-US" smtClean="0"/>
              <a:t>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You </a:t>
            </a:r>
            <a:r>
              <a:rPr lang="en-US" dirty="0"/>
              <a:t>can perform the required reduce function in the value of each key and create key / value pairs at will.</a:t>
            </a:r>
          </a:p>
        </p:txBody>
      </p:sp>
    </p:spTree>
    <p:extLst>
      <p:ext uri="{BB962C8B-B14F-4D97-AF65-F5344CB8AC3E}">
        <p14:creationId xmlns:p14="http://schemas.microsoft.com/office/powerpoint/2010/main" val="23023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Program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Lets try to write a Hadoop program that counts the number of even and odd numbers in a </a:t>
            </a:r>
            <a:r>
              <a:rPr lang="en-US" dirty="0" smtClean="0"/>
              <a:t>list</a:t>
            </a:r>
            <a:endParaRPr lang="el-GR" dirty="0" smtClean="0"/>
          </a:p>
          <a:p>
            <a:r>
              <a:rPr lang="en-US" dirty="0"/>
              <a:t>Input</a:t>
            </a:r>
            <a:r>
              <a:rPr lang="en-US" dirty="0" smtClean="0"/>
              <a:t>: Text </a:t>
            </a:r>
            <a:r>
              <a:rPr lang="en-US" dirty="0"/>
              <a:t>File with one integer value per </a:t>
            </a:r>
            <a:r>
              <a:rPr lang="en-US" dirty="0" smtClean="0"/>
              <a:t>line</a:t>
            </a:r>
          </a:p>
          <a:p>
            <a:r>
              <a:rPr lang="en-US" dirty="0"/>
              <a:t>Output: Text File Containing the number of even and Number of Odd numbers in the Input </a:t>
            </a:r>
            <a:r>
              <a:rPr lang="en-US" dirty="0" smtClean="0"/>
              <a:t>file</a:t>
            </a:r>
          </a:p>
          <a:p>
            <a:r>
              <a:rPr lang="el-GR" dirty="0" err="1" smtClean="0"/>
              <a:t>Mapper</a:t>
            </a:r>
            <a:r>
              <a:rPr lang="en-US" dirty="0" smtClean="0"/>
              <a:t>:</a:t>
            </a:r>
            <a:endParaRPr lang="el-GR" dirty="0"/>
          </a:p>
          <a:p>
            <a:pPr lvl="1"/>
            <a:r>
              <a:rPr lang="en-US" dirty="0"/>
              <a:t>Read each line</a:t>
            </a:r>
            <a:r>
              <a:rPr lang="el-GR" dirty="0" smtClean="0"/>
              <a:t>, </a:t>
            </a:r>
            <a:r>
              <a:rPr lang="en-US" dirty="0" smtClean="0"/>
              <a:t>and create a pair of key/value</a:t>
            </a:r>
            <a:r>
              <a:rPr lang="el-GR" dirty="0" smtClean="0"/>
              <a:t> (</a:t>
            </a:r>
            <a:r>
              <a:rPr lang="en-US" dirty="0"/>
              <a:t>“even/odd</a:t>
            </a:r>
            <a:r>
              <a:rPr lang="en-US" dirty="0" smtClean="0"/>
              <a:t>”</a:t>
            </a:r>
            <a:r>
              <a:rPr lang="el-GR" dirty="0" smtClean="0"/>
              <a:t>, </a:t>
            </a:r>
            <a:r>
              <a:rPr lang="el-GR" dirty="0"/>
              <a:t>1</a:t>
            </a:r>
            <a:r>
              <a:rPr lang="el-GR" dirty="0" smtClean="0"/>
              <a:t>) </a:t>
            </a:r>
            <a:r>
              <a:rPr lang="en-US" dirty="0" smtClean="0"/>
              <a:t>for the line number</a:t>
            </a:r>
            <a:endParaRPr lang="el-GR" dirty="0"/>
          </a:p>
          <a:p>
            <a:r>
              <a:rPr lang="en-US" dirty="0" smtClean="0"/>
              <a:t>Reducer:</a:t>
            </a:r>
            <a:endParaRPr lang="el-GR" dirty="0"/>
          </a:p>
          <a:p>
            <a:pPr lvl="1"/>
            <a:r>
              <a:rPr lang="en-US" dirty="0"/>
              <a:t>Sum up all the values of each key (even/odd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end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74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job is executed in</a:t>
            </a:r>
            <a:r>
              <a:rPr lang="el-GR" dirty="0" smtClean="0"/>
              <a:t> </a:t>
            </a:r>
            <a:r>
              <a:rPr lang="el-GR" dirty="0" err="1" smtClean="0"/>
              <a:t>Hadoop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800600"/>
          </a:xfrm>
        </p:spPr>
        <p:txBody>
          <a:bodyPr>
            <a:normAutofit/>
          </a:bodyPr>
          <a:lstStyle/>
          <a:p>
            <a:r>
              <a:rPr lang="el-GR" dirty="0" err="1" smtClean="0"/>
              <a:t>MapReduce</a:t>
            </a:r>
            <a:r>
              <a:rPr lang="el-GR" dirty="0" smtClean="0"/>
              <a:t> </a:t>
            </a:r>
            <a:r>
              <a:rPr lang="en-US" dirty="0" smtClean="0"/>
              <a:t>job is submitted to </a:t>
            </a:r>
            <a:r>
              <a:rPr lang="el-GR" dirty="0" err="1" smtClean="0"/>
              <a:t>JobTracker</a:t>
            </a:r>
            <a:r>
              <a:rPr lang="el-GR" dirty="0" smtClean="0"/>
              <a:t> </a:t>
            </a:r>
            <a:r>
              <a:rPr lang="el-GR" dirty="0" err="1" smtClean="0"/>
              <a:t>masternode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err="1" smtClean="0"/>
              <a:t>JobTracker</a:t>
            </a:r>
            <a:r>
              <a:rPr lang="el-GR" dirty="0" smtClean="0"/>
              <a:t> </a:t>
            </a:r>
            <a:r>
              <a:rPr lang="en-US" dirty="0" smtClean="0"/>
              <a:t>creates jobs and send them to </a:t>
            </a:r>
            <a:r>
              <a:rPr lang="el-GR" dirty="0" err="1" smtClean="0"/>
              <a:t>TaskTrackers</a:t>
            </a:r>
            <a:r>
              <a:rPr lang="el-GR" dirty="0" smtClean="0"/>
              <a:t> </a:t>
            </a:r>
            <a:r>
              <a:rPr lang="en-US" dirty="0" smtClean="0"/>
              <a:t>nodes.</a:t>
            </a:r>
            <a:endParaRPr lang="el-GR" dirty="0"/>
          </a:p>
          <a:p>
            <a:r>
              <a:rPr lang="en-US" dirty="0" smtClean="0"/>
              <a:t>Each </a:t>
            </a:r>
            <a:r>
              <a:rPr lang="el-GR" dirty="0" err="1" smtClean="0"/>
              <a:t>TaskTracker</a:t>
            </a:r>
            <a:r>
              <a:rPr lang="el-GR" dirty="0" smtClean="0"/>
              <a:t> </a:t>
            </a:r>
            <a:r>
              <a:rPr lang="en-US" dirty="0" smtClean="0"/>
              <a:t>creates task instances for each job and executes them</a:t>
            </a:r>
            <a:r>
              <a:rPr lang="el-GR" dirty="0" smtClean="0"/>
              <a:t>, </a:t>
            </a:r>
            <a:r>
              <a:rPr lang="en-US" dirty="0"/>
              <a:t>reports on their status and sends results back to </a:t>
            </a:r>
            <a:r>
              <a:rPr lang="en-US" dirty="0" err="1" smtClean="0"/>
              <a:t>JobTracker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412776"/>
            <a:ext cx="409548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423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HDFS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Hadoop</a:t>
            </a:r>
            <a:r>
              <a:rPr lang="el-GR" dirty="0" smtClean="0"/>
              <a:t> </a:t>
            </a:r>
            <a:r>
              <a:rPr lang="el-GR" dirty="0" err="1"/>
              <a:t>Distributed</a:t>
            </a:r>
            <a:r>
              <a:rPr lang="el-GR" dirty="0"/>
              <a:t> </a:t>
            </a:r>
            <a:r>
              <a:rPr lang="el-GR" dirty="0" err="1"/>
              <a:t>File</a:t>
            </a:r>
            <a:r>
              <a:rPr lang="el-GR" dirty="0"/>
              <a:t> </a:t>
            </a:r>
            <a:r>
              <a:rPr lang="el-GR" dirty="0" err="1"/>
              <a:t>System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/>
              <a:t>HDFS</a:t>
            </a:r>
            <a:r>
              <a:rPr lang="el-GR" dirty="0" smtClean="0"/>
              <a:t>) </a:t>
            </a:r>
            <a:r>
              <a:rPr lang="en-US" dirty="0"/>
              <a:t>is a distributed file system designed to run on low-cost hardware</a:t>
            </a:r>
            <a:r>
              <a:rPr lang="el-GR" dirty="0" smtClean="0"/>
              <a:t>. </a:t>
            </a:r>
          </a:p>
          <a:p>
            <a:r>
              <a:rPr lang="en-US" dirty="0"/>
              <a:t>It has many similarities to existing distributed file systems. However, differences from other distributed file systems are important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Very tolerant to faults.</a:t>
            </a:r>
            <a:endParaRPr lang="el-GR" dirty="0" smtClean="0"/>
          </a:p>
          <a:p>
            <a:r>
              <a:rPr lang="en-US" dirty="0"/>
              <a:t>It provides quick access to application data and is suitable for applications that have large data sets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Loosen</a:t>
            </a:r>
            <a:r>
              <a:rPr lang="el-GR" dirty="0" smtClean="0"/>
              <a:t> </a:t>
            </a:r>
            <a:r>
              <a:rPr lang="en-US" dirty="0" smtClean="0"/>
              <a:t>some </a:t>
            </a:r>
            <a:r>
              <a:rPr lang="el-GR" dirty="0" smtClean="0"/>
              <a:t>POSIX </a:t>
            </a:r>
            <a:r>
              <a:rPr lang="en-US" dirty="0"/>
              <a:t>requirements to allow streaming access to system data files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n-US" dirty="0" smtClean="0"/>
              <a:t>Part of </a:t>
            </a:r>
            <a:r>
              <a:rPr lang="el-GR" dirty="0" err="1" smtClean="0"/>
              <a:t>Apache</a:t>
            </a:r>
            <a:r>
              <a:rPr lang="el-GR" dirty="0" smtClean="0"/>
              <a:t> </a:t>
            </a:r>
            <a:r>
              <a:rPr lang="el-GR" dirty="0" err="1"/>
              <a:t>Hadoop</a:t>
            </a:r>
            <a:r>
              <a:rPr lang="el-GR" dirty="0"/>
              <a:t> </a:t>
            </a:r>
            <a:r>
              <a:rPr lang="el-GR" dirty="0" err="1" smtClean="0"/>
              <a:t>Core</a:t>
            </a:r>
            <a:r>
              <a:rPr lang="en-US" dirty="0" smtClean="0"/>
              <a:t> project</a:t>
            </a:r>
            <a:r>
              <a:rPr lang="el-GR" dirty="0" smtClean="0"/>
              <a:t>. </a:t>
            </a:r>
            <a:r>
              <a:rPr lang="en-US" dirty="0" smtClean="0"/>
              <a:t>Project’s </a:t>
            </a:r>
            <a:r>
              <a:rPr lang="el-GR" dirty="0" smtClean="0"/>
              <a:t>URL </a:t>
            </a:r>
            <a:r>
              <a:rPr lang="en-US" dirty="0" smtClean="0"/>
              <a:t>is</a:t>
            </a:r>
            <a:r>
              <a:rPr lang="el-GR" dirty="0" smtClean="0"/>
              <a:t> </a:t>
            </a:r>
            <a:r>
              <a:rPr lang="el-GR" dirty="0"/>
              <a:t>http://hadoop.apache.org/core/.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288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ontents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Map-Reduce</a:t>
            </a:r>
          </a:p>
          <a:p>
            <a:r>
              <a:rPr lang="en-US" dirty="0" smtClean="0"/>
              <a:t>Hadoop</a:t>
            </a:r>
          </a:p>
          <a:p>
            <a:r>
              <a:rPr lang="en-US" smtClean="0"/>
              <a:t>HDFS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70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HDFS Architecture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995"/>
            <a:ext cx="7620000" cy="464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199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HDFS Architecture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HDFS has data block size typically 64MB. The NTFS (Microsoft) and ext4 (Linux) </a:t>
            </a:r>
            <a:r>
              <a:rPr lang="en-US" dirty="0" err="1"/>
              <a:t>filesystems</a:t>
            </a:r>
            <a:r>
              <a:rPr lang="en-US" dirty="0"/>
              <a:t> typically have only 4 KB. - Small files (significantly smaller than 64MB) are a big problem for HDFS designed to handle huge files </a:t>
            </a:r>
            <a:r>
              <a:rPr lang="en-US" dirty="0" smtClean="0"/>
              <a:t>efficiently</a:t>
            </a:r>
          </a:p>
          <a:p>
            <a:pPr algn="just"/>
            <a:r>
              <a:rPr lang="en-US" dirty="0" smtClean="0"/>
              <a:t>HDFS </a:t>
            </a:r>
            <a:r>
              <a:rPr lang="en-US" dirty="0"/>
              <a:t>provides reliability by copying data to more than 1 </a:t>
            </a:r>
            <a:r>
              <a:rPr lang="en-US" dirty="0" smtClean="0"/>
              <a:t>node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59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HDFS Architecture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l-GR" dirty="0" err="1" smtClean="0"/>
              <a:t>aster</a:t>
            </a:r>
            <a:r>
              <a:rPr lang="el-GR" dirty="0" smtClean="0"/>
              <a:t> </a:t>
            </a:r>
            <a:r>
              <a:rPr lang="en-US" dirty="0" smtClean="0"/>
              <a:t>N</a:t>
            </a:r>
            <a:r>
              <a:rPr lang="el-GR" dirty="0" err="1" smtClean="0"/>
              <a:t>ode</a:t>
            </a:r>
            <a:r>
              <a:rPr lang="en-US" dirty="0" smtClean="0"/>
              <a:t> in </a:t>
            </a:r>
            <a:r>
              <a:rPr lang="el-GR" dirty="0" smtClean="0"/>
              <a:t>HDFS </a:t>
            </a:r>
            <a:r>
              <a:rPr lang="en-US" dirty="0" smtClean="0"/>
              <a:t>has the role of </a:t>
            </a:r>
            <a:r>
              <a:rPr lang="el-GR" dirty="0" err="1" smtClean="0"/>
              <a:t>NameNode</a:t>
            </a:r>
            <a:r>
              <a:rPr lang="el-GR" dirty="0"/>
              <a:t>. </a:t>
            </a:r>
            <a:endParaRPr lang="en-US" dirty="0"/>
          </a:p>
          <a:p>
            <a:r>
              <a:rPr lang="en-US" dirty="0" err="1" smtClean="0"/>
              <a:t>NameNode</a:t>
            </a:r>
            <a:r>
              <a:rPr lang="en-US" dirty="0" smtClean="0"/>
              <a:t> </a:t>
            </a:r>
            <a:r>
              <a:rPr lang="en-US" dirty="0"/>
              <a:t>keeps a variety of metadata for the file system such as the index that describes where each file or chunk is located, </a:t>
            </a:r>
            <a:r>
              <a:rPr lang="en-US" dirty="0" err="1"/>
              <a:t>ie</a:t>
            </a:r>
            <a:r>
              <a:rPr lang="en-US" dirty="0"/>
              <a:t> in which node.</a:t>
            </a:r>
          </a:p>
          <a:p>
            <a:r>
              <a:rPr lang="en-US" dirty="0"/>
              <a:t>The remaining nodes have the role of </a:t>
            </a:r>
            <a:r>
              <a:rPr lang="en-US" dirty="0" err="1"/>
              <a:t>DataNode</a:t>
            </a:r>
            <a:r>
              <a:rPr lang="en-US" dirty="0"/>
              <a:t>, </a:t>
            </a:r>
            <a:r>
              <a:rPr lang="en-US" dirty="0" err="1"/>
              <a:t>ie</a:t>
            </a:r>
            <a:r>
              <a:rPr lang="en-US" dirty="0"/>
              <a:t> they store the data.</a:t>
            </a:r>
          </a:p>
        </p:txBody>
      </p:sp>
    </p:spTree>
    <p:extLst>
      <p:ext uri="{BB962C8B-B14F-4D97-AF65-F5344CB8AC3E}">
        <p14:creationId xmlns:p14="http://schemas.microsoft.com/office/powerpoint/2010/main" val="429355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Map-Reduce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Functional programming on distributed processing</a:t>
            </a:r>
            <a:endParaRPr lang="el-GR" dirty="0"/>
          </a:p>
          <a:p>
            <a:pPr algn="just"/>
            <a:r>
              <a:rPr lang="en-US" dirty="0"/>
              <a:t>Motivated by the need to process large amounts of data using hundreds (or thousands) of </a:t>
            </a:r>
            <a:r>
              <a:rPr lang="en-US" dirty="0" smtClean="0"/>
              <a:t>processors</a:t>
            </a:r>
          </a:p>
          <a:p>
            <a:pPr algn="just"/>
            <a:r>
              <a:rPr lang="en-US" dirty="0" smtClean="0"/>
              <a:t>Data </a:t>
            </a:r>
            <a:r>
              <a:rPr lang="en-US" dirty="0" smtClean="0"/>
              <a:t>are critical for computing</a:t>
            </a:r>
            <a:r>
              <a:rPr lang="en-US" dirty="0" smtClean="0"/>
              <a:t>, </a:t>
            </a:r>
            <a:r>
              <a:rPr lang="en-US" dirty="0"/>
              <a:t>positioning </a:t>
            </a:r>
            <a:r>
              <a:rPr lang="en-US" dirty="0" smtClean="0"/>
              <a:t>computing in </a:t>
            </a:r>
            <a:r>
              <a:rPr lang="en-US" dirty="0"/>
              <a:t>the data </a:t>
            </a:r>
            <a:r>
              <a:rPr lang="en-US" dirty="0" smtClean="0"/>
              <a:t>location.</a:t>
            </a:r>
            <a:endParaRPr lang="el-GR" dirty="0"/>
          </a:p>
          <a:p>
            <a:pPr algn="just"/>
            <a:r>
              <a:rPr lang="en-US" dirty="0"/>
              <a:t>Provide clean programming abstraction similar to functional </a:t>
            </a:r>
            <a:r>
              <a:rPr lang="en-US" dirty="0" smtClean="0"/>
              <a:t>programming.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interface deals with all execution </a:t>
            </a:r>
            <a:r>
              <a:rPr lang="en-US" dirty="0" smtClean="0"/>
              <a:t>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Map-Reduce History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Developed by Google to simplify their data processing jobs on large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Details emerged from two published </a:t>
            </a:r>
            <a:r>
              <a:rPr lang="en-US" dirty="0" smtClean="0"/>
              <a:t>papers</a:t>
            </a:r>
          </a:p>
          <a:p>
            <a:pPr lvl="2"/>
            <a:r>
              <a:rPr lang="en-US" dirty="0" smtClean="0"/>
              <a:t>James </a:t>
            </a:r>
            <a:r>
              <a:rPr lang="en-US" dirty="0"/>
              <a:t>Dean, Sanjay </a:t>
            </a:r>
            <a:r>
              <a:rPr lang="en-US" dirty="0" err="1"/>
              <a:t>Ghemawat</a:t>
            </a:r>
            <a:r>
              <a:rPr lang="en-US" dirty="0"/>
              <a:t>, </a:t>
            </a:r>
            <a:r>
              <a:rPr lang="en-US" b="1" i="1" dirty="0" err="1" smtClean="0"/>
              <a:t>MapReduce</a:t>
            </a:r>
            <a:r>
              <a:rPr lang="en-US" b="1" i="1" dirty="0" smtClean="0"/>
              <a:t> : Simplified Data Processing on Large Clusters, </a:t>
            </a:r>
            <a:r>
              <a:rPr lang="en-US" dirty="0" smtClean="0"/>
              <a:t>Proceedings of </a:t>
            </a:r>
            <a:r>
              <a:rPr lang="en-US" i="1" dirty="0" smtClean="0"/>
              <a:t>OSDI ‘04, </a:t>
            </a:r>
            <a:r>
              <a:rPr lang="en-US" dirty="0" smtClean="0"/>
              <a:t>2004</a:t>
            </a:r>
          </a:p>
          <a:p>
            <a:pPr lvl="2"/>
            <a:r>
              <a:rPr lang="en-US" dirty="0" smtClean="0"/>
              <a:t>Sanjay </a:t>
            </a:r>
            <a:r>
              <a:rPr lang="en-US" dirty="0" err="1"/>
              <a:t>Ghemawat</a:t>
            </a:r>
            <a:r>
              <a:rPr lang="en-US" dirty="0"/>
              <a:t>, Howard </a:t>
            </a:r>
            <a:r>
              <a:rPr lang="en-US" dirty="0" err="1"/>
              <a:t>Gobioff</a:t>
            </a:r>
            <a:r>
              <a:rPr lang="en-US" dirty="0"/>
              <a:t>, and Shun‐</a:t>
            </a:r>
            <a:r>
              <a:rPr lang="en-US" dirty="0" err="1"/>
              <a:t>Tak</a:t>
            </a:r>
            <a:r>
              <a:rPr lang="en-US" dirty="0"/>
              <a:t> Leung, </a:t>
            </a:r>
            <a:r>
              <a:rPr lang="en-US" b="1" i="1" dirty="0"/>
              <a:t>Google File System, </a:t>
            </a:r>
            <a:r>
              <a:rPr lang="en-US" dirty="0"/>
              <a:t>Proceedings of </a:t>
            </a:r>
            <a:r>
              <a:rPr lang="en-US" i="1" dirty="0"/>
              <a:t>Symposium of Operating Systems Principles, </a:t>
            </a:r>
            <a:r>
              <a:rPr lang="en-US" dirty="0"/>
              <a:t>ACM SIGOPS, </a:t>
            </a:r>
            <a:r>
              <a:rPr lang="en-US" dirty="0" smtClean="0"/>
              <a:t>2004</a:t>
            </a:r>
            <a:endParaRPr lang="el-GR" dirty="0"/>
          </a:p>
          <a:p>
            <a:endParaRPr lang="el-GR" dirty="0"/>
          </a:p>
          <a:p>
            <a:r>
              <a:rPr lang="en-US" dirty="0"/>
              <a:t>Since Google’s implementation is proprietary and not available to </a:t>
            </a:r>
            <a:r>
              <a:rPr lang="en-US" dirty="0" smtClean="0"/>
              <a:t>public</a:t>
            </a:r>
            <a:r>
              <a:rPr lang="en-US" dirty="0"/>
              <a:t>, an Apache Project called Hadoop emerged as an open source </a:t>
            </a:r>
            <a:r>
              <a:rPr lang="en-US" dirty="0" smtClean="0"/>
              <a:t>implementation</a:t>
            </a:r>
          </a:p>
          <a:p>
            <a:pPr lvl="1"/>
            <a:r>
              <a:rPr lang="en-US" dirty="0"/>
              <a:t>Primary </a:t>
            </a:r>
            <a:r>
              <a:rPr lang="en-US" dirty="0" smtClean="0"/>
              <a:t>Contributors</a:t>
            </a:r>
            <a:r>
              <a:rPr lang="el-GR" dirty="0" smtClean="0"/>
              <a:t>: </a:t>
            </a:r>
            <a:r>
              <a:rPr lang="el-GR" dirty="0" err="1"/>
              <a:t>Yahoo</a:t>
            </a:r>
            <a:r>
              <a:rPr lang="el-GR" dirty="0"/>
              <a:t>!, Facebook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4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need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Processing web  data </a:t>
            </a:r>
            <a:r>
              <a:rPr lang="en-US" dirty="0"/>
              <a:t>on a single </a:t>
            </a:r>
            <a:r>
              <a:rPr lang="en-US" dirty="0" smtClean="0"/>
              <a:t>machine</a:t>
            </a:r>
          </a:p>
          <a:p>
            <a:pPr lvl="1"/>
            <a:r>
              <a:rPr lang="el-GR" dirty="0" smtClean="0"/>
              <a:t>20</a:t>
            </a:r>
            <a:r>
              <a:rPr lang="el-GR" dirty="0"/>
              <a:t>+ </a:t>
            </a:r>
            <a:r>
              <a:rPr lang="en-US" dirty="0" smtClean="0"/>
              <a:t>billions webpages </a:t>
            </a:r>
            <a:r>
              <a:rPr lang="el-GR" dirty="0" smtClean="0"/>
              <a:t>x </a:t>
            </a:r>
            <a:r>
              <a:rPr lang="el-GR" dirty="0"/>
              <a:t>20KB = 400+ </a:t>
            </a:r>
            <a:r>
              <a:rPr lang="el-GR" dirty="0" err="1"/>
              <a:t>terabytes</a:t>
            </a:r>
            <a:endParaRPr lang="el-GR" dirty="0"/>
          </a:p>
          <a:p>
            <a:pPr lvl="1"/>
            <a:r>
              <a:rPr lang="en-US" dirty="0"/>
              <a:t>A computer can read 30-35 MB / sec from the </a:t>
            </a:r>
            <a:r>
              <a:rPr lang="en-US" dirty="0" smtClean="0"/>
              <a:t>disk</a:t>
            </a:r>
          </a:p>
          <a:p>
            <a:pPr lvl="1"/>
            <a:r>
              <a:rPr lang="el-GR" dirty="0" smtClean="0"/>
              <a:t>~ </a:t>
            </a:r>
            <a:r>
              <a:rPr lang="en-US" dirty="0"/>
              <a:t>Four months to read the internet</a:t>
            </a:r>
            <a:endParaRPr lang="el-GR" dirty="0"/>
          </a:p>
          <a:p>
            <a:pPr lvl="1"/>
            <a:r>
              <a:rPr lang="el-GR" dirty="0" smtClean="0"/>
              <a:t>~ </a:t>
            </a:r>
            <a:r>
              <a:rPr lang="en-US" dirty="0"/>
              <a:t>1,000 hard disks just to save the </a:t>
            </a:r>
            <a:r>
              <a:rPr lang="en-US" dirty="0" smtClean="0"/>
              <a:t>web</a:t>
            </a:r>
          </a:p>
          <a:p>
            <a:pPr lvl="1"/>
            <a:r>
              <a:rPr lang="en-US" dirty="0"/>
              <a:t>Even more to analyze the </a:t>
            </a:r>
            <a:r>
              <a:rPr lang="en-US" dirty="0" smtClean="0"/>
              <a:t>data</a:t>
            </a:r>
          </a:p>
          <a:p>
            <a:r>
              <a:rPr lang="en-US" dirty="0"/>
              <a:t>It takes too long on a unique machine, but with 1,000 machines</a:t>
            </a:r>
            <a:r>
              <a:rPr lang="en-US" dirty="0" smtClean="0"/>
              <a:t>?</a:t>
            </a:r>
          </a:p>
          <a:p>
            <a:pPr lvl="1"/>
            <a:r>
              <a:rPr lang="el-GR" dirty="0" smtClean="0"/>
              <a:t>&lt;</a:t>
            </a:r>
            <a:r>
              <a:rPr lang="en-US" dirty="0"/>
              <a:t>3 hours to run on 1000 </a:t>
            </a:r>
            <a:r>
              <a:rPr lang="en-US" dirty="0" smtClean="0"/>
              <a:t>machines</a:t>
            </a:r>
          </a:p>
          <a:p>
            <a:pPr lvl="1"/>
            <a:r>
              <a:rPr lang="en-US" dirty="0"/>
              <a:t>But how long to program?</a:t>
            </a:r>
            <a:r>
              <a:rPr lang="el-GR" dirty="0" smtClean="0"/>
              <a:t> </a:t>
            </a:r>
            <a:r>
              <a:rPr lang="en-US" dirty="0"/>
              <a:t>What about </a:t>
            </a:r>
            <a:r>
              <a:rPr lang="en-US" dirty="0" smtClean="0"/>
              <a:t>overhead?</a:t>
            </a:r>
            <a:endParaRPr lang="el-GR" dirty="0"/>
          </a:p>
          <a:p>
            <a:pPr lvl="2"/>
            <a:r>
              <a:rPr lang="en-US" dirty="0"/>
              <a:t>Communication, coordination, recovery from machine </a:t>
            </a:r>
            <a:r>
              <a:rPr lang="en-US" dirty="0" smtClean="0"/>
              <a:t>failure</a:t>
            </a:r>
          </a:p>
          <a:p>
            <a:pPr lvl="2"/>
            <a:r>
              <a:rPr lang="en-US" dirty="0" smtClean="0"/>
              <a:t>Status </a:t>
            </a:r>
            <a:r>
              <a:rPr lang="en-US" dirty="0"/>
              <a:t>report, Debugging, Optimization, </a:t>
            </a:r>
            <a:r>
              <a:rPr lang="en-US" dirty="0" smtClean="0"/>
              <a:t>Location</a:t>
            </a:r>
          </a:p>
          <a:p>
            <a:pPr lvl="2"/>
            <a:r>
              <a:rPr lang="en-US" dirty="0" smtClean="0"/>
              <a:t>Inventing </a:t>
            </a:r>
            <a:r>
              <a:rPr lang="en-US" dirty="0"/>
              <a:t>the wheel: What should be done for each program!</a:t>
            </a:r>
          </a:p>
        </p:txBody>
      </p:sp>
    </p:spTree>
    <p:extLst>
      <p:ext uri="{BB962C8B-B14F-4D97-AF65-F5344CB8AC3E}">
        <p14:creationId xmlns:p14="http://schemas.microsoft.com/office/powerpoint/2010/main" val="153774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Map-Reduce</a:t>
            </a:r>
            <a:r>
              <a:rPr lang="en-US" dirty="0" smtClean="0"/>
              <a:t> </a:t>
            </a:r>
            <a:r>
              <a:rPr lang="en-US" dirty="0"/>
              <a:t>Features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 Parallelization and Distribution of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/>
              <a:t>Fault </a:t>
            </a:r>
            <a:r>
              <a:rPr lang="en-US" dirty="0" smtClean="0"/>
              <a:t>Tolerance</a:t>
            </a:r>
            <a:endParaRPr lang="en-US" dirty="0"/>
          </a:p>
          <a:p>
            <a:r>
              <a:rPr lang="en-US" dirty="0"/>
              <a:t>Status and Monitoring </a:t>
            </a:r>
            <a:r>
              <a:rPr lang="en-US" dirty="0" smtClean="0"/>
              <a:t>Tools</a:t>
            </a:r>
            <a:endParaRPr lang="en-US" dirty="0"/>
          </a:p>
          <a:p>
            <a:r>
              <a:rPr lang="en-US" dirty="0"/>
              <a:t>Clean Programming </a:t>
            </a:r>
            <a:r>
              <a:rPr lang="en-US" dirty="0" smtClean="0"/>
              <a:t>Abstraction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37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model</a:t>
            </a:r>
            <a:br>
              <a:rPr lang="en-US" dirty="0"/>
            </a:br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Read </a:t>
            </a:r>
            <a:r>
              <a:rPr lang="en-US" dirty="0"/>
              <a:t>a lot of Data</a:t>
            </a:r>
          </a:p>
          <a:p>
            <a:r>
              <a:rPr lang="en-US" dirty="0"/>
              <a:t>2</a:t>
            </a:r>
            <a:r>
              <a:rPr lang="en-US" dirty="0" smtClean="0"/>
              <a:t>. MAP: </a:t>
            </a:r>
            <a:r>
              <a:rPr lang="en-US" dirty="0"/>
              <a:t>extract something you need from each record</a:t>
            </a:r>
          </a:p>
          <a:p>
            <a:r>
              <a:rPr lang="en-US" dirty="0"/>
              <a:t>3</a:t>
            </a:r>
            <a:r>
              <a:rPr lang="en-US" dirty="0" smtClean="0"/>
              <a:t>. Shuffle </a:t>
            </a:r>
            <a:r>
              <a:rPr lang="en-US" dirty="0"/>
              <a:t>and Sort</a:t>
            </a:r>
          </a:p>
          <a:p>
            <a:r>
              <a:rPr lang="en-US" dirty="0"/>
              <a:t>4</a:t>
            </a:r>
            <a:r>
              <a:rPr lang="en-US" dirty="0" smtClean="0"/>
              <a:t>. REDUCE: </a:t>
            </a:r>
            <a:r>
              <a:rPr lang="en-US" dirty="0"/>
              <a:t>aggregate, summarize, filter or transform</a:t>
            </a:r>
          </a:p>
          <a:p>
            <a:r>
              <a:rPr lang="en-US" dirty="0"/>
              <a:t>5</a:t>
            </a:r>
            <a:r>
              <a:rPr lang="en-US" dirty="0" smtClean="0"/>
              <a:t>. Write </a:t>
            </a:r>
            <a:r>
              <a:rPr lang="en-US" dirty="0"/>
              <a:t>the </a:t>
            </a:r>
            <a:r>
              <a:rPr lang="en-US" dirty="0" smtClean="0"/>
              <a:t>results</a:t>
            </a:r>
          </a:p>
          <a:p>
            <a:pPr marL="114300" indent="0">
              <a:buNone/>
            </a:pPr>
            <a:endParaRPr lang="el-GR" dirty="0"/>
          </a:p>
          <a:p>
            <a:r>
              <a:rPr lang="en-US" dirty="0"/>
              <a:t>Outline stays the </a:t>
            </a:r>
            <a:r>
              <a:rPr lang="en-US" dirty="0" smtClean="0"/>
              <a:t>same</a:t>
            </a:r>
            <a:endParaRPr lang="en-US" dirty="0"/>
          </a:p>
          <a:p>
            <a:r>
              <a:rPr lang="en-US" dirty="0" smtClean="0"/>
              <a:t>Map and Reduce change </a:t>
            </a:r>
            <a:r>
              <a:rPr lang="en-US" dirty="0"/>
              <a:t>to fit the </a:t>
            </a:r>
            <a:r>
              <a:rPr lang="en-US" dirty="0" smtClean="0"/>
              <a:t>problem</a:t>
            </a:r>
            <a:endParaRPr lang="en-US" dirty="0"/>
          </a:p>
          <a:p>
            <a:r>
              <a:rPr lang="en-US" dirty="0"/>
              <a:t>Model seems restrictive but it is Turing Complete. </a:t>
            </a:r>
          </a:p>
          <a:p>
            <a:r>
              <a:rPr lang="en-US" dirty="0"/>
              <a:t>Multiple maps and reduces needed to solve a complex problem</a:t>
            </a:r>
          </a:p>
        </p:txBody>
      </p:sp>
    </p:spTree>
    <p:extLst>
      <p:ext uri="{BB962C8B-B14F-4D97-AF65-F5344CB8AC3E}">
        <p14:creationId xmlns:p14="http://schemas.microsoft.com/office/powerpoint/2010/main" val="82797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</a:t>
            </a:r>
            <a:r>
              <a:rPr lang="en-US" dirty="0" smtClean="0"/>
              <a:t>model</a:t>
            </a:r>
            <a:br>
              <a:rPr lang="en-US" dirty="0" smtClean="0"/>
            </a:br>
            <a:r>
              <a:rPr lang="el-GR" dirty="0" err="1" smtClean="0"/>
              <a:t>MapReduce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map </a:t>
            </a:r>
            <a:r>
              <a:rPr lang="en-US" b="1" dirty="0"/>
              <a:t>(</a:t>
            </a:r>
            <a:r>
              <a:rPr lang="en-US" b="1" dirty="0" err="1"/>
              <a:t>in_key</a:t>
            </a:r>
            <a:r>
              <a:rPr lang="en-US" b="1" dirty="0"/>
              <a:t>, </a:t>
            </a:r>
            <a:r>
              <a:rPr lang="en-US" b="1" dirty="0" err="1"/>
              <a:t>in_value</a:t>
            </a:r>
            <a:r>
              <a:rPr lang="en-US" b="1" dirty="0"/>
              <a:t>) -&gt; </a:t>
            </a:r>
            <a:r>
              <a:rPr lang="en-US" b="1" dirty="0" smtClean="0"/>
              <a:t>(</a:t>
            </a:r>
            <a:r>
              <a:rPr lang="en-US" b="1" dirty="0" err="1"/>
              <a:t>out_key</a:t>
            </a:r>
            <a:r>
              <a:rPr lang="en-US" b="1" dirty="0"/>
              <a:t>, </a:t>
            </a:r>
            <a:r>
              <a:rPr lang="en-US" b="1" dirty="0" err="1"/>
              <a:t>intermediate_value</a:t>
            </a:r>
            <a:r>
              <a:rPr lang="en-US" b="1" dirty="0"/>
              <a:t>) list</a:t>
            </a:r>
            <a:endParaRPr lang="en-US" dirty="0"/>
          </a:p>
          <a:p>
            <a:r>
              <a:rPr lang="en-US" b="1" dirty="0"/>
              <a:t>reduce (</a:t>
            </a:r>
            <a:r>
              <a:rPr lang="en-US" b="1" dirty="0" err="1"/>
              <a:t>out_key</a:t>
            </a:r>
            <a:r>
              <a:rPr lang="en-US" b="1" dirty="0"/>
              <a:t>, </a:t>
            </a:r>
            <a:r>
              <a:rPr lang="en-US" b="1" dirty="0" err="1"/>
              <a:t>intermediate_value</a:t>
            </a:r>
            <a:r>
              <a:rPr lang="en-US" b="1" dirty="0"/>
              <a:t> list) </a:t>
            </a:r>
            <a:r>
              <a:rPr lang="en-US" b="1" dirty="0" smtClean="0"/>
              <a:t>-&gt;</a:t>
            </a:r>
            <a:r>
              <a:rPr lang="en-US" b="1" dirty="0" err="1" smtClean="0"/>
              <a:t>out_value</a:t>
            </a:r>
            <a:r>
              <a:rPr lang="en-US" b="1" dirty="0" smtClean="0"/>
              <a:t> </a:t>
            </a:r>
            <a:r>
              <a:rPr lang="en-US" b="1" dirty="0"/>
              <a:t>list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249" y="2492896"/>
            <a:ext cx="4878342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9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n-US" dirty="0"/>
              <a:t>Map functions run in parallel, create intermediate values </a:t>
            </a:r>
            <a:r>
              <a:rPr lang="en-US" dirty="0" smtClean="0"/>
              <a:t>from </a:t>
            </a:r>
            <a:r>
              <a:rPr lang="en-US" dirty="0"/>
              <a:t>each input data set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programmer must specify a proper input split (chunk) </a:t>
            </a:r>
            <a:r>
              <a:rPr lang="en-US" dirty="0" smtClean="0"/>
              <a:t>between mappers to </a:t>
            </a:r>
            <a:r>
              <a:rPr lang="en-US" dirty="0"/>
              <a:t>enable </a:t>
            </a:r>
            <a:r>
              <a:rPr lang="en-US" dirty="0" smtClean="0"/>
              <a:t>parallelism</a:t>
            </a:r>
            <a:endParaRPr lang="en-US" dirty="0"/>
          </a:p>
          <a:p>
            <a:r>
              <a:rPr lang="en-US" dirty="0"/>
              <a:t>Reduce functions also run in parallel, each will work on </a:t>
            </a:r>
            <a:r>
              <a:rPr lang="en-US" dirty="0" smtClean="0"/>
              <a:t>different </a:t>
            </a:r>
            <a:r>
              <a:rPr lang="en-US" dirty="0"/>
              <a:t>output </a:t>
            </a:r>
            <a:r>
              <a:rPr lang="en-US" dirty="0" smtClean="0"/>
              <a:t>keys</a:t>
            </a:r>
            <a:endParaRPr lang="en-US" dirty="0"/>
          </a:p>
          <a:p>
            <a:pPr lvl="1"/>
            <a:r>
              <a:rPr lang="en-US" dirty="0"/>
              <a:t>Number of reducers is a key parameter which determines </a:t>
            </a:r>
            <a:r>
              <a:rPr lang="en-US" dirty="0" smtClean="0"/>
              <a:t>map‐reduce performance</a:t>
            </a:r>
            <a:endParaRPr lang="en-US" dirty="0"/>
          </a:p>
          <a:p>
            <a:r>
              <a:rPr lang="en-US" dirty="0"/>
              <a:t>All values are processed </a:t>
            </a:r>
            <a:r>
              <a:rPr lang="en-US" dirty="0" smtClean="0"/>
              <a:t>independently</a:t>
            </a:r>
            <a:endParaRPr lang="en-US" dirty="0"/>
          </a:p>
          <a:p>
            <a:r>
              <a:rPr lang="en-US" dirty="0"/>
              <a:t>Reduce phase cannot start until the map phase is </a:t>
            </a:r>
            <a:r>
              <a:rPr lang="en-US" dirty="0" smtClean="0"/>
              <a:t>completely finished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696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189</TotalTime>
  <Words>1145</Words>
  <Application>Microsoft Office PowerPoint</Application>
  <PresentationFormat>Προβολή στην οθόνη (4:3)</PresentationFormat>
  <Paragraphs>129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Γειτνίαση</vt:lpstr>
      <vt:lpstr>Distributed Systems Hadoop</vt:lpstr>
      <vt:lpstr>Contents</vt:lpstr>
      <vt:lpstr>Map-Reduce</vt:lpstr>
      <vt:lpstr>Map-Reduce History</vt:lpstr>
      <vt:lpstr>Example of need</vt:lpstr>
      <vt:lpstr>Map-Reduce Features</vt:lpstr>
      <vt:lpstr>Programming model MapReduce</vt:lpstr>
      <vt:lpstr>Programming model MapReduce</vt:lpstr>
      <vt:lpstr>Parallelism</vt:lpstr>
      <vt:lpstr>Data Locality</vt:lpstr>
      <vt:lpstr>Fault Tolerance</vt:lpstr>
      <vt:lpstr>Hadoop</vt:lpstr>
      <vt:lpstr>Hadoop Map-Reduce</vt:lpstr>
      <vt:lpstr>Mapper class</vt:lpstr>
      <vt:lpstr>Data Types Input/Output</vt:lpstr>
      <vt:lpstr>Reducer class</vt:lpstr>
      <vt:lpstr>A Simple Program</vt:lpstr>
      <vt:lpstr>How a job is executed in Hadoop?</vt:lpstr>
      <vt:lpstr>HDFS</vt:lpstr>
      <vt:lpstr>HDFS Architecture</vt:lpstr>
      <vt:lpstr>HDFS Architecture</vt:lpstr>
      <vt:lpstr>HDFS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Κατανεμημένα Συστήματα Hadoop</dc:title>
  <dc:creator>Adanar</dc:creator>
  <cp:lastModifiedBy>Χρήστης των Windows</cp:lastModifiedBy>
  <cp:revision>93</cp:revision>
  <dcterms:created xsi:type="dcterms:W3CDTF">2017-01-12T15:22:39Z</dcterms:created>
  <dcterms:modified xsi:type="dcterms:W3CDTF">2018-11-25T23:45:32Z</dcterms:modified>
</cp:coreProperties>
</file>