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16"/>
  </p:notesMasterIdLst>
  <p:sldIdLst>
    <p:sldId id="256" r:id="rId3"/>
    <p:sldId id="321" r:id="rId4"/>
    <p:sldId id="337" r:id="rId5"/>
    <p:sldId id="344" r:id="rId6"/>
    <p:sldId id="348" r:id="rId7"/>
    <p:sldId id="349" r:id="rId8"/>
    <p:sldId id="327" r:id="rId9"/>
    <p:sldId id="350" r:id="rId10"/>
    <p:sldId id="351" r:id="rId11"/>
    <p:sldId id="328" r:id="rId12"/>
    <p:sldId id="330" r:id="rId13"/>
    <p:sldId id="345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11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4DD22-FE04-46CD-BDCA-0E77C3C15BF9}" type="datetimeFigureOut">
              <a:rPr lang="el-GR" smtClean="0"/>
              <a:pPr/>
              <a:t>22/2/2024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D54DB-EAF4-47D8-8043-D0DD603BF46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08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54DB-EAF4-47D8-8043-D0DD603BF46D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91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54DB-EAF4-47D8-8043-D0DD603BF46D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722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D54DB-EAF4-47D8-8043-D0DD603BF46D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855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981A-2527-4528-BA4E-AA2DD91B1F71}" type="datetime1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8" name="Picture 4" descr="C:\Users\tsiknaki\Documents\My  Cources on BMI_University of Crete\Innovation\innovation_NIC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16" y="-2510"/>
            <a:ext cx="9158432" cy="144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96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2500-EE36-40B8-A9BC-71451B42D4DA}" type="datetime1">
              <a:rPr lang="en-US" smtClean="0"/>
              <a:t>2/22/2024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302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FCB9-C2DD-409D-AE19-29A6DC776215}" type="datetime1">
              <a:rPr lang="en-US" smtClean="0"/>
              <a:t>2/22/2024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60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0B6-F703-4A96-ACD9-9C39C211A427}" type="datetime1">
              <a:rPr lang="en-US" smtClean="0"/>
              <a:t>2/22/2024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1364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E99E-6749-412F-88C0-FE1AA11F1117}" type="datetime1">
              <a:rPr lang="en-US" smtClean="0"/>
              <a:t>2/22/2024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100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0A3E-CA68-4B48-A4E5-85B257AAAEAA}" type="datetime1">
              <a:rPr lang="en-US" smtClean="0"/>
              <a:t>2/22/2024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479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250-F34C-41CB-B781-2D25682B7C34}" type="datetime1">
              <a:rPr lang="en-US" smtClean="0"/>
              <a:t>2/22/2024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263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D7A6-DB9E-4454-ACC9-5129CDE483CE}" type="datetime1">
              <a:rPr lang="en-US" smtClean="0"/>
              <a:t>2/22/2024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235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  <a:noFill/>
          <a:ln>
            <a:noFill/>
          </a:ln>
        </p:spPr>
        <p:txBody>
          <a:bodyPr/>
          <a:lstStyle>
            <a:lvl1pPr marL="463550" indent="-46355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lvl1pPr>
            <a:lvl2pPr marL="795338" indent="-338138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lvl2pPr>
            <a:lvl3pPr marL="1258888" indent="-344488"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40" y="1233823"/>
            <a:ext cx="8458200" cy="14135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2114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l-GR" dirty="0"/>
              <a:t>Εισαγωγή</a:t>
            </a:r>
            <a:endParaRPr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3540-E7CD-4010-ABA3-B877E6D4A7D2}" type="datetime1">
              <a:rPr lang="en-US" smtClean="0"/>
              <a:t>2/22/2024</a:t>
            </a:fld>
            <a:endParaRPr lang="en-US"/>
          </a:p>
        </p:txBody>
      </p: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8E094D2F-B792-403F-9F01-436A14C93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7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896544"/>
          </a:xfrm>
        </p:spPr>
        <p:txBody>
          <a:bodyPr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 sz="2800"/>
            </a:lvl1pPr>
            <a:lvl2pPr marL="742950" indent="-285750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2400"/>
            </a:lvl2pPr>
            <a:lvl3pPr marL="1143000" indent="-228600">
              <a:buFont typeface="Wingdings" pitchFamily="2" charset="2"/>
              <a:buChar char="ü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896544"/>
          </a:xfrm>
        </p:spPr>
        <p:txBody>
          <a:bodyPr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 sz="2800"/>
            </a:lvl1pPr>
            <a:lvl2pPr marL="742950" indent="-285750"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 sz="2400"/>
            </a:lvl2pPr>
            <a:lvl3pPr marL="1143000" indent="-228600">
              <a:buFont typeface="Wingdings" pitchFamily="2" charset="2"/>
              <a:buChar char="ü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54F0-8AEB-4949-8FF0-326159872D58}" type="datetime1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40" y="1211243"/>
            <a:ext cx="8458200" cy="14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2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D3FA5-23DB-4CAB-8BE4-AE8879B5C5E4}" type="datetime1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40" y="1385740"/>
            <a:ext cx="8458200" cy="14135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106613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l-GR" dirty="0"/>
              <a:t>Εισαγωγή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5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68A9B-6F85-4A79-810A-6D2115075328}" type="datetime1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106613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l-GR" dirty="0"/>
              <a:t>Εισαγωγή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40" y="1385740"/>
            <a:ext cx="8458200" cy="14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6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D941-5CCE-4AFB-A913-DE07ABD71104}" type="datetime1">
              <a:rPr lang="en-US" smtClean="0"/>
              <a:t>2/22/2024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84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FF5-CA33-4CAF-AAB9-80D15BBC5A73}" type="datetime1">
              <a:rPr lang="en-US" smtClean="0"/>
              <a:t>2/22/2024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60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6F28-C9D5-4850-A6BF-4AC592231EFF}" type="datetime1">
              <a:rPr lang="en-US" smtClean="0"/>
              <a:t>2/22/2024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11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3CAF-A2DC-45AF-A176-C114C2934A3F}" type="datetime1">
              <a:rPr lang="en-US" smtClean="0"/>
              <a:t>2/22/2024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286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8670-7C10-4324-9A00-806515839137}" type="datetime1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94D2F-B792-403F-9F01-436A14C93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4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15E1D-C600-4039-B536-D6FD3806C489}" type="datetime1">
              <a:rPr lang="en-US" smtClean="0"/>
              <a:t>2/22/2024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C5A5-48E3-4C42-A3BD-60388C1BB99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620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courses/media-arts-and-sciences/mas-630-affective-computing-fall-2015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rxiv.org/abs/1708.08755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6331"/>
          </a:xfrm>
        </p:spPr>
        <p:txBody>
          <a:bodyPr>
            <a:normAutofit/>
          </a:bodyPr>
          <a:lstStyle/>
          <a:p>
            <a:r>
              <a:rPr lang="en-US" dirty="0"/>
              <a:t>Advanced Topics in Biomedical Informatics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752600"/>
          </a:xfrm>
        </p:spPr>
        <p:txBody>
          <a:bodyPr/>
          <a:lstStyle/>
          <a:p>
            <a:r>
              <a:rPr lang="en-US" dirty="0"/>
              <a:t>M. Tsiknakis, PhD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9196"/>
            <a:ext cx="914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Postgraduate Course on “Informatics Engineering”, Spring 2024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5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FB23E-B952-4A4F-927B-6CDDF69D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8002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l-GR" sz="2400" b="1" dirty="0">
                <a:solidFill>
                  <a:srgbClr val="7030A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Εξέταση Μαθήματος</a:t>
            </a:r>
            <a:endParaRPr lang="en-US" sz="2400" b="1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76276" lvl="1" indent="-344488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effectLst/>
                <a:ea typeface="SimSun" panose="02010600030101010101" pitchFamily="2" charset="-122"/>
                <a:cs typeface="Calibri" panose="020F0502020204030204" pitchFamily="34" charset="0"/>
              </a:rPr>
              <a:t> Η εξέταση θα γίνει με βάση μικρής ή και μεγαλύτερης δυσκολίας ασκήσεις που θα δίνονται κατά τη διάρκεια του εξαμήνου και με την παρουσίαση μιας ατομικής ή ομαδικής εργασίας στο τέλος του εξαμήνου.</a:t>
            </a:r>
            <a:endParaRPr lang="en-US" sz="20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Εξέταση &amp; Βαθμολόγηση (</a:t>
            </a:r>
            <a:r>
              <a:rPr lang="en-US" dirty="0"/>
              <a:t>Grading</a:t>
            </a:r>
            <a:r>
              <a:rPr lang="el-GR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181930"/>
              </p:ext>
            </p:extLst>
          </p:nvPr>
        </p:nvGraphicFramePr>
        <p:xfrm>
          <a:off x="755576" y="3429000"/>
          <a:ext cx="7488832" cy="263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964004143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996423849"/>
                    </a:ext>
                  </a:extLst>
                </a:gridCol>
              </a:tblGrid>
              <a:tr h="587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Assignment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Percentage of total grade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97750"/>
                  </a:ext>
                </a:extLst>
              </a:tr>
              <a:tr h="587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 participation &amp; </a:t>
                      </a:r>
                      <a:r>
                        <a:rPr lang="en-US" sz="1800" dirty="0" err="1">
                          <a:effectLst/>
                        </a:rPr>
                        <a:t>Homeworks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40 %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410328"/>
                  </a:ext>
                </a:extLst>
              </a:tr>
              <a:tr h="5872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Project </a:t>
                      </a:r>
                      <a:r>
                        <a:rPr lang="en-US" sz="1800" dirty="0" err="1">
                          <a:effectLst/>
                        </a:rPr>
                        <a:t>implemnetation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dirty="0">
                          <a:effectLst/>
                        </a:rPr>
                        <a:t>40 %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91567"/>
                  </a:ext>
                </a:extLst>
              </a:tr>
              <a:tr h="868844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Written report &amp; Final presentation of the</a:t>
                      </a:r>
                      <a:r>
                        <a:rPr lang="en-US" sz="1800" baseline="0" dirty="0">
                          <a:effectLst/>
                        </a:rPr>
                        <a:t>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6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988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Other specific requirements</a:t>
            </a:r>
            <a:endParaRPr lang="el-G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388" y="1484313"/>
            <a:ext cx="8713787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Pre-requisites </a:t>
            </a:r>
          </a:p>
          <a:p>
            <a:pPr>
              <a:buFont typeface="Arial" charset="0"/>
              <a:buNone/>
            </a:pPr>
            <a:endParaRPr lang="en-US" sz="9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2600" dirty="0"/>
              <a:t>Good written (and spoken) English</a:t>
            </a:r>
          </a:p>
          <a:p>
            <a:pPr marL="742950" lvl="1" indent="-285750">
              <a:buFont typeface="Wingdings" pitchFamily="2" charset="2"/>
              <a:buNone/>
            </a:pPr>
            <a:endParaRPr lang="en-US" sz="900" dirty="0"/>
          </a:p>
          <a:p>
            <a:pPr marL="742950" lvl="1" indent="-285750">
              <a:buFont typeface="Wingdings" pitchFamily="2" charset="2"/>
              <a:buChar char="Ø"/>
            </a:pPr>
            <a:r>
              <a:rPr lang="el-GR" sz="2600" dirty="0"/>
              <a:t>Για την επιτυχή παρακολούθηση του μαθήματος είναι επιθυμητές γνώσεις σε: </a:t>
            </a:r>
            <a:endParaRPr lang="en-US" sz="2600" dirty="0"/>
          </a:p>
          <a:p>
            <a:pPr marL="1206500" lvl="2" indent="-285750">
              <a:buFont typeface="Wingdings" pitchFamily="2" charset="2"/>
              <a:buChar char="Ø"/>
            </a:pPr>
            <a:r>
              <a:rPr lang="en-US" sz="1900" dirty="0"/>
              <a:t>Python</a:t>
            </a:r>
            <a:r>
              <a:rPr lang="el-GR" sz="1900" dirty="0"/>
              <a:t>, </a:t>
            </a:r>
            <a:endParaRPr lang="en-US" sz="1900" dirty="0"/>
          </a:p>
          <a:p>
            <a:pPr marL="1206500" lvl="2" indent="-285750">
              <a:buFont typeface="Wingdings" pitchFamily="2" charset="2"/>
              <a:buChar char="Ø"/>
            </a:pPr>
            <a:r>
              <a:rPr lang="en-US" sz="1900" dirty="0"/>
              <a:t>Machine Learning and </a:t>
            </a:r>
          </a:p>
          <a:p>
            <a:pPr marL="1206500" lvl="2" indent="-285750">
              <a:buFont typeface="Wingdings" pitchFamily="2" charset="2"/>
              <a:buChar char="Ø"/>
            </a:pPr>
            <a:r>
              <a:rPr lang="en-US" sz="1900" dirty="0"/>
              <a:t>Image Processing</a:t>
            </a:r>
            <a:r>
              <a:rPr lang="el-GR" sz="1900" dirty="0"/>
              <a:t>.</a:t>
            </a:r>
            <a:endParaRPr lang="en-US" sz="1900" dirty="0"/>
          </a:p>
          <a:p>
            <a:pPr marL="457200" lvl="1" indent="0">
              <a:buNone/>
            </a:pPr>
            <a:endParaRPr lang="en-US" sz="2200" dirty="0"/>
          </a:p>
          <a:p>
            <a:pPr marL="1143000" lvl="2" indent="-228600">
              <a:buFont typeface="Wingdings" pitchFamily="2" charset="2"/>
              <a:buNone/>
            </a:pPr>
            <a:endParaRPr lang="en-US" sz="1000" dirty="0"/>
          </a:p>
          <a:p>
            <a:r>
              <a:rPr lang="en-US" sz="3000" dirty="0"/>
              <a:t>Expected weekly workload</a:t>
            </a:r>
          </a:p>
          <a:p>
            <a:endParaRPr lang="en-US" sz="600" dirty="0"/>
          </a:p>
          <a:p>
            <a:pPr marL="742950" lvl="1" indent="-285750"/>
            <a:r>
              <a:rPr lang="en-US" sz="2600" dirty="0"/>
              <a:t>8-10 hours </a:t>
            </a:r>
            <a:r>
              <a:rPr lang="en-US" sz="2600" i="1" dirty="0">
                <a:solidFill>
                  <a:srgbClr val="0066CC"/>
                </a:solidFill>
              </a:rPr>
              <a:t>(</a:t>
            </a:r>
            <a:r>
              <a:rPr lang="en-US" sz="2600" i="1" u="sng" dirty="0">
                <a:solidFill>
                  <a:srgbClr val="0066CC"/>
                </a:solidFill>
              </a:rPr>
              <a:t>average</a:t>
            </a:r>
            <a:r>
              <a:rPr lang="en-US" sz="2600" i="1" dirty="0">
                <a:solidFill>
                  <a:srgbClr val="0066CC"/>
                </a:solidFill>
              </a:rPr>
              <a:t> workload including class attendance).</a:t>
            </a:r>
          </a:p>
          <a:p>
            <a:pPr marL="742950" lvl="1" indent="-285750"/>
            <a:endParaRPr lang="en-US" sz="600" i="1" dirty="0">
              <a:solidFill>
                <a:srgbClr val="0066CC"/>
              </a:solidFill>
            </a:endParaRPr>
          </a:p>
          <a:p>
            <a:pPr marL="742950" lvl="1" indent="-285750"/>
            <a:r>
              <a:rPr lang="en-US" sz="2600" dirty="0"/>
              <a:t>Not evenly distributed </a:t>
            </a:r>
            <a:r>
              <a:rPr lang="en-US" sz="2600" i="1" dirty="0">
                <a:solidFill>
                  <a:srgbClr val="0066CC"/>
                </a:solidFill>
              </a:rPr>
              <a:t>(considerably smaller at first, tends to increase towards the end of the semester).</a:t>
            </a:r>
            <a:endParaRPr lang="el-GR" sz="2600" i="1" dirty="0">
              <a:solidFill>
                <a:srgbClr val="0066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5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After the course the student should be able to:</a:t>
            </a:r>
          </a:p>
          <a:p>
            <a:pPr lvl="1"/>
            <a:r>
              <a:rPr lang="en-US" dirty="0"/>
              <a:t>Show a deeper knowledge in the sub-area of biomedical informatics selected for study</a:t>
            </a:r>
          </a:p>
          <a:p>
            <a:pPr lvl="1"/>
            <a:r>
              <a:rPr lang="en-US" dirty="0"/>
              <a:t>Independently perform a research pre-study, in the form of a literature study or a limited research assignment </a:t>
            </a:r>
          </a:p>
          <a:p>
            <a:pPr lvl="2"/>
            <a:r>
              <a:rPr lang="en-US" dirty="0"/>
              <a:t>Critically analyze the content of the research papers and evaluate their significance, importance and relevance to the research field.</a:t>
            </a:r>
          </a:p>
          <a:p>
            <a:pPr lvl="1"/>
            <a:r>
              <a:rPr lang="en-US" dirty="0"/>
              <a:t>Demonstrate implementation skills to complex biomedical informatics problems</a:t>
            </a:r>
          </a:p>
          <a:p>
            <a:pPr lvl="2"/>
            <a:r>
              <a:rPr lang="en-US" dirty="0"/>
              <a:t>Should be able to “reproduce” published results</a:t>
            </a:r>
          </a:p>
          <a:p>
            <a:pPr lvl="2"/>
            <a:r>
              <a:rPr lang="en-US" dirty="0"/>
              <a:t>Ideally, should be able to identify limitations, propose and implement enhancements/</a:t>
            </a:r>
            <a:r>
              <a:rPr lang="en-US" dirty="0" err="1"/>
              <a:t>extentions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Independently synthesize the results in the form of a scientific presentation/publication.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Learning outcome</a:t>
            </a: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72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 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6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Course title &amp; identity</a:t>
            </a:r>
            <a:endParaRPr lang="el-GR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Title: </a:t>
            </a:r>
            <a:r>
              <a:rPr lang="en-US" b="1" i="1" u="sng" dirty="0"/>
              <a:t>Advanced Topics in Biomedical Informatics</a:t>
            </a:r>
          </a:p>
          <a:p>
            <a:endParaRPr lang="en-US" sz="800" dirty="0"/>
          </a:p>
          <a:p>
            <a:r>
              <a:rPr lang="en-US" dirty="0"/>
              <a:t>Biomedical Informatics is a very broad scientific domain</a:t>
            </a:r>
          </a:p>
          <a:p>
            <a:r>
              <a:rPr lang="en-US" dirty="0"/>
              <a:t>Objectives</a:t>
            </a:r>
          </a:p>
          <a:p>
            <a:pPr lvl="1"/>
            <a:r>
              <a:rPr lang="en-US" b="1" i="1" u="sng" dirty="0">
                <a:solidFill>
                  <a:srgbClr val="0066CC"/>
                </a:solidFill>
              </a:rPr>
              <a:t>Primary</a:t>
            </a:r>
            <a:r>
              <a:rPr lang="en-US" b="1" dirty="0"/>
              <a:t>: </a:t>
            </a:r>
            <a:r>
              <a:rPr lang="en-US" dirty="0"/>
              <a:t>Understanding </a:t>
            </a:r>
            <a:r>
              <a:rPr lang="en-US" dirty="0">
                <a:solidFill>
                  <a:srgbClr val="7030A0"/>
                </a:solidFill>
              </a:rPr>
              <a:t>key concepts and methodologies </a:t>
            </a:r>
            <a:r>
              <a:rPr lang="en-US" dirty="0"/>
              <a:t>of a selected biomedical informatics sub-domain;</a:t>
            </a:r>
          </a:p>
          <a:p>
            <a:pPr lvl="1"/>
            <a:r>
              <a:rPr lang="en-US" b="1" i="1" u="sng" dirty="0">
                <a:solidFill>
                  <a:srgbClr val="0066CC"/>
                </a:solidFill>
              </a:rPr>
              <a:t>Secondary</a:t>
            </a:r>
            <a:r>
              <a:rPr lang="en-US" dirty="0"/>
              <a:t>: Novel algorithmic implementation starting by reproducing recent published work.</a:t>
            </a:r>
            <a:endParaRPr lang="en-US" sz="1000" dirty="0"/>
          </a:p>
          <a:p>
            <a:r>
              <a:rPr lang="en-US" dirty="0"/>
              <a:t>Members of staff</a:t>
            </a:r>
          </a:p>
          <a:p>
            <a:pPr lvl="1"/>
            <a:r>
              <a:rPr lang="en-US" dirty="0"/>
              <a:t>Prof. Manolis Tsiknakis, supported by some PhD students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6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Focus during this semester is on AFFECTIVE COMPUTING</a:t>
            </a:r>
          </a:p>
          <a:p>
            <a:r>
              <a:rPr lang="en-US" dirty="0"/>
              <a:t>This class explores computing that </a:t>
            </a:r>
            <a:r>
              <a:rPr lang="en-US" dirty="0">
                <a:solidFill>
                  <a:srgbClr val="7030A0"/>
                </a:solidFill>
              </a:rPr>
              <a:t>relates to, arises from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or</a:t>
            </a:r>
            <a:r>
              <a:rPr lang="en-US" dirty="0"/>
              <a:t> deliberately </a:t>
            </a:r>
            <a:r>
              <a:rPr lang="en-US" dirty="0">
                <a:solidFill>
                  <a:srgbClr val="7030A0"/>
                </a:solidFill>
              </a:rPr>
              <a:t>influences emotion</a:t>
            </a:r>
            <a:r>
              <a:rPr lang="en-US" dirty="0"/>
              <a:t>. </a:t>
            </a:r>
          </a:p>
          <a:p>
            <a:r>
              <a:rPr lang="en-US" dirty="0"/>
              <a:t>Topics include </a:t>
            </a:r>
          </a:p>
          <a:p>
            <a:pPr lvl="1"/>
            <a:r>
              <a:rPr lang="en-US" dirty="0"/>
              <a:t>the interaction of emotion with cognition and perception; </a:t>
            </a:r>
          </a:p>
          <a:p>
            <a:pPr lvl="1"/>
            <a:r>
              <a:rPr lang="en-US" dirty="0"/>
              <a:t>the communication of human emotion via </a:t>
            </a:r>
            <a:r>
              <a:rPr lang="en-US" dirty="0">
                <a:solidFill>
                  <a:srgbClr val="7030A0"/>
                </a:solidFill>
              </a:rPr>
              <a:t>face, voice, physiology, and behavior</a:t>
            </a:r>
            <a:r>
              <a:rPr lang="en-US" dirty="0"/>
              <a:t>; </a:t>
            </a:r>
          </a:p>
          <a:p>
            <a:pPr lvl="1"/>
            <a:r>
              <a:rPr lang="en-US" dirty="0"/>
              <a:t>construction of computer systems that exhibit skills of </a:t>
            </a:r>
            <a:r>
              <a:rPr lang="en-US" dirty="0">
                <a:solidFill>
                  <a:srgbClr val="7030A0"/>
                </a:solidFill>
              </a:rPr>
              <a:t>emotional intelligence</a:t>
            </a:r>
            <a:r>
              <a:rPr lang="en-US" dirty="0"/>
              <a:t>; </a:t>
            </a:r>
          </a:p>
          <a:p>
            <a:pPr lvl="1"/>
            <a:r>
              <a:rPr lang="en-US" dirty="0"/>
              <a:t>affective technologies for the recognition of </a:t>
            </a:r>
            <a:r>
              <a:rPr lang="en-US" dirty="0">
                <a:solidFill>
                  <a:srgbClr val="7030A0"/>
                </a:solidFill>
              </a:rPr>
              <a:t>stress, anxiety, depression, pain and empathy</a:t>
            </a:r>
            <a:r>
              <a:rPr lang="en-US" dirty="0"/>
              <a:t>; </a:t>
            </a:r>
          </a:p>
          <a:p>
            <a:pPr lvl="1"/>
            <a:r>
              <a:rPr lang="en-US" dirty="0"/>
              <a:t>and other areas of current research interest. </a:t>
            </a:r>
          </a:p>
          <a:p>
            <a:r>
              <a:rPr lang="en-US" dirty="0"/>
              <a:t>Weekly reading, discussion, and a term project are required.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Objectives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MIT’s Affective Computing </a:t>
            </a:r>
            <a:endParaRPr lang="en-US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Course builds on experiences and concepts from the relevant MIT </a:t>
            </a:r>
            <a:r>
              <a:rPr lang="en-US" dirty="0" err="1"/>
              <a:t>OpenCource</a:t>
            </a:r>
            <a:endParaRPr lang="en-US" dirty="0"/>
          </a:p>
          <a:p>
            <a:r>
              <a:rPr lang="en-US" dirty="0"/>
              <a:t>Course Description</a:t>
            </a:r>
          </a:p>
          <a:p>
            <a:pPr lvl="1"/>
            <a:r>
              <a:rPr lang="en-US" dirty="0"/>
              <a:t>This course instructs students on how to develop technologies that help people </a:t>
            </a:r>
            <a:r>
              <a:rPr lang="en-US" dirty="0">
                <a:solidFill>
                  <a:srgbClr val="7030A0"/>
                </a:solidFill>
              </a:rPr>
              <a:t>measure and communicate emotion</a:t>
            </a:r>
            <a:r>
              <a:rPr lang="en-US" dirty="0"/>
              <a:t>, that respectfully </a:t>
            </a:r>
            <a:r>
              <a:rPr lang="en-US" dirty="0">
                <a:solidFill>
                  <a:srgbClr val="7030A0"/>
                </a:solidFill>
              </a:rPr>
              <a:t>read </a:t>
            </a:r>
            <a:r>
              <a:rPr lang="en-US" dirty="0"/>
              <a:t>and that intelligently </a:t>
            </a:r>
            <a:r>
              <a:rPr lang="en-US" dirty="0">
                <a:solidFill>
                  <a:srgbClr val="7030A0"/>
                </a:solidFill>
              </a:rPr>
              <a:t>respond to emotion</a:t>
            </a:r>
            <a:r>
              <a:rPr lang="en-US" dirty="0"/>
              <a:t>, and have internal mechanisms inspired by the useful roles emotions play.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938" y="1340768"/>
            <a:ext cx="3914862" cy="41044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5800" y="5733256"/>
            <a:ext cx="4468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hlinkClick r:id="rId3"/>
              </a:rPr>
              <a:t>https://ocw.mit.edu/courses/media-arts-and-sciences/mas-630-affective-computing-fall-2015/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136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5DC099-7165-49AC-88B7-A38B08A3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our work during 2021-2022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568B0F-4AFB-42D7-A5B3-CF4F47CEA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2016224"/>
          </a:xfrm>
        </p:spPr>
        <p:txBody>
          <a:bodyPr>
            <a:normAutofit/>
          </a:bodyPr>
          <a:lstStyle/>
          <a:p>
            <a:r>
              <a:rPr lang="en-US" sz="1600" dirty="0"/>
              <a:t>Starting point was a recent conference paper at: </a:t>
            </a:r>
          </a:p>
          <a:p>
            <a:pPr marL="347663" indent="0">
              <a:buNone/>
              <a:tabLst>
                <a:tab pos="347663" algn="l"/>
              </a:tabLst>
            </a:pPr>
            <a:r>
              <a:rPr lang="en-US" sz="1400" dirty="0"/>
              <a:t>2017 Seventh International Conference on Affective Computing and Intelligent Interaction Workshops and Demos (ACIIW)</a:t>
            </a:r>
          </a:p>
          <a:p>
            <a:r>
              <a:rPr lang="en-US" sz="1600" dirty="0"/>
              <a:t>Available at:</a:t>
            </a:r>
            <a:r>
              <a:rPr lang="en-US" sz="1600" dirty="0">
                <a:hlinkClick r:id="rId2"/>
              </a:rPr>
              <a:t> arXiv:1708.08755</a:t>
            </a:r>
            <a:r>
              <a:rPr lang="en-US" sz="1600" dirty="0"/>
              <a:t>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86D25-86C3-4820-B98C-60909F4D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E66486-8B7C-4CFF-8996-14348C57D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191" y="1485417"/>
            <a:ext cx="3939026" cy="22911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48C123-1ACE-4E7E-92CC-CB973C17F7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3616" y="3776551"/>
            <a:ext cx="2924175" cy="21240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2100F6D-00E9-47F8-AC26-B5E0D0B3DA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463326"/>
            <a:ext cx="4038600" cy="2016223"/>
          </a:xfrm>
          <a:prstGeom prst="rect">
            <a:avLst/>
          </a:prstGeom>
        </p:spPr>
      </p:pic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9FDBC49-7933-4054-932A-FF4D171F69F7}"/>
              </a:ext>
            </a:extLst>
          </p:cNvPr>
          <p:cNvCxnSpPr>
            <a:stCxn id="12" idx="3"/>
            <a:endCxn id="8" idx="1"/>
          </p:cNvCxnSpPr>
          <p:nvPr/>
        </p:nvCxnSpPr>
        <p:spPr>
          <a:xfrm flipV="1">
            <a:off x="4495800" y="2630984"/>
            <a:ext cx="430391" cy="1840454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0F260D1-0F5A-4172-B98F-F52A7934344D}"/>
              </a:ext>
            </a:extLst>
          </p:cNvPr>
          <p:cNvSpPr txBox="1"/>
          <p:nvPr/>
        </p:nvSpPr>
        <p:spPr>
          <a:xfrm rot="16200000">
            <a:off x="4190742" y="3438489"/>
            <a:ext cx="76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Result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C463171-B660-4A25-8C95-B2CCA92BF621}"/>
              </a:ext>
            </a:extLst>
          </p:cNvPr>
          <p:cNvSpPr txBox="1"/>
          <p:nvPr/>
        </p:nvSpPr>
        <p:spPr>
          <a:xfrm>
            <a:off x="4984489" y="5987970"/>
            <a:ext cx="405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results outperform published results</a:t>
            </a:r>
          </a:p>
        </p:txBody>
      </p:sp>
    </p:spTree>
    <p:extLst>
      <p:ext uri="{BB962C8B-B14F-4D97-AF65-F5344CB8AC3E}">
        <p14:creationId xmlns:p14="http://schemas.microsoft.com/office/powerpoint/2010/main" val="286467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5DC099-7165-49AC-88B7-A38B08A3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our work during 2022-2023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86D25-86C3-4820-B98C-60909F4D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9FDBC49-7933-4054-932A-FF4D171F69F7}"/>
              </a:ext>
            </a:extLst>
          </p:cNvPr>
          <p:cNvCxnSpPr>
            <a:cxnSpLocks/>
          </p:cNvCxnSpPr>
          <p:nvPr/>
        </p:nvCxnSpPr>
        <p:spPr>
          <a:xfrm flipV="1">
            <a:off x="4495800" y="2630984"/>
            <a:ext cx="430391" cy="1840454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0F260D1-0F5A-4172-B98F-F52A7934344D}"/>
              </a:ext>
            </a:extLst>
          </p:cNvPr>
          <p:cNvSpPr txBox="1"/>
          <p:nvPr/>
        </p:nvSpPr>
        <p:spPr>
          <a:xfrm rot="16200000">
            <a:off x="4190742" y="3438489"/>
            <a:ext cx="76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Result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A4469-5DAA-4E85-8A79-50AFA702C7E3}"/>
              </a:ext>
            </a:extLst>
          </p:cNvPr>
          <p:cNvSpPr txBox="1"/>
          <p:nvPr/>
        </p:nvSpPr>
        <p:spPr>
          <a:xfrm>
            <a:off x="4931889" y="4149080"/>
            <a:ext cx="393902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A. Pentari </a:t>
            </a:r>
            <a:r>
              <a:rPr lang="en-US" sz="1400" i="1" dirty="0"/>
              <a:t>et al</a:t>
            </a:r>
            <a:r>
              <a:rPr lang="en-US" sz="1400" dirty="0"/>
              <a:t>., "Multi-channel CNN-based emotion recognition using recurrence plot representations of speech," </a:t>
            </a:r>
            <a:r>
              <a:rPr lang="en-US" sz="1400" i="1" dirty="0"/>
              <a:t>2023 IEEE International Conference on Bioinformatics and Biomedicine (BIBM)</a:t>
            </a:r>
            <a:r>
              <a:rPr lang="en-US" sz="1400" dirty="0"/>
              <a:t>, Istanbul, </a:t>
            </a:r>
            <a:r>
              <a:rPr lang="en-US" sz="1400" dirty="0" err="1"/>
              <a:t>Turkiye</a:t>
            </a:r>
            <a:r>
              <a:rPr lang="en-US" sz="1400" dirty="0"/>
              <a:t>, 2023, pp. 4820-4826, </a:t>
            </a:r>
            <a:r>
              <a:rPr lang="en-US" sz="1400" dirty="0" err="1"/>
              <a:t>doi</a:t>
            </a:r>
            <a:r>
              <a:rPr lang="en-US" sz="1400" dirty="0"/>
              <a:t>: 10.1109/BIBM58861.2023.10385734.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44E089-1771-4C46-890B-57CBCB7EF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5888" y="1689361"/>
            <a:ext cx="4038600" cy="1840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8748A6-FEEC-48E2-B23A-43CE8C8120EE}"/>
              </a:ext>
            </a:extLst>
          </p:cNvPr>
          <p:cNvSpPr txBox="1"/>
          <p:nvPr/>
        </p:nvSpPr>
        <p:spPr>
          <a:xfrm>
            <a:off x="448308" y="3194165"/>
            <a:ext cx="39390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purpose of this work is to exploit the RPs and through the use of the RQA features construct a multi-channel convolutional neural network (CNN) which can differentiate the primary emotions, described in the German EMODB database.</a:t>
            </a:r>
          </a:p>
        </p:txBody>
      </p:sp>
    </p:spTree>
    <p:extLst>
      <p:ext uri="{BB962C8B-B14F-4D97-AF65-F5344CB8AC3E}">
        <p14:creationId xmlns:p14="http://schemas.microsoft.com/office/powerpoint/2010/main" val="90306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Approach</a:t>
            </a:r>
            <a:endParaRPr lang="el-G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Lectures</a:t>
            </a:r>
            <a:r>
              <a:rPr lang="en-US" sz="2200" dirty="0"/>
              <a:t> </a:t>
            </a:r>
            <a:r>
              <a:rPr lang="en-US" sz="2000" i="1" dirty="0">
                <a:solidFill>
                  <a:srgbClr val="0066CC"/>
                </a:solidFill>
              </a:rPr>
              <a:t>(2-3 hours / week)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Recap, new topics, paper presentations, discussion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r>
              <a:rPr lang="en-US" sz="2600" dirty="0"/>
              <a:t>Laboratory classes</a:t>
            </a:r>
            <a:r>
              <a:rPr lang="en-US" sz="2200" dirty="0"/>
              <a:t> </a:t>
            </a:r>
            <a:r>
              <a:rPr lang="en-US" sz="2000" i="1" dirty="0">
                <a:solidFill>
                  <a:srgbClr val="0066CC"/>
                </a:solidFill>
              </a:rPr>
              <a:t>(2 hours  from week 6 onwards, if required)</a:t>
            </a:r>
            <a:endParaRPr lang="en-US" sz="2200" dirty="0"/>
          </a:p>
          <a:p>
            <a:pPr lvl="1"/>
            <a:r>
              <a:rPr lang="en-US" sz="2200" dirty="0"/>
              <a:t>Study specific topics through student’s group presentations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Focus on experimentation with specific concepts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>
              <a:spcAft>
                <a:spcPct val="20000"/>
              </a:spcAft>
            </a:pPr>
            <a:r>
              <a:rPr lang="en-GB" sz="2600" dirty="0"/>
              <a:t>Homework </a:t>
            </a:r>
          </a:p>
          <a:p>
            <a:pPr lvl="1">
              <a:spcAft>
                <a:spcPct val="20000"/>
              </a:spcAft>
            </a:pPr>
            <a:r>
              <a:rPr lang="en-GB" sz="2200" dirty="0"/>
              <a:t>A number of small-scale home assignments to be presented and discussed in class</a:t>
            </a:r>
          </a:p>
          <a:p>
            <a:pPr>
              <a:spcAft>
                <a:spcPct val="20000"/>
              </a:spcAft>
            </a:pPr>
            <a:r>
              <a:rPr lang="en-US" sz="2600" dirty="0"/>
              <a:t>Project</a:t>
            </a:r>
          </a:p>
          <a:p>
            <a:pPr lvl="1">
              <a:spcAft>
                <a:spcPct val="20000"/>
              </a:spcAft>
            </a:pPr>
            <a:r>
              <a:rPr lang="en-US" sz="2200" dirty="0"/>
              <a:t>One (large) project </a:t>
            </a:r>
            <a:r>
              <a:rPr lang="en-US" sz="2200" i="1" dirty="0">
                <a:solidFill>
                  <a:srgbClr val="0066CC"/>
                </a:solidFill>
              </a:rPr>
              <a:t>(team project, due at the end of the semester)</a:t>
            </a:r>
            <a:endParaRPr lang="en-GB" sz="2200" dirty="0"/>
          </a:p>
          <a:p>
            <a:pPr>
              <a:spcAft>
                <a:spcPct val="20000"/>
              </a:spcAft>
            </a:pPr>
            <a:r>
              <a:rPr lang="en-US" sz="2600" dirty="0"/>
              <a:t>Final assessment </a:t>
            </a:r>
            <a:r>
              <a:rPr lang="en-US" sz="2600" dirty="0">
                <a:solidFill>
                  <a:srgbClr val="0066CC"/>
                </a:solidFill>
              </a:rPr>
              <a:t>(</a:t>
            </a:r>
            <a:r>
              <a:rPr lang="en-US" sz="2600" i="1" dirty="0">
                <a:solidFill>
                  <a:srgbClr val="0066CC"/>
                </a:solidFill>
              </a:rPr>
              <a:t>week to follow last lecture)</a:t>
            </a:r>
            <a:endParaRPr lang="en-US" sz="2600" dirty="0">
              <a:solidFill>
                <a:srgbClr val="0066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6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D7BC56-6172-402B-8821-BDCE1B46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Syllabus for the year 2023-2024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AFFF85-EE97-462E-A10A-5DE3A2A82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3106688" cy="4896544"/>
          </a:xfrm>
        </p:spPr>
        <p:txBody>
          <a:bodyPr/>
          <a:lstStyle/>
          <a:p>
            <a:r>
              <a:rPr lang="en-US" dirty="0"/>
              <a:t>Focus on </a:t>
            </a:r>
          </a:p>
          <a:p>
            <a:pPr lvl="1"/>
            <a:r>
              <a:rPr lang="en-US" dirty="0"/>
              <a:t>one emotion, i.e. pain and</a:t>
            </a:r>
          </a:p>
          <a:p>
            <a:pPr lvl="1"/>
            <a:r>
              <a:rPr lang="en-US" dirty="0"/>
              <a:t>one disease, i.e. Parkinson</a:t>
            </a:r>
          </a:p>
          <a:p>
            <a:r>
              <a:rPr lang="en-US" dirty="0"/>
              <a:t>Explore facial expressions as indicators/biomarkers.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24909-4A9A-4868-A41A-5D5BF04F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C07FD7-6904-48AB-A8D4-78B5BBEAE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1484784"/>
            <a:ext cx="5364087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8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19401C-F7A9-4CDF-82AD-F05BC9B0F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2069205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Βασισμένοι σε ένα μοναδικό σύνολο δεδομένων που έχει δημιουργηθεί στα πλαίσια διδακτορικής διατριβής.</a:t>
            </a:r>
            <a:endParaRPr lang="en-US" dirty="0"/>
          </a:p>
          <a:p>
            <a:pPr lvl="1"/>
            <a:r>
              <a:rPr lang="en-US" dirty="0"/>
              <a:t>Facial expressions, voice, signals from insoles, </a:t>
            </a:r>
            <a:r>
              <a:rPr lang="en-US" dirty="0" err="1"/>
              <a:t>biosignals</a:t>
            </a:r>
            <a:r>
              <a:rPr lang="en-US" dirty="0"/>
              <a:t> from wearables, upper body movement.</a:t>
            </a:r>
            <a:endParaRPr lang="el-GR" dirty="0"/>
          </a:p>
          <a:p>
            <a:r>
              <a:rPr lang="el-GR" dirty="0"/>
              <a:t>Η σχετική πρόταση μας στο ΕΛΙΔΕΚ έχει καταταγεί στην πρώτη θέση πανελλαδικά.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D6A42-B4AD-454B-AAA7-6A2A83536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 – Globally unique dataset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384116-EB81-41A1-836C-BCFA97B1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4D2F-B792-403F-9F01-436A14C93A3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50F4FF-A954-4676-9740-37D5EABB9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89" y="3678112"/>
            <a:ext cx="7163421" cy="17794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F2F680-E249-4D6E-B533-4D85E33E5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408" y="5389004"/>
            <a:ext cx="7163421" cy="1136340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80A308B1-9C44-437E-AFEF-EE189E3EAAE2}"/>
              </a:ext>
            </a:extLst>
          </p:cNvPr>
          <p:cNvSpPr/>
          <p:nvPr/>
        </p:nvSpPr>
        <p:spPr>
          <a:xfrm>
            <a:off x="251520" y="5457536"/>
            <a:ext cx="576064" cy="262416"/>
          </a:xfrm>
          <a:prstGeom prst="rightArrow">
            <a:avLst>
              <a:gd name="adj1" fmla="val 50000"/>
              <a:gd name="adj2" fmla="val 8484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2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806</Words>
  <Application>Microsoft Office PowerPoint</Application>
  <PresentationFormat>On-screen Show (4:3)</PresentationFormat>
  <Paragraphs>111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Προσαρμοσμένη σχεδίαση</vt:lpstr>
      <vt:lpstr>Advanced Topics in Biomedical Informatics </vt:lpstr>
      <vt:lpstr>Course title &amp; identity</vt:lpstr>
      <vt:lpstr>Scope and Objectives</vt:lpstr>
      <vt:lpstr>MIT’s Affective Computing </vt:lpstr>
      <vt:lpstr>Results of our work during 2021-2022</vt:lpstr>
      <vt:lpstr>Results of our work during 2022-2023</vt:lpstr>
      <vt:lpstr>Approach</vt:lpstr>
      <vt:lpstr>Syllabus for the year 2023-2024</vt:lpstr>
      <vt:lpstr>PD – Globally unique dataset</vt:lpstr>
      <vt:lpstr>Εξέταση &amp; Βαθμολόγηση (Grading)</vt:lpstr>
      <vt:lpstr>Other specific requirements</vt:lpstr>
      <vt:lpstr>Learning outcome</vt:lpstr>
      <vt:lpstr>Q &amp; 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Manolis Tsiknakis</dc:creator>
  <cp:lastModifiedBy>Manolis Tsiknakis</cp:lastModifiedBy>
  <cp:revision>94</cp:revision>
  <dcterms:created xsi:type="dcterms:W3CDTF">2012-02-08T15:04:00Z</dcterms:created>
  <dcterms:modified xsi:type="dcterms:W3CDTF">2024-02-22T06:32:55Z</dcterms:modified>
</cp:coreProperties>
</file>