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662" r:id="rId8"/>
    <p:sldId id="663" r:id="rId9"/>
    <p:sldId id="664" r:id="rId10"/>
    <p:sldId id="665" r:id="rId11"/>
    <p:sldId id="666" r:id="rId12"/>
    <p:sldId id="667" r:id="rId13"/>
    <p:sldId id="668" r:id="rId14"/>
    <p:sldId id="669" r:id="rId15"/>
    <p:sldId id="670" r:id="rId16"/>
    <p:sldId id="671" r:id="rId17"/>
    <p:sldId id="672" r:id="rId18"/>
    <p:sldId id="673" r:id="rId19"/>
    <p:sldId id="674" r:id="rId20"/>
    <p:sldId id="675" r:id="rId21"/>
    <p:sldId id="676" r:id="rId22"/>
    <p:sldId id="677" r:id="rId23"/>
    <p:sldId id="678" r:id="rId24"/>
    <p:sldId id="679" r:id="rId25"/>
    <p:sldId id="680" r:id="rId26"/>
    <p:sldId id="681" r:id="rId27"/>
    <p:sldId id="682" r:id="rId28"/>
    <p:sldId id="683" r:id="rId29"/>
    <p:sldId id="684" r:id="rId30"/>
    <p:sldId id="685" r:id="rId31"/>
    <p:sldId id="686" r:id="rId32"/>
    <p:sldId id="687" r:id="rId33"/>
    <p:sldId id="688" r:id="rId34"/>
    <p:sldId id="689" r:id="rId35"/>
    <p:sldId id="690" r:id="rId36"/>
    <p:sldId id="691" r:id="rId37"/>
    <p:sldId id="692" r:id="rId38"/>
    <p:sldId id="693" r:id="rId39"/>
    <p:sldId id="694" r:id="rId40"/>
    <p:sldId id="695" r:id="rId41"/>
    <p:sldId id="696" r:id="rId42"/>
    <p:sldId id="697" r:id="rId43"/>
    <p:sldId id="698" r:id="rId4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DE21-2CC2-4B02-B6E4-36E36EAEFF9D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8 - Έλλειψη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74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E7EE-C102-4E88-B6DF-201491863442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5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8DD7-2EA5-4530-8953-D5BB5A33E3EF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191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9DE21-2CC2-4B02-B6E4-36E36EAEFF9D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8 - Έλλειψη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9886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F196B-30A3-417C-BC3A-80FB0E17175F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4769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4481-E31F-4635-8194-C7FC47384E84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8 - Έλλειψη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4449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2D17-1B64-416E-A05D-D858781FDB82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5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743-4E7E-49F5-9B90-A9510BAEB638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22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01B-13F0-4C2C-A39A-58E978E5337E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37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D202-844A-4072-AEEA-66EEAAE4C794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7638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272B-2D11-4CFD-8114-D01D5602936B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16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F196B-30A3-417C-BC3A-80FB0E17175F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797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72F4-26CF-4079-97E3-5DB9E98C529C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555973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AE7EE-C102-4E88-B6DF-201491863442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377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8DD7-2EA5-4530-8953-D5BB5A33E3EF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730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4481-E31F-4635-8194-C7FC47384E84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8 - Έλλειψη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58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2D17-1B64-416E-A05D-D858781FDB82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5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4A743-4E7E-49F5-9B90-A9510BAEB638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59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2F01B-13F0-4C2C-A39A-58E978E5337E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62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AD202-844A-4072-AEEA-66EEAAE4C794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22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9272B-2D11-4CFD-8114-D01D5602936B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115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72F4-26CF-4079-97E3-5DB9E98C529C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37957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10 - Κουλούρα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9FC7E8-550E-4758-95F2-8B364CF73B13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132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7 - Έλλειψη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10 - Κουλούρα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11 - Ορθογώνιο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9FC7E8-550E-4758-95F2-8B364CF73B13}" type="datetime1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20/11/2020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F1D1C4-C2D9-4231-9FB2-B2D9D97AA41D}" type="slidenum">
              <a:rPr lang="el-GR" smtClean="0">
                <a:solidFill>
                  <a:srgbClr val="DDE9EC">
                    <a:shade val="50000"/>
                    <a:satMod val="200000"/>
                  </a:srgbClr>
                </a:solidFill>
              </a:rPr>
              <a:pPr/>
              <a:t>‹#›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26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2956560" y="588664"/>
            <a:ext cx="7406640" cy="1688208"/>
          </a:xfrm>
        </p:spPr>
        <p:txBody>
          <a:bodyPr/>
          <a:lstStyle/>
          <a:p>
            <a:r>
              <a:rPr lang="en-US" b="1" i="1" dirty="0"/>
              <a:t>Ontology Engineering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n-US" dirty="0"/>
              <a:t>A Semantic Web Primer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643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Ορισμός Πτυχών</a:t>
            </a:r>
            <a:r>
              <a:rPr lang="en-US" b="1" dirty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22156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…</a:t>
            </a:r>
          </a:p>
          <a:p>
            <a:pPr lvl="1"/>
            <a:r>
              <a:rPr lang="el-GR" dirty="0"/>
              <a:t>Σχεσιακά χαρακτηριστικά</a:t>
            </a:r>
            <a:endParaRPr lang="en-US" dirty="0"/>
          </a:p>
          <a:p>
            <a:pPr lvl="2"/>
            <a:r>
              <a:rPr lang="el-GR" dirty="0"/>
              <a:t>Η τελική οικογένεια πτυχών αφορά τα σχεσιακά χαρακτηριστικά των ιδιοτήτων:</a:t>
            </a:r>
            <a:r>
              <a:rPr lang="en-US" dirty="0"/>
              <a:t> </a:t>
            </a:r>
          </a:p>
          <a:p>
            <a:pPr lvl="3"/>
            <a:r>
              <a:rPr lang="el-GR" sz="2300" dirty="0"/>
              <a:t>συμμετρία, μεταβατικότητα, αντίστροφες ιδιότητες, ιδιότητες που είναι συναρτήσεις </a:t>
            </a:r>
            <a:endParaRPr lang="en-US" sz="2300" dirty="0"/>
          </a:p>
          <a:p>
            <a:r>
              <a:rPr lang="el-GR" dirty="0"/>
              <a:t>Μετά από αυτό το βήμα στη διαδικασία κατασκευής οντολογίας, είναι δυνατό να ελέγξουμε την οντολογία για εσωτερικές ασυνέπειες</a:t>
            </a:r>
            <a:endParaRPr lang="en-US" dirty="0"/>
          </a:p>
          <a:p>
            <a:pPr lvl="1"/>
            <a:r>
              <a:rPr lang="el-GR" dirty="0"/>
              <a:t>Αυτό δεν είναι δυνατό πριν από αυτό το βήμα, απλώς και μόνο επειδή το σχήμα RDF δεν είναι αρκετά πλούσιο για να εκφράσει ασυνέπειες</a:t>
            </a:r>
            <a:endParaRPr lang="en-US" dirty="0"/>
          </a:p>
          <a:p>
            <a:r>
              <a:rPr lang="el-GR" dirty="0"/>
              <a:t>Παραδείγματα ασυνεπειών που εμφανίζονται συχνά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ασυνεπείς ορισμοί πεδίου ορισμού και πεδίου τιμών για μεταβατικές, συμμετρικές ή αντίστροφες ιδιότητες</a:t>
            </a:r>
            <a:endParaRPr lang="en-US" dirty="0"/>
          </a:p>
          <a:p>
            <a:pPr lvl="1"/>
            <a:r>
              <a:rPr lang="el-GR" dirty="0"/>
              <a:t>στις </a:t>
            </a:r>
            <a:r>
              <a:rPr lang="el-GR" dirty="0" err="1"/>
              <a:t>πληθικότητες</a:t>
            </a:r>
            <a:r>
              <a:rPr lang="el-GR" dirty="0"/>
              <a:t> των ιδιοτήτων </a:t>
            </a:r>
            <a:endParaRPr lang="en-US" dirty="0"/>
          </a:p>
          <a:p>
            <a:pPr lvl="1"/>
            <a:r>
              <a:rPr lang="el-GR" dirty="0"/>
              <a:t>Οι απαιτήσεις σχετικά με τις τιμές των ιδιοτήτων ενδέχεται να έρχονται σε διένεξη με περιορισμούς στα πεδία ορισμού και τιμών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451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Ορισμός Στιγμιότυπων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149552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Φυσικά, σπάνια ορίζουμε τις οντολογίες για δικό τους λόγο</a:t>
            </a:r>
            <a:endParaRPr lang="en-US" dirty="0"/>
          </a:p>
          <a:p>
            <a:pPr lvl="1"/>
            <a:r>
              <a:rPr lang="el-GR" dirty="0" err="1"/>
              <a:t>Αντ</a:t>
            </a:r>
            <a:r>
              <a:rPr lang="el-GR" dirty="0"/>
              <a:t> 'αυτού, χρησιμοποιούμε οντολογίες για να οργανώσουμε σύνολα στιγμιότυπων</a:t>
            </a:r>
            <a:r>
              <a:rPr lang="en-US" dirty="0"/>
              <a:t>, </a:t>
            </a:r>
            <a:r>
              <a:rPr lang="el-GR" dirty="0"/>
              <a:t>και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Είναι ένα ξεχωριστό βήμα για να γεμίσουμε τις οντολογίες με στιγμιότυπα  </a:t>
            </a:r>
            <a:endParaRPr lang="en-US" dirty="0"/>
          </a:p>
          <a:p>
            <a:r>
              <a:rPr lang="el-GR" dirty="0"/>
              <a:t>Συνήθως, ο αριθμός των στιγμιότυπων είναι πάρα πολύ  μεγαλύτερος από τον αριθμό των κλάσεων </a:t>
            </a:r>
            <a:endParaRPr lang="en-US" dirty="0"/>
          </a:p>
          <a:p>
            <a:r>
              <a:rPr lang="el-GR" dirty="0"/>
              <a:t>Οι οντολογίες ποικίλλουν σε μέγεθος από μερικές εκατοντάδες κλάσεις έως δεκάδες χιλιάδες κλάσεις</a:t>
            </a:r>
            <a:endParaRPr lang="en-US" dirty="0"/>
          </a:p>
          <a:p>
            <a:pPr lvl="1"/>
            <a:r>
              <a:rPr lang="el-GR" dirty="0"/>
              <a:t>Ο αριθμός των στιγμιότυπων κυμαίνεται από μερικές εκατοντάδες μέχρι εκατοντάδες χιλιάδες ή και μεγαλύτερος</a:t>
            </a:r>
            <a:endParaRPr lang="en-US" dirty="0"/>
          </a:p>
          <a:p>
            <a:r>
              <a:rPr lang="el-GR" dirty="0"/>
              <a:t>Λόγω αυτών των μεγάλων μεγεθών, η συμπλήρωση μιας οντολογίας με στιγμιότυπα συνήθως δεν γίνεται χειροκίνητα</a:t>
            </a:r>
            <a:endParaRPr lang="en-US" dirty="0"/>
          </a:p>
          <a:p>
            <a:r>
              <a:rPr lang="el-GR" dirty="0"/>
              <a:t>Συχνά, τα στιγμιότυπα λαμβάνονται από </a:t>
            </a:r>
            <a:r>
              <a:rPr lang="el-GR" dirty="0" err="1"/>
              <a:t>προυπάρχουσες</a:t>
            </a:r>
            <a:r>
              <a:rPr lang="el-GR" dirty="0"/>
              <a:t> πηγές δεδομένων όπως οι βάσεις δεδομένων</a:t>
            </a:r>
            <a:endParaRPr lang="en-US" dirty="0"/>
          </a:p>
          <a:p>
            <a:r>
              <a:rPr lang="el-GR" dirty="0"/>
              <a:t>Μια άλλη συχνά χρησιμοποιούμενη τεχνική είναι η αυτόματη εξαγωγή στιγμιότυπων από ένα κείμενο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0284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Έλεγχος για Ανωμαλίες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450148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Ένα σημαντικό πλεονέκτημα της χρήσης της OWL έναντι του RDF </a:t>
            </a:r>
            <a:r>
              <a:rPr lang="en-US" dirty="0"/>
              <a:t>Schema</a:t>
            </a:r>
            <a:r>
              <a:rPr lang="el-GR" dirty="0"/>
              <a:t> είναι η δυνατότητα ανίχνευσης ασυνεπειών στην ίδια την οντολογία ή στο σύνολο των στιγμιότυπων</a:t>
            </a:r>
            <a:r>
              <a:rPr lang="en-US" dirty="0"/>
              <a:t> </a:t>
            </a:r>
            <a:r>
              <a:rPr lang="el-GR" dirty="0"/>
              <a:t> που ορίστηκαν για τη συμπλήρωση της οντολογίας</a:t>
            </a:r>
            <a:endParaRPr lang="en-US" dirty="0"/>
          </a:p>
          <a:p>
            <a:r>
              <a:rPr lang="el-GR" dirty="0"/>
              <a:t>Παραδείγματα ανωμαλιών που συμβαίνουν συχνά είναι ο λάθος καθορισμός πεδίων ορισμού και πεδίων τιμών για μεταβατικές, συμμετρικές ή αντίστροφες ιδιότητες</a:t>
            </a:r>
            <a:endParaRPr lang="en-US" dirty="0"/>
          </a:p>
          <a:p>
            <a:r>
              <a:rPr lang="el-GR" dirty="0"/>
              <a:t>Παρομοίως, οι </a:t>
            </a:r>
            <a:r>
              <a:rPr lang="el-GR" dirty="0" err="1"/>
              <a:t>πληθικότητες</a:t>
            </a:r>
            <a:r>
              <a:rPr lang="el-GR" dirty="0"/>
              <a:t> των ιδιοτήτων είναι συχνές πηγές ασυνέπειας</a:t>
            </a:r>
            <a:endParaRPr lang="en-US" dirty="0"/>
          </a:p>
          <a:p>
            <a:r>
              <a:rPr lang="el-GR" dirty="0"/>
              <a:t>Τέλος, οι απαιτήσεις σχετικά με τις τιμές που παίρνει μια ιδιότητα μπορεί να έρχονται σε αντίθεση με τους περιορισμούς στα πεδία ορισμού και στα πεδία τιμών. </a:t>
            </a:r>
            <a:endParaRPr lang="en-US" dirty="0"/>
          </a:p>
          <a:p>
            <a:pPr lvl="1"/>
            <a:r>
              <a:rPr lang="el-GR" dirty="0"/>
              <a:t>δίνοντας ακόμη μια άλλη πηγή πιθανών ασυνεπειών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6538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102392" y="2600326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l-GR" dirty="0"/>
              <a:t>Επαναχρησιμοποίηση </a:t>
            </a:r>
            <a:r>
              <a:rPr lang="el-GR" dirty="0" err="1"/>
              <a:t>Υπάρχοντων</a:t>
            </a:r>
            <a:r>
              <a:rPr lang="el-GR" dirty="0"/>
              <a:t> </a:t>
            </a:r>
            <a:r>
              <a:rPr lang="el-GR" dirty="0" err="1"/>
              <a:t>Οντολογιων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807968" y="4005064"/>
            <a:ext cx="4695224" cy="1077664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Μπορούμε να ξεκινήσουμε με μια</a:t>
            </a:r>
          </a:p>
          <a:p>
            <a:r>
              <a:rPr lang="el-GR" dirty="0"/>
              <a:t>υπάρχουσα οντολογία εάν είναι δυνατόν.</a:t>
            </a:r>
          </a:p>
          <a:p>
            <a:r>
              <a:rPr lang="el-GR" dirty="0"/>
              <a:t>Οι υπάρχουσες οντολογίες διατίθενται σε μεγάλη ποικιλία.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4859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Κωδικοποιημένοι σοροί από ειδικούς του πεδίου γνώσης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077544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Ορισμένες οντολογίες είναι προσεκτικά σχεδιασμένες από μια μεγάλη ομάδα ειδικών για πολλά χρόνια</a:t>
            </a:r>
            <a:endParaRPr lang="en-US" dirty="0"/>
          </a:p>
          <a:p>
            <a:r>
              <a:rPr lang="el-GR" dirty="0"/>
              <a:t>Παραδείγματα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Η οντολογία για τον καρκίνο από το</a:t>
            </a:r>
            <a:r>
              <a:rPr lang="en-US" dirty="0"/>
              <a:t> National Cancer Institute in the United States</a:t>
            </a:r>
          </a:p>
          <a:p>
            <a:pPr lvl="2"/>
            <a:r>
              <a:rPr lang="el-GR" dirty="0"/>
              <a:t>Στο πεδίο της ιατρικής</a:t>
            </a:r>
            <a:endParaRPr lang="en-US" dirty="0"/>
          </a:p>
          <a:p>
            <a:pPr lvl="1"/>
            <a:r>
              <a:rPr lang="el-GR" dirty="0"/>
              <a:t>Το </a:t>
            </a:r>
            <a:r>
              <a:rPr lang="en-US" dirty="0"/>
              <a:t> Art </a:t>
            </a:r>
            <a:r>
              <a:rPr lang="el-GR" dirty="0"/>
              <a:t>και</a:t>
            </a:r>
            <a:r>
              <a:rPr lang="en-US" dirty="0"/>
              <a:t> Architecture Thesaurus (AAT), </a:t>
            </a:r>
            <a:r>
              <a:rPr lang="el-GR" dirty="0"/>
              <a:t>περιέχει</a:t>
            </a:r>
            <a:r>
              <a:rPr lang="en-US" dirty="0"/>
              <a:t> 125,000 </a:t>
            </a:r>
            <a:r>
              <a:rPr lang="el-GR" dirty="0"/>
              <a:t>όρους</a:t>
            </a:r>
            <a:r>
              <a:rPr lang="en-US" dirty="0"/>
              <a:t>, </a:t>
            </a:r>
            <a:r>
              <a:rPr lang="el-GR" dirty="0"/>
              <a:t>και η Union </a:t>
            </a:r>
            <a:r>
              <a:rPr lang="el-GR" dirty="0" err="1"/>
              <a:t>List</a:t>
            </a:r>
            <a:r>
              <a:rPr lang="el-GR" dirty="0"/>
              <a:t> of </a:t>
            </a:r>
            <a:r>
              <a:rPr lang="el-GR" dirty="0" err="1"/>
              <a:t>Artist</a:t>
            </a:r>
            <a:r>
              <a:rPr lang="el-GR" dirty="0"/>
              <a:t> </a:t>
            </a:r>
            <a:r>
              <a:rPr lang="el-GR" dirty="0" err="1"/>
              <a:t>Names</a:t>
            </a:r>
            <a:r>
              <a:rPr lang="el-GR" dirty="0"/>
              <a:t> (ULAN), με 220.000 καταχωρήσεις καλλιτεχνών  </a:t>
            </a:r>
            <a:endParaRPr lang="en-US" dirty="0"/>
          </a:p>
          <a:p>
            <a:pPr lvl="2"/>
            <a:r>
              <a:rPr lang="el-GR" dirty="0"/>
              <a:t>Στο πεδίο του πολιτισμού</a:t>
            </a:r>
            <a:endParaRPr lang="en-US" dirty="0"/>
          </a:p>
          <a:p>
            <a:pPr lvl="1"/>
            <a:r>
              <a:rPr lang="el-GR" dirty="0"/>
              <a:t>Το λεξικό</a:t>
            </a:r>
            <a:r>
              <a:rPr lang="en-US" dirty="0"/>
              <a:t> </a:t>
            </a:r>
            <a:r>
              <a:rPr lang="en-US" dirty="0" err="1"/>
              <a:t>Iconclass</a:t>
            </a:r>
            <a:r>
              <a:rPr lang="en-US" dirty="0"/>
              <a:t> </a:t>
            </a:r>
            <a:r>
              <a:rPr lang="el-GR" dirty="0"/>
              <a:t>με </a:t>
            </a:r>
            <a:r>
              <a:rPr lang="en-US" dirty="0"/>
              <a:t>28,000 </a:t>
            </a:r>
            <a:r>
              <a:rPr lang="el-GR" dirty="0"/>
              <a:t>όρου για την περιγραφή πολιτιστικών εικόνων</a:t>
            </a:r>
            <a:endParaRPr lang="en-US" dirty="0"/>
          </a:p>
          <a:p>
            <a:pPr lvl="1"/>
            <a:r>
              <a:rPr lang="el-GR" dirty="0"/>
              <a:t>Το</a:t>
            </a:r>
            <a:r>
              <a:rPr lang="en-US" dirty="0"/>
              <a:t> Getty Thesaurus of Geographic Names (TGN), </a:t>
            </a:r>
            <a:r>
              <a:rPr lang="el-GR" dirty="0"/>
              <a:t>που περιέχει πάνω από 1 εκατομμύριο καταχωρήσεις</a:t>
            </a:r>
            <a:endParaRPr lang="en-US" dirty="0"/>
          </a:p>
          <a:p>
            <a:pPr lvl="2"/>
            <a:r>
              <a:rPr lang="el-GR" dirty="0"/>
              <a:t>Στο πεδίο της γεωγραφίας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6019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Ενοποιημένα Λεξικά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Μερικές φορές έχουν γίνει προσπάθειες συγχώνευσης ορισμένων ανεξάρτητων λεξιλογίων σε έναν μεγάλο πόρο</a:t>
            </a:r>
            <a:endParaRPr lang="en-US" dirty="0"/>
          </a:p>
          <a:p>
            <a:pPr lvl="1"/>
            <a:r>
              <a:rPr lang="el-GR" dirty="0"/>
              <a:t>Ένα </a:t>
            </a:r>
            <a:r>
              <a:rPr lang="el-GR" dirty="0" err="1"/>
              <a:t>αντιπροσωπευκό</a:t>
            </a:r>
            <a:r>
              <a:rPr lang="el-GR" dirty="0"/>
              <a:t> παράδειγμα αυτού είναι το </a:t>
            </a:r>
            <a:r>
              <a:rPr lang="el-GR" dirty="0" err="1"/>
              <a:t>Unified</a:t>
            </a:r>
            <a:r>
              <a:rPr lang="el-GR" dirty="0"/>
              <a:t> </a:t>
            </a:r>
            <a:r>
              <a:rPr lang="el-GR" dirty="0" err="1"/>
              <a:t>Medical</a:t>
            </a:r>
            <a:r>
              <a:rPr lang="el-GR" dirty="0"/>
              <a:t> </a:t>
            </a:r>
            <a:r>
              <a:rPr lang="el-GR" dirty="0" err="1"/>
              <a:t>Language</a:t>
            </a:r>
            <a:r>
              <a:rPr lang="el-GR" dirty="0"/>
              <a:t> </a:t>
            </a:r>
            <a:r>
              <a:rPr lang="el-GR" dirty="0" err="1"/>
              <a:t>System</a:t>
            </a:r>
            <a:r>
              <a:rPr lang="el-GR" dirty="0"/>
              <a:t>(</a:t>
            </a:r>
            <a:r>
              <a:rPr lang="en-US" dirty="0"/>
              <a:t>UMLS)</a:t>
            </a:r>
            <a:r>
              <a:rPr lang="el-GR" dirty="0"/>
              <a:t>, το οποίο ενσωματώνει 100 </a:t>
            </a:r>
            <a:r>
              <a:rPr lang="el-GR" dirty="0" err="1"/>
              <a:t>βιοϊατρικά</a:t>
            </a:r>
            <a:r>
              <a:rPr lang="el-GR" dirty="0"/>
              <a:t> λεξιλόγια και ταξινομήσεις(</a:t>
            </a:r>
            <a:r>
              <a:rPr lang="en-US" dirty="0"/>
              <a:t>classifications</a:t>
            </a:r>
            <a:r>
              <a:rPr lang="el-GR" dirty="0"/>
              <a:t>)</a:t>
            </a:r>
            <a:endParaRPr lang="en-US" dirty="0"/>
          </a:p>
          <a:p>
            <a:pPr lvl="1"/>
            <a:r>
              <a:rPr lang="el-GR" dirty="0"/>
              <a:t>Το UMLS </a:t>
            </a:r>
            <a:r>
              <a:rPr lang="el-GR" dirty="0" err="1"/>
              <a:t>metathesaurus</a:t>
            </a:r>
            <a:r>
              <a:rPr lang="el-GR" dirty="0"/>
              <a:t> από μόνο του περιέχει 750.000 έννοιες, με πάνω από 10 εκατομμύρια συνδέσμους μεταξύ </a:t>
            </a:r>
            <a:endParaRPr lang="en-US" dirty="0"/>
          </a:p>
          <a:p>
            <a:r>
              <a:rPr lang="el-GR" dirty="0"/>
              <a:t>Δεν αποτελεί έκπληξη, ότι η σημασιολογία ενός τέτοιου πόρου που ενσωματώνει πολλά λεξιλόγια τα οποία είναι ανεξάρτητα ανεπτυγμένα , θα είναι μάλλον χαμηλή</a:t>
            </a:r>
            <a:endParaRPr lang="en-US" dirty="0"/>
          </a:p>
          <a:p>
            <a:pPr lvl="1"/>
            <a:r>
              <a:rPr lang="el-GR" dirty="0"/>
              <a:t>αλλά παρόλα αυτά έχει αποδειχθεί πολύ χρήσιμο σε πολλές εφαρμογές, τουλάχιστον ως αφετηρία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8690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br>
              <a:rPr lang="el-GR" dirty="0">
                <a:solidFill>
                  <a:srgbClr val="5F6368"/>
                </a:solidFill>
                <a:effectLst/>
              </a:rPr>
            </a:br>
            <a:r>
              <a:rPr lang="el-GR" dirty="0">
                <a:solidFill>
                  <a:srgbClr val="000000"/>
                </a:solidFill>
                <a:effectLst/>
              </a:rPr>
              <a:t>Οντολογίες ανώτερου επιπέδου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783632" y="1700808"/>
            <a:ext cx="7704856" cy="3744416"/>
          </a:xfrm>
        </p:spPr>
        <p:txBody>
          <a:bodyPr>
            <a:normAutofit fontScale="92500" lnSpcReduction="20000"/>
          </a:bodyPr>
          <a:lstStyle/>
          <a:p>
            <a:r>
              <a:rPr lang="el-GR" sz="2800" dirty="0"/>
              <a:t>Ενώ οι προηγούμενες οντολογίες είναι εξειδικευμένες για κάθε πεδίο εφαρμογής, έχουν γίνει ορισμένες προσπάθειες για τον καθορισμό πολύ γενικών οντολογιών οι οποίες έχουν εφαρμογή σε πολλά πεδία.</a:t>
            </a:r>
          </a:p>
          <a:p>
            <a:pPr lvl="1"/>
            <a:r>
              <a:rPr lang="el-GR" sz="2800" dirty="0"/>
              <a:t>μερικές φορές γνωστές ως οντολογίες ανώτερου επιπέδου </a:t>
            </a:r>
            <a:endParaRPr lang="en-US" dirty="0"/>
          </a:p>
          <a:p>
            <a:pPr lvl="1"/>
            <a:r>
              <a:rPr lang="el-GR" dirty="0"/>
              <a:t>Δύο παραδείγματα είναι</a:t>
            </a:r>
            <a:r>
              <a:rPr lang="en-US" dirty="0"/>
              <a:t>: </a:t>
            </a:r>
          </a:p>
          <a:p>
            <a:pPr lvl="2"/>
            <a:r>
              <a:rPr lang="en-US" dirty="0"/>
              <a:t>Cyc, </a:t>
            </a:r>
            <a:r>
              <a:rPr lang="el-GR" dirty="0"/>
              <a:t>, με 60.000 ισχυρισμούς για 6.000 έννοιες</a:t>
            </a:r>
          </a:p>
          <a:p>
            <a:pPr lvl="2"/>
            <a:r>
              <a:rPr lang="en-US" dirty="0"/>
              <a:t>Standard </a:t>
            </a:r>
            <a:r>
              <a:rPr lang="en-US" dirty="0" err="1"/>
              <a:t>Upperlevel</a:t>
            </a:r>
            <a:r>
              <a:rPr lang="en-US" dirty="0"/>
              <a:t> Ontology (SUO)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4538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Ιεραρχίες Θεματικών Περιοχών</a:t>
            </a:r>
            <a:r>
              <a:rPr lang="en-US" b="1" dirty="0"/>
              <a:t> </a:t>
            </a:r>
            <a:r>
              <a:rPr lang="el-GR" b="1" dirty="0"/>
              <a:t>και</a:t>
            </a:r>
            <a:r>
              <a:rPr lang="en-US" b="1" dirty="0"/>
              <a:t> </a:t>
            </a:r>
            <a:r>
              <a:rPr lang="el-GR" b="1" dirty="0"/>
              <a:t>Γλωσσικοί Πόροι</a:t>
            </a:r>
            <a:br>
              <a:rPr lang="el-GR" dirty="0">
                <a:solidFill>
                  <a:srgbClr val="000000"/>
                </a:solidFill>
                <a:effectLst/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447800"/>
            <a:ext cx="7962088" cy="522156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Topic Hierarchies</a:t>
            </a:r>
          </a:p>
          <a:p>
            <a:r>
              <a:rPr lang="el-GR" dirty="0"/>
              <a:t>Άλλες «οντολογίες» σχεδόν δεν αξίζουν αυτό το όνομα με αυστηρή έννοια:</a:t>
            </a:r>
          </a:p>
          <a:p>
            <a:pPr lvl="1"/>
            <a:r>
              <a:rPr lang="el-GR" dirty="0"/>
              <a:t>είναι απλώς σύνολα όρων, οργανωμένα χαλαρά σε μια ιεραρχία εξειδίκευσης </a:t>
            </a:r>
            <a:endParaRPr lang="en-US" dirty="0"/>
          </a:p>
          <a:p>
            <a:r>
              <a:rPr lang="el-GR" dirty="0"/>
              <a:t>Αυτή η ιεραρχία συνήθως δεν είναι μια αυστηρή ταξινόμηση, αλλά μάλλον συνδυάζει διαφορετικές σχέσεις εξειδίκευσης</a:t>
            </a:r>
            <a:endParaRPr lang="en-US" dirty="0"/>
          </a:p>
          <a:p>
            <a:pPr lvl="1"/>
            <a:r>
              <a:rPr lang="el-GR" dirty="0"/>
              <a:t>Όπως είναι </a:t>
            </a:r>
            <a:r>
              <a:rPr lang="en-US" dirty="0"/>
              <a:t> </a:t>
            </a:r>
            <a:r>
              <a:rPr lang="en-US" i="1" dirty="0"/>
              <a:t>is-a, part-of, contained-in</a:t>
            </a:r>
            <a:endParaRPr lang="en-US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Ωστόσο, αυτοί οι πόροι είναι συχνά πολύ χρήσιμοι ως αφετηρία</a:t>
            </a:r>
            <a:endParaRPr lang="en-US" dirty="0"/>
          </a:p>
          <a:p>
            <a:pPr lvl="1"/>
            <a:r>
              <a:rPr lang="el-GR" dirty="0" err="1"/>
              <a:t>Π.χ</a:t>
            </a:r>
            <a:r>
              <a:rPr lang="en-US" dirty="0"/>
              <a:t>. </a:t>
            </a:r>
            <a:r>
              <a:rPr lang="el-GR" dirty="0"/>
              <a:t>η ιεραρχία του</a:t>
            </a:r>
            <a:r>
              <a:rPr lang="en-US" dirty="0"/>
              <a:t> Open Directory, </a:t>
            </a:r>
            <a:r>
              <a:rPr lang="el-GR" dirty="0"/>
              <a:t>περιέχει περισσότερες από 400.000 ιεραρχικά οργανωμένες κατηγορίες και διατίθεται σε μορφή RDF</a:t>
            </a:r>
            <a:endParaRPr lang="en-US" dirty="0"/>
          </a:p>
          <a:p>
            <a:r>
              <a:rPr lang="el-GR" b="1" dirty="0"/>
              <a:t>Γλωσσικοί Πόροι</a:t>
            </a:r>
            <a:endParaRPr lang="en-US" b="1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Ορισμένοι πόροι αρχικά δημιουργήθηκαν όχι ως αφαιρέσεις ενός συγκεκριμένου τομέα αλλά ως γλωσσικοί πόροι</a:t>
            </a:r>
          </a:p>
          <a:p>
            <a:pPr lvl="1"/>
            <a:r>
              <a:rPr lang="el-GR" dirty="0"/>
              <a:t>Και πάλι, αυτά έχουν αποδειχθεί χρήσιμα ως σημεία εκκίνησης για την ανάπτυξη οντολογίας</a:t>
            </a:r>
          </a:p>
          <a:p>
            <a:pPr lvl="1"/>
            <a:r>
              <a:rPr lang="el-GR" dirty="0" err="1"/>
              <a:t>Π.χ</a:t>
            </a:r>
            <a:r>
              <a:rPr lang="en-US" dirty="0"/>
              <a:t>.</a:t>
            </a:r>
            <a:r>
              <a:rPr lang="el-GR" dirty="0"/>
              <a:t>,</a:t>
            </a:r>
            <a:r>
              <a:rPr lang="en-US" dirty="0"/>
              <a:t> </a:t>
            </a:r>
            <a:r>
              <a:rPr lang="el-GR" dirty="0" err="1"/>
              <a:t>WordNet</a:t>
            </a:r>
            <a:r>
              <a:rPr lang="el-GR" dirty="0"/>
              <a:t>, με πάνω από 90.000 λέξεις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4230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Βιβλιοθήκες Οντολογιών</a:t>
            </a:r>
            <a:r>
              <a:rPr lang="en-US" b="1" dirty="0"/>
              <a:t>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149552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Προσπάθειες βρίσκονται σε εξέλιξη για την κατασκευή διαδικτυακών βιβλιοθηκών οντολογιών</a:t>
            </a:r>
          </a:p>
          <a:p>
            <a:r>
              <a:rPr lang="el-GR" dirty="0"/>
              <a:t>Παραδείγματα</a:t>
            </a:r>
            <a:r>
              <a:rPr lang="en-US" dirty="0"/>
              <a:t>: </a:t>
            </a:r>
          </a:p>
          <a:p>
            <a:pPr lvl="1"/>
            <a:r>
              <a:rPr lang="el-GR" dirty="0"/>
              <a:t>Η Ιστοσελίδα του </a:t>
            </a:r>
            <a:r>
              <a:rPr lang="en-US" dirty="0"/>
              <a:t>Ontology Engineering Group’s Web</a:t>
            </a:r>
          </a:p>
          <a:p>
            <a:pPr lvl="1"/>
            <a:r>
              <a:rPr lang="el-GR" dirty="0"/>
              <a:t>Η Ιστοσελίδα του </a:t>
            </a:r>
            <a:r>
              <a:rPr lang="en-US" dirty="0" err="1"/>
              <a:t>DAMLWeb</a:t>
            </a:r>
            <a:endParaRPr lang="en-US" dirty="0"/>
          </a:p>
          <a:p>
            <a:pPr lvl="1"/>
            <a:r>
              <a:rPr lang="el-GR" dirty="0"/>
              <a:t>αυτές που παρέχονται με τον συντάκτη οντολογίας </a:t>
            </a:r>
            <a:r>
              <a:rPr lang="el-GR" dirty="0" err="1"/>
              <a:t>Protιgι</a:t>
            </a:r>
            <a:endParaRPr lang="el-GR" dirty="0"/>
          </a:p>
          <a:p>
            <a:pPr lvl="1"/>
            <a:r>
              <a:rPr lang="en-US" dirty="0" err="1"/>
              <a:t>SemWebCentral</a:t>
            </a:r>
            <a:endParaRPr lang="en-US" dirty="0"/>
          </a:p>
          <a:p>
            <a:r>
              <a:rPr lang="el-GR" dirty="0"/>
              <a:t>Ένα πολύ καλό αποθετήριο διαδικτυακών οντολογιών είναι το </a:t>
            </a:r>
            <a:r>
              <a:rPr lang="en-US" dirty="0"/>
              <a:t> </a:t>
            </a:r>
            <a:r>
              <a:rPr lang="en-US" dirty="0" err="1"/>
              <a:t>Swoogle</a:t>
            </a:r>
            <a:endParaRPr lang="en-US" dirty="0"/>
          </a:p>
          <a:p>
            <a:pPr lvl="1"/>
            <a:r>
              <a:rPr lang="el-GR" dirty="0"/>
              <a:t>η οποία έχει καταγράψει πάνω από 30 εκατομμύρια έγγραφα του Σημασιολογικού Ιστού και έχει ευρετήριο </a:t>
            </a:r>
            <a:r>
              <a:rPr lang="el-GR" dirty="0" err="1"/>
              <a:t>μεταδεδομένων</a:t>
            </a:r>
            <a:r>
              <a:rPr lang="el-GR" dirty="0"/>
              <a:t> σχετικά με τις κλάσεις, τις ιδιότητες και τα στιγμιότυπα αυτών, καθώς και τις σχέσεις μεταξύ τους</a:t>
            </a:r>
            <a:endParaRPr lang="en-US" dirty="0"/>
          </a:p>
          <a:p>
            <a:pPr lvl="1"/>
            <a:r>
              <a:rPr lang="el-GR" dirty="0"/>
              <a:t>Το </a:t>
            </a:r>
            <a:r>
              <a:rPr lang="el-GR" dirty="0" err="1"/>
              <a:t>Swoogle</a:t>
            </a:r>
            <a:r>
              <a:rPr lang="el-GR" dirty="0"/>
              <a:t> ορίζει επίσης μια ιδιότητα κατάταξης για έγγραφα SW και το χρησιμοποιεί για να βοηθήσει στην ταξινόμηση των αποτελεσμάτων αναζήτησης</a:t>
            </a:r>
            <a:endParaRPr lang="en-US" dirty="0"/>
          </a:p>
          <a:p>
            <a:r>
              <a:rPr lang="el-GR" dirty="0"/>
              <a:t>Η δουλεία πάνω στην ανάπτυξη ενός </a:t>
            </a:r>
            <a:r>
              <a:rPr lang="en-US" dirty="0"/>
              <a:t>XML Schema</a:t>
            </a:r>
          </a:p>
          <a:p>
            <a:pPr lvl="1"/>
            <a:r>
              <a:rPr lang="el-GR" dirty="0"/>
              <a:t>μπορεί επίσης να είναι ένα χρήσιμο ως σημείο εκκίνησης</a:t>
            </a: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858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Ontology Libraries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Σε σπάνια περίπτωση οι υπάρχουσες οντολογίες μπορούν να επαναχρησιμοποιηθούν χωρίς αλλαγές</a:t>
            </a:r>
          </a:p>
          <a:p>
            <a:r>
              <a:rPr lang="el-GR" dirty="0"/>
              <a:t>Συνήθως, οι υπάρχουσες έννοιες και ιδιότητες πρέπει να βελτιωθούν </a:t>
            </a:r>
            <a:endParaRPr lang="en-US" dirty="0"/>
          </a:p>
          <a:p>
            <a:pPr lvl="1"/>
            <a:r>
              <a:rPr lang="en-US" dirty="0"/>
              <a:t>using </a:t>
            </a:r>
            <a:r>
              <a:rPr lang="en-US" i="1" dirty="0" err="1"/>
              <a:t>owl:subClassOf</a:t>
            </a:r>
            <a:r>
              <a:rPr lang="en-US" dirty="0"/>
              <a:t> and </a:t>
            </a:r>
            <a:r>
              <a:rPr lang="en-US" i="1" dirty="0" err="1"/>
              <a:t>owl:subPropertyOf</a:t>
            </a:r>
            <a:endParaRPr lang="en-US" i="1" dirty="0"/>
          </a:p>
          <a:p>
            <a:r>
              <a:rPr lang="el-GR" dirty="0"/>
              <a:t>Επίσης, πρέπει να εισαχθούν εναλλακτικά ονόματα που ταιριάζουν καλύτερα στο συγκεκριμένο πεδίο εφαρμογής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πχ.</a:t>
            </a:r>
            <a:r>
              <a:rPr lang="en-US" dirty="0"/>
              <a:t>., </a:t>
            </a:r>
            <a:r>
              <a:rPr lang="el-GR" dirty="0"/>
              <a:t> χρησιμοποιώντας</a:t>
            </a:r>
            <a:r>
              <a:rPr lang="en-US" dirty="0"/>
              <a:t> </a:t>
            </a:r>
            <a:r>
              <a:rPr lang="en-US" i="1" dirty="0" err="1"/>
              <a:t>owl:equivalentClass</a:t>
            </a:r>
            <a:r>
              <a:rPr lang="en-US" dirty="0"/>
              <a:t> and </a:t>
            </a:r>
            <a:r>
              <a:rPr lang="en-US" i="1" dirty="0" err="1"/>
              <a:t>owl:equivalentProperty</a:t>
            </a:r>
            <a:r>
              <a:rPr lang="en-US" dirty="0"/>
              <a:t> </a:t>
            </a:r>
          </a:p>
          <a:p>
            <a:r>
              <a:rPr lang="el-GR" dirty="0"/>
              <a:t> Επίσης, αυτή είναι μια </a:t>
            </a:r>
            <a:r>
              <a:rPr lang="el-GR" dirty="0" err="1"/>
              <a:t>δυαντότητα</a:t>
            </a:r>
            <a:r>
              <a:rPr lang="el-GR" dirty="0"/>
              <a:t> για να εκμεταλλευτούμε αποτελεσματικά το γεγονός ότι οι RDF και OWL επιτρέπουν σε ένα κατασκευαστή </a:t>
            </a:r>
            <a:endParaRPr lang="en-US" dirty="0"/>
          </a:p>
          <a:p>
            <a:r>
              <a:rPr lang="el-GR" dirty="0"/>
              <a:t>Το γενικό ζήτημα της εισαγωγής οντολογιών και η καθιέρωση χαρτογράφησης μεταξύ διαφορετικών αντιστοιχιών παραμένει ανοιχτό</a:t>
            </a:r>
            <a:endParaRPr lang="en-US" dirty="0"/>
          </a:p>
          <a:p>
            <a:pPr lvl="1"/>
            <a:r>
              <a:rPr lang="el-GR" dirty="0"/>
              <a:t>και θεωρείται ότι είναι ένα από τα δυσκολότερα προβλήματα στο </a:t>
            </a:r>
            <a:r>
              <a:rPr lang="en-US" dirty="0"/>
              <a:t>SW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041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Εισαγωγή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240848" cy="4933528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Μέχρι στιγμής, έχουμε εστιάσει κυρίως στις τεχνικές που είναι απαραίτητες για το</a:t>
            </a:r>
            <a:r>
              <a:rPr lang="en-US" dirty="0"/>
              <a:t> SW: </a:t>
            </a:r>
          </a:p>
          <a:p>
            <a:pPr lvl="1"/>
            <a:r>
              <a:rPr lang="el-GR" dirty="0"/>
              <a:t>γλώσσες αναπαράστασης</a:t>
            </a:r>
          </a:p>
          <a:p>
            <a:pPr lvl="1"/>
            <a:r>
              <a:rPr lang="el-GR" dirty="0"/>
              <a:t>γλώσσες επερωτήσεων</a:t>
            </a:r>
          </a:p>
          <a:p>
            <a:pPr lvl="1"/>
            <a:r>
              <a:rPr lang="el-GR" dirty="0"/>
              <a:t>μετατροπή και τεχνικές συμπερασμάτων</a:t>
            </a:r>
          </a:p>
          <a:p>
            <a:pPr lvl="1"/>
            <a:r>
              <a:rPr lang="el-GR" dirty="0"/>
              <a:t>εργαλεία</a:t>
            </a:r>
            <a:endParaRPr lang="en-US" dirty="0"/>
          </a:p>
          <a:p>
            <a:r>
              <a:rPr lang="el-GR" dirty="0"/>
              <a:t>Είναι σαφές ότι η εισαγωγή ενός τόσο μεγάλου όγκου νέων εργαλείων και τεχνικών εγείρει επίσης μεθοδολογικά ερωτήματα:</a:t>
            </a:r>
          </a:p>
          <a:p>
            <a:pPr lvl="1"/>
            <a:r>
              <a:rPr lang="el-GR" sz="2900" dirty="0"/>
              <a:t>Πώς μπορούν να εφαρμοστούν καλύτερα εργαλεία και τεχνικές;</a:t>
            </a:r>
          </a:p>
          <a:p>
            <a:pPr lvl="1"/>
            <a:r>
              <a:rPr lang="el-GR" sz="2900" dirty="0"/>
              <a:t>Ποιες γλώσσες και εργαλεία πρέπει να χρησιμοποιηθούν υπό ποιες συνθήκες και με ποια σειρά;</a:t>
            </a:r>
          </a:p>
          <a:p>
            <a:pPr lvl="1"/>
            <a:r>
              <a:rPr lang="el-GR" sz="2900" dirty="0"/>
              <a:t>Τι γίνεται με θέματα ελέγχου ποιότητας και διαχείρισης πόρων;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>
                <a:solidFill>
                  <a:srgbClr val="DDE9EC">
                    <a:shade val="50000"/>
                    <a:satMod val="200000"/>
                  </a:srgbClr>
                </a:solidFill>
                <a:latin typeface="Corbel" panose="020B0503020204020204" pitchFamily="34" charset="0"/>
              </a:rPr>
              <a:pPr/>
              <a:t>2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502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102392" y="2600326"/>
            <a:ext cx="6400800" cy="1692771"/>
          </a:xfrm>
        </p:spPr>
        <p:txBody>
          <a:bodyPr>
            <a:normAutofit/>
          </a:bodyPr>
          <a:lstStyle/>
          <a:p>
            <a:r>
              <a:rPr lang="el-GR" dirty="0"/>
              <a:t>Ημιαυτόματη ΚΑΤΑΣΚΕΥΗ οντολογίας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807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8429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Ημιαυτόματη Κατασκευή Οντολογίας </a:t>
            </a:r>
            <a:r>
              <a:rPr lang="en-US" b="1" dirty="0"/>
              <a:t>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447800"/>
            <a:ext cx="7890080" cy="522156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Υπάρχουν δύο βασικές προκλήσεις για την υλοποίηση του οράματος του </a:t>
            </a:r>
            <a:r>
              <a:rPr lang="en-US" dirty="0"/>
              <a:t>SW </a:t>
            </a:r>
          </a:p>
          <a:p>
            <a:pPr lvl="1"/>
            <a:r>
              <a:rPr lang="en-US" dirty="0"/>
              <a:t>First, </a:t>
            </a:r>
            <a:r>
              <a:rPr lang="el-GR" dirty="0"/>
              <a:t>Πρώτον, πρέπει να επιτευχθεί η αναδιοργάνωση του σημασιολογικού εμπλουτισμού για την κατασκευή του Ιστού των </a:t>
            </a:r>
            <a:r>
              <a:rPr lang="el-GR" dirty="0" err="1"/>
              <a:t>μεταδεδομένων</a:t>
            </a:r>
            <a:endParaRPr lang="en-US" dirty="0"/>
          </a:p>
          <a:p>
            <a:pPr lvl="2"/>
            <a:r>
              <a:rPr lang="el-GR" dirty="0"/>
              <a:t>Η επιτυχία του </a:t>
            </a:r>
            <a:r>
              <a:rPr lang="en-US" dirty="0"/>
              <a:t>SW</a:t>
            </a:r>
            <a:r>
              <a:rPr lang="el-GR" dirty="0"/>
              <a:t> εξαρτάται σε μεγάλο βαθμό από τον πολλαπλασιασμό των οντολογιών και των σχετικών </a:t>
            </a:r>
            <a:r>
              <a:rPr lang="el-GR" dirty="0" err="1"/>
              <a:t>μεταδεδομένων</a:t>
            </a:r>
            <a:r>
              <a:rPr lang="en-US" dirty="0"/>
              <a:t> </a:t>
            </a:r>
          </a:p>
          <a:p>
            <a:pPr lvl="2"/>
            <a:r>
              <a:rPr lang="el-GR" dirty="0"/>
              <a:t>Αυτό απαιτεί να παράγονται τέτοια </a:t>
            </a:r>
            <a:r>
              <a:rPr lang="el-GR" dirty="0" err="1"/>
              <a:t>μεταδεδομένα</a:t>
            </a:r>
            <a:r>
              <a:rPr lang="el-GR" dirty="0"/>
              <a:t> με υψηλή ταχύτητα και χαμηλό κόστος</a:t>
            </a:r>
            <a:endParaRPr lang="en-US" dirty="0"/>
          </a:p>
          <a:p>
            <a:pPr lvl="2"/>
            <a:r>
              <a:rPr lang="en-US" dirty="0"/>
              <a:t> </a:t>
            </a:r>
            <a:r>
              <a:rPr lang="el-GR" dirty="0"/>
              <a:t>Για το σκοπό αυτό, το έργο της συγχώνευσης και ευθυγράμμισης οντολογιών για την καθιέρωση σημασιολογικής </a:t>
            </a:r>
            <a:r>
              <a:rPr lang="el-GR" dirty="0" err="1"/>
              <a:t>διαλειτουργικότητας</a:t>
            </a:r>
            <a:r>
              <a:rPr lang="el-GR" dirty="0"/>
              <a:t> μπορεί να υποστηριχθεί από τεχνικές μηχανικής μάθησης</a:t>
            </a:r>
            <a:endParaRPr lang="en-US" dirty="0"/>
          </a:p>
          <a:p>
            <a:pPr lvl="1"/>
            <a:r>
              <a:rPr lang="el-GR" dirty="0"/>
              <a:t>Δεύτερον, πρέπει να παρέχουμε ένα μέσο για τη διατήρηση και την υιοθέτηση των επεξεργασμένων από μηχανή δεδομένων </a:t>
            </a:r>
            <a:r>
              <a:rPr lang="el-GR" dirty="0" err="1"/>
              <a:t>δεδομένων</a:t>
            </a:r>
            <a:r>
              <a:rPr lang="el-GR" dirty="0"/>
              <a:t> που αποτελούν τη βάση για το</a:t>
            </a:r>
            <a:r>
              <a:rPr lang="en-US" dirty="0"/>
              <a:t> SW</a:t>
            </a:r>
          </a:p>
          <a:p>
            <a:pPr lvl="2"/>
            <a:r>
              <a:rPr lang="el-GR" dirty="0"/>
              <a:t>Επομένως, χρειαζόμαστε μηχανισμούς που υποστηρίζουν τη δυναμική φύση του Ιστού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63785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Ημιαυτόματη Κατασκευή Οντολογίας </a:t>
            </a:r>
            <a:r>
              <a:rPr lang="en-US" b="1" dirty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22156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Παρόλο που τα εργαλεία μηχανικής οντολογίας έχουν ωριμάσει τα τελευταία χρόνια, η χειροκίνητη κατασκευή οντολογίας παραμένει μια χρονοβόρα, ακριβή, πολύ εξειδικευμένη και μερικές φορές «επαχθή» εργασία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που μπορεί εύκολα να οδηγήσει σε συμφόρηση απόκτησης γνώσεων(</a:t>
            </a:r>
            <a:r>
              <a:rPr lang="en-US" dirty="0"/>
              <a:t>bottleneck</a:t>
            </a:r>
            <a:r>
              <a:rPr lang="el-GR" dirty="0"/>
              <a:t>)</a:t>
            </a:r>
            <a:endParaRPr lang="en-US" dirty="0"/>
          </a:p>
          <a:p>
            <a:r>
              <a:rPr lang="el-GR" dirty="0"/>
              <a:t>Αυτά τα προβλήματα μοιάζουν με αυτά που αντιμετώπισαν όσοι ασχολήθηκαν με διαχείριση της  γνώσης τις τελευταίες δύο δεκαετίες</a:t>
            </a:r>
            <a:endParaRPr lang="en-US" dirty="0"/>
          </a:p>
          <a:p>
            <a:pPr lvl="1"/>
            <a:r>
              <a:rPr lang="el-GR" dirty="0"/>
              <a:t>καθώς εργάζονταν σε μεθοδολογίες απόκτησης γνώσεων ή </a:t>
            </a:r>
            <a:r>
              <a:rPr lang="en-US" dirty="0"/>
              <a:t>workbenches</a:t>
            </a:r>
            <a:r>
              <a:rPr lang="el-GR" dirty="0"/>
              <a:t> για τον καθορισμό βάσεων γνώσεων</a:t>
            </a:r>
            <a:endParaRPr lang="en-US" dirty="0"/>
          </a:p>
          <a:p>
            <a:r>
              <a:rPr lang="el-GR" dirty="0"/>
              <a:t>Η ενσωμάτωση της απόκτησης γνώσεων με τεχνικές μηχανικής μάθησης αποδείχθηκε ευεργετική για την απόκτηση γνώσης</a:t>
            </a:r>
          </a:p>
          <a:p>
            <a:r>
              <a:rPr lang="el-GR" dirty="0"/>
              <a:t>Ο ερευνητικός τομέας της μηχανικής μάθησης έχει μακρά ιστορία, τόσο για την απόκτηση και εξαγωγή γνώσεων  όσο και για την αναθεώρηση ή τη συντήρηση της γνώσης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και παρέχει μεγάλο αριθμό τεχνικών που μπορούν να εφαρμοστούν για την επίλυση αυτών των προκλήσεων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6520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Ημιαυτόματη Κατασκευή Οντολογίας </a:t>
            </a:r>
            <a:r>
              <a:rPr lang="en-US" b="1" dirty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22156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Οι ακόλουθες εργασίες μπορούν να υποστηριχθούν με τεχνικές μηχανικής μάθησης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Εξαγωγή οντολογιών από υπάρχοντα δεδομένα στον Ιστό</a:t>
            </a:r>
          </a:p>
          <a:p>
            <a:pPr lvl="1"/>
            <a:r>
              <a:rPr lang="el-GR" dirty="0"/>
              <a:t>Εξαγωγή σχεσιακών δεδομένων και </a:t>
            </a:r>
            <a:r>
              <a:rPr lang="el-GR" dirty="0" err="1"/>
              <a:t>μεταδεδομένων</a:t>
            </a:r>
            <a:r>
              <a:rPr lang="el-GR" dirty="0"/>
              <a:t> από υπάρχοντα δεδομένα στον Ιστό</a:t>
            </a:r>
          </a:p>
          <a:p>
            <a:pPr lvl="1"/>
            <a:r>
              <a:rPr lang="el-GR" dirty="0"/>
              <a:t>Συγχώνευση και χαρτογράφηση/αντιστοίχιση οντολογιών με ανάλυση επεκτάσεων εννοιών</a:t>
            </a:r>
          </a:p>
          <a:p>
            <a:pPr lvl="1"/>
            <a:r>
              <a:rPr lang="el-GR" dirty="0"/>
              <a:t>Διατήρηση οντολογιών με ανάλυση υπαρχόντων δεδομένων</a:t>
            </a:r>
          </a:p>
          <a:p>
            <a:pPr lvl="1"/>
            <a:r>
              <a:rPr lang="el-GR" dirty="0"/>
              <a:t>Βελτίωση των εφαρμογών του σημασιολογικού ιστού παρατηρώντας τους χρήστες</a:t>
            </a:r>
            <a:r>
              <a:rPr lang="en-US" dirty="0"/>
              <a:t> </a:t>
            </a:r>
          </a:p>
          <a:p>
            <a:r>
              <a:rPr lang="el-GR" dirty="0"/>
              <a:t>Η μηχανική μάθηση παρέχει μια σειρά τεχνικών που μπορούν να χρησιμοποιηθούν για την υποστήριξη αυτών των εργασιών 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Ομαδοποίηση</a:t>
            </a:r>
          </a:p>
          <a:p>
            <a:pPr lvl="1"/>
            <a:r>
              <a:rPr lang="el-GR" dirty="0"/>
              <a:t>Αυξητικές ενημερώσεις οντολογίας</a:t>
            </a:r>
          </a:p>
          <a:p>
            <a:pPr lvl="1"/>
            <a:r>
              <a:rPr lang="el-GR" dirty="0"/>
              <a:t>Υποστήριξη για τον μηχανικό γνώσης</a:t>
            </a:r>
          </a:p>
          <a:p>
            <a:pPr lvl="1"/>
            <a:r>
              <a:rPr lang="el-GR" dirty="0"/>
              <a:t>Βελτίωση μεγάλων οντολογιών φυσικής γλώσσας</a:t>
            </a:r>
          </a:p>
          <a:p>
            <a:pPr lvl="1"/>
            <a:r>
              <a:rPr lang="el-GR" dirty="0"/>
              <a:t>Καθαρή μάθηση οντολογίας -</a:t>
            </a:r>
            <a:r>
              <a:rPr lang="en-US" dirty="0"/>
              <a:t>Pure (domain) ontology learning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7244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Οντολογίες για Φυσική Γλώσσα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Natural language ontologies (NLOs) </a:t>
            </a:r>
            <a:r>
              <a:rPr lang="el-GR" dirty="0"/>
              <a:t>περιέχουν λεξικές σχέσεις μεταξύ γλωσσικών εννοιών</a:t>
            </a:r>
            <a:endParaRPr lang="en-US" dirty="0"/>
          </a:p>
          <a:p>
            <a:pPr lvl="1"/>
            <a:r>
              <a:rPr lang="el-GR" dirty="0"/>
              <a:t>Έχουν μεγάλο μέγεθος αλλά δεν χρειάζονται συχνά αλλαγές</a:t>
            </a:r>
            <a:endParaRPr lang="en-US" dirty="0"/>
          </a:p>
          <a:p>
            <a:r>
              <a:rPr lang="el-GR" dirty="0"/>
              <a:t>Συνήθως αντιπροσωπεύουν το υπόβαθρό( βασικές γνώσεις) του συστήματος και χρησιμοποιούνται για την επέκταση των ερωτημάτων των χρηστών</a:t>
            </a:r>
            <a:r>
              <a:rPr lang="en-US" dirty="0"/>
              <a:t> </a:t>
            </a:r>
          </a:p>
          <a:p>
            <a:r>
              <a:rPr lang="el-GR" dirty="0"/>
              <a:t>Οι τωρινές απαιτήσεις από </a:t>
            </a:r>
            <a:r>
              <a:rPr lang="en-US" dirty="0"/>
              <a:t>NLO </a:t>
            </a:r>
            <a:r>
              <a:rPr lang="el-GR" dirty="0"/>
              <a:t>είναι πολύ αισιόδοξες, θέλουμε</a:t>
            </a:r>
            <a:r>
              <a:rPr lang="en-US" dirty="0"/>
              <a:t>: </a:t>
            </a:r>
          </a:p>
          <a:p>
            <a:pPr lvl="1"/>
            <a:r>
              <a:rPr lang="el-GR" dirty="0"/>
              <a:t>όχι μόνο να υπάρχει μια σταθερή NLO γενικού σκοπού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αλλά και τεχνικές για αυτόματη ή ημιαυτόματη κατασκευή και εμπλουτισμό ειδικών πεδίων εφαρμογής της  NLO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00222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Domain </a:t>
            </a:r>
            <a:r>
              <a:rPr lang="en-US" b="1" dirty="0" err="1"/>
              <a:t>Ontologies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rtl="0"/>
            <a:r>
              <a:rPr lang="el-GR" dirty="0"/>
              <a:t>Οι </a:t>
            </a:r>
            <a:r>
              <a:rPr lang="en-US" dirty="0"/>
              <a:t>Domain ontologies </a:t>
            </a:r>
            <a:r>
              <a:rPr lang="el-GR" dirty="0">
                <a:solidFill>
                  <a:srgbClr val="000000"/>
                </a:solidFill>
              </a:rPr>
              <a:t>περιέχουν τις</a:t>
            </a:r>
            <a:r>
              <a:rPr lang="el-GR" dirty="0">
                <a:solidFill>
                  <a:srgbClr val="000000"/>
                </a:solidFill>
                <a:effectLst/>
              </a:rPr>
              <a:t> γνώσεις ενός συγκεκριμένου πεδίου εφαρμογής</a:t>
            </a:r>
            <a:endParaRPr lang="en-US" dirty="0"/>
          </a:p>
          <a:p>
            <a:pPr lvl="1"/>
            <a:r>
              <a:rPr lang="el-GR" dirty="0"/>
              <a:t>π</a:t>
            </a:r>
            <a:r>
              <a:rPr lang="en-US" dirty="0"/>
              <a:t>.</a:t>
            </a:r>
            <a:r>
              <a:rPr lang="el-GR" dirty="0"/>
              <a:t>χ</a:t>
            </a:r>
            <a:r>
              <a:rPr lang="en-US" dirty="0"/>
              <a:t>. </a:t>
            </a:r>
            <a:r>
              <a:rPr lang="el-GR" dirty="0"/>
              <a:t>φαρμακολογία ή εκτυπωτές</a:t>
            </a:r>
            <a:endParaRPr lang="en-US" dirty="0"/>
          </a:p>
          <a:p>
            <a:r>
              <a:rPr lang="el-GR" dirty="0"/>
              <a:t>Αυτές οι οντολογίες παρέχουν μια λεπτομερή περιγραφή των εννοιών ενός συγκεκριμένου πεδίου εφαρμογής</a:t>
            </a:r>
            <a:endParaRPr lang="en-US" dirty="0"/>
          </a:p>
          <a:p>
            <a:r>
              <a:rPr lang="en-US" dirty="0"/>
              <a:t> </a:t>
            </a:r>
            <a:r>
              <a:rPr lang="el-GR" dirty="0"/>
              <a:t>Συνήθως, κατασκευάζονται χειρωνακτικά, αλλά διαφορές τεχνικές μηχανικής μάθησης μπορούν να βοηθήσουν τον (ειδικά) μηχανικό γνώσης</a:t>
            </a:r>
            <a:endParaRPr lang="en-US" dirty="0"/>
          </a:p>
          <a:p>
            <a:r>
              <a:rPr lang="el-GR" dirty="0"/>
              <a:t>Η μάθηση στο </a:t>
            </a:r>
            <a:r>
              <a:rPr lang="en-US" dirty="0"/>
              <a:t>Domain ontologies</a:t>
            </a:r>
            <a:r>
              <a:rPr lang="el-GR" dirty="0"/>
              <a:t> είναι πολύ λιγότερο ανεπτυγμένη από ότι στις  NLO</a:t>
            </a:r>
            <a:endParaRPr lang="en-US" dirty="0"/>
          </a:p>
          <a:p>
            <a:r>
              <a:rPr lang="el-GR" dirty="0"/>
              <a:t>Η κατασκευή  των </a:t>
            </a:r>
            <a:r>
              <a:rPr lang="en-US" dirty="0"/>
              <a:t>Domain ontologies</a:t>
            </a:r>
            <a:r>
              <a:rPr lang="el-GR" dirty="0"/>
              <a:t>  εξακολουθεί να καθοδηγείται από έναν μηχανικό ανθρώπινης γνώσης και οι αυτοματοποιημένες τεχνικές για την μάθησης διαδραματίζουν μικρό ρόλο στην απόκτηση γνώσεων</a:t>
            </a:r>
            <a:r>
              <a:rPr lang="en-US" dirty="0"/>
              <a:t> </a:t>
            </a:r>
          </a:p>
          <a:p>
            <a:r>
              <a:rPr lang="el-GR" dirty="0"/>
              <a:t>Πρέπει να βρεθούν στατιστικά έγκυρες εξαρτήσεις στα κείμενα τομέα και να εφαρμοστούν στον μηχανικό γνώσης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07556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Στιγμιότυπα Οντολογιών</a:t>
            </a:r>
            <a:r>
              <a:rPr lang="en-US" b="1" dirty="0"/>
              <a:t> (1/5)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Τα στιγμιότυπα μιας οντολογίας μπορούν να δημιουργηθούν αυτόματα και να ενημερώνονται συχνά</a:t>
            </a:r>
            <a:endParaRPr lang="en-US" dirty="0"/>
          </a:p>
          <a:p>
            <a:pPr lvl="1"/>
            <a:r>
              <a:rPr lang="el-GR" dirty="0"/>
              <a:t>Π.χ.</a:t>
            </a:r>
            <a:r>
              <a:rPr lang="en-US" dirty="0"/>
              <a:t>, </a:t>
            </a:r>
            <a:r>
              <a:rPr lang="el-GR" dirty="0"/>
              <a:t>ένα εταιρικό προφίλ από τον Χρυσό Οδηγό θα ενημερώνεται συχνά </a:t>
            </a:r>
            <a:endParaRPr lang="en-US" dirty="0"/>
          </a:p>
          <a:p>
            <a:r>
              <a:rPr lang="el-GR" dirty="0"/>
              <a:t>Ενώ η οντολογία παραμένει σταθερή (χωρίς αλλαγές)</a:t>
            </a:r>
            <a:r>
              <a:rPr lang="en-US" dirty="0"/>
              <a:t> </a:t>
            </a:r>
          </a:p>
          <a:p>
            <a:r>
              <a:rPr lang="el-GR" dirty="0"/>
              <a:t>Η δημιουργία των στιγμιότυπων μιας οντολογικών ταιριάζει πολύ καλά σε ένα πλαίσιο μηχανικής μάθησης</a:t>
            </a:r>
            <a:endParaRPr lang="en-US" dirty="0"/>
          </a:p>
          <a:p>
            <a:pPr lvl="1"/>
            <a:r>
              <a:rPr lang="el-GR" dirty="0"/>
              <a:t>Και υπάρχουν πολλοί επιτυχημένοι αλγόριθμοι μηχανικής μάθησης για αυτό </a:t>
            </a:r>
            <a:endParaRPr lang="en-US" dirty="0"/>
          </a:p>
          <a:p>
            <a:r>
              <a:rPr lang="el-GR" dirty="0"/>
              <a:t>Αλλά αυτές οι εφαρμογές είτε εξαρτώνται σε μεγάλο βαθμό από την  από την </a:t>
            </a:r>
            <a:r>
              <a:rPr lang="en-US" dirty="0"/>
              <a:t>Domain ontology</a:t>
            </a:r>
            <a:r>
              <a:rPr lang="el-GR" dirty="0"/>
              <a:t> είτε συμπληρώνουν τη σήμανση χωρίς να σχετίζονται με οποιαδήποτε θεωρία του πεδίου εφαρμογής</a:t>
            </a:r>
            <a:endParaRPr lang="en-US" dirty="0"/>
          </a:p>
          <a:p>
            <a:r>
              <a:rPr lang="el-GR" dirty="0"/>
              <a:t>Μια γενική τεχνική για την εξαγωγή στιγμιότυπων οντολογίας από κείμενα με βάση την </a:t>
            </a:r>
            <a:r>
              <a:rPr lang="en-US" dirty="0"/>
              <a:t>Domain ontology</a:t>
            </a:r>
            <a:r>
              <a:rPr lang="el-GR" dirty="0"/>
              <a:t> δεν έχει ακόμη αναπτυχθεί</a:t>
            </a:r>
            <a:endParaRPr lang="en-US" dirty="0"/>
          </a:p>
          <a:p>
            <a:r>
              <a:rPr lang="el-GR" dirty="0"/>
              <a:t>Εκτός από τους διαφορετικούς τύπους οντολογιών που μπορούν να υποστηριχθούν, υπάρχουν επίσης διαφορετικοί τρόποι για την εκμάθηση οντολογίας.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20622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Στιγμιότυπα Οντολογιών </a:t>
            </a:r>
            <a:r>
              <a:rPr lang="en-US" b="1" dirty="0"/>
              <a:t>(2/5)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23592" y="1447800"/>
            <a:ext cx="8172400" cy="5221560"/>
          </a:xfrm>
        </p:spPr>
        <p:txBody>
          <a:bodyPr>
            <a:normAutofit fontScale="70000" lnSpcReduction="20000"/>
          </a:bodyPr>
          <a:lstStyle/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Οι ακόλουθες εργασίες σχετίζονται με εργασίες του μηχανισμού για την απόκτηση</a:t>
            </a:r>
            <a:r>
              <a:rPr lang="en-US" dirty="0">
                <a:solidFill>
                  <a:srgbClr val="000000"/>
                </a:solidFill>
                <a:effectLst/>
              </a:rPr>
              <a:t> </a:t>
            </a:r>
            <a:r>
              <a:rPr lang="el-GR" dirty="0">
                <a:solidFill>
                  <a:srgbClr val="000000"/>
                </a:solidFill>
                <a:effectLst/>
              </a:rPr>
              <a:t>γνώσης για την οντολογία:</a:t>
            </a:r>
          </a:p>
          <a:p>
            <a:pPr lvl="1"/>
            <a:r>
              <a:rPr lang="el-GR" dirty="0"/>
              <a:t>Δημιουργία οντολογίας από το μηδέν από τον μηχανικό γνώσης</a:t>
            </a:r>
            <a:endParaRPr lang="en-US" dirty="0"/>
          </a:p>
          <a:p>
            <a:pPr lvl="2"/>
            <a:r>
              <a:rPr lang="el-GR" dirty="0"/>
              <a:t>Η μηχανική μάθηση βοηθά τον μηχανισμό απόκτησης γνώσης </a:t>
            </a:r>
            <a:r>
              <a:rPr lang="en-US" dirty="0"/>
              <a:t> </a:t>
            </a:r>
          </a:p>
          <a:p>
            <a:pPr lvl="3"/>
            <a:r>
              <a:rPr lang="el-GR" sz="2100" dirty="0"/>
              <a:t>προτείνοντας τις πιο σημαντικές σχέσεις στον συγκεκριμένο πεδίο εφαρμογής </a:t>
            </a:r>
            <a:r>
              <a:rPr lang="en-US" sz="2100" dirty="0"/>
              <a:t> </a:t>
            </a:r>
          </a:p>
          <a:p>
            <a:pPr lvl="3"/>
            <a:r>
              <a:rPr lang="el-GR" sz="2100" dirty="0"/>
              <a:t>Ή ελέγχει και επικυρώνει την κατασκευή της βάσης γνώσης </a:t>
            </a:r>
            <a:endParaRPr lang="en-US" sz="2100" dirty="0"/>
          </a:p>
          <a:p>
            <a:pPr lvl="1"/>
            <a:r>
              <a:rPr lang="en-US" dirty="0"/>
              <a:t>• </a:t>
            </a:r>
            <a:r>
              <a:rPr lang="el-GR" dirty="0"/>
              <a:t>Εξαγωγή του σχήματος της οντολογίας από έγγραφα του Web</a:t>
            </a:r>
            <a:endParaRPr lang="en-US" dirty="0"/>
          </a:p>
          <a:p>
            <a:pPr lvl="2"/>
            <a:r>
              <a:rPr lang="el-GR" dirty="0"/>
              <a:t>Σε αυτό το στάδιο τα συστήματα μηχανικής μάθησης παίρνει ως είσοδος δεδομένα και </a:t>
            </a:r>
            <a:r>
              <a:rPr lang="el-GR" dirty="0" err="1"/>
              <a:t>μέταγνώση</a:t>
            </a:r>
            <a:r>
              <a:rPr lang="el-GR" dirty="0"/>
              <a:t> (π.χ. μια μεθοδολογία) και παράγει ως έξοδος μια οντολογία η οποία είναι έτοιμη για χρήση</a:t>
            </a:r>
            <a:endParaRPr lang="en-US" dirty="0"/>
          </a:p>
          <a:p>
            <a:pPr lvl="3"/>
            <a:r>
              <a:rPr lang="el-GR" sz="2100" dirty="0"/>
              <a:t>Με πιθανή βοήθεια από ένα μηχανισμό γνώσης </a:t>
            </a:r>
            <a:endParaRPr lang="en-US" sz="2100" dirty="0"/>
          </a:p>
          <a:p>
            <a:pPr lvl="1"/>
            <a:r>
              <a:rPr lang="en-US" dirty="0"/>
              <a:t>• </a:t>
            </a:r>
            <a:r>
              <a:rPr lang="el-GR" dirty="0"/>
              <a:t>Η εξαγωγή των στιγμιότυπων μιας  οντολογίας από έγγραφα του διαδικτύου(</a:t>
            </a:r>
            <a:r>
              <a:rPr lang="en-US" dirty="0"/>
              <a:t>Web documents</a:t>
            </a:r>
            <a:r>
              <a:rPr lang="el-GR" dirty="0"/>
              <a:t>) συμπληρώνει με δεδομένα το σχήμα της οντολογίας </a:t>
            </a:r>
            <a:endParaRPr lang="en-US" dirty="0"/>
          </a:p>
          <a:p>
            <a:pPr lvl="2"/>
            <a:r>
              <a:rPr lang="el-GR" dirty="0"/>
              <a:t>Αυτή η εργασία είναι παρόμοια με την εξαγωγή πληροφοριών και τον σχολιασμό σελίδας(</a:t>
            </a:r>
            <a:r>
              <a:rPr lang="en-US" dirty="0"/>
              <a:t>page annotation)</a:t>
            </a:r>
          </a:p>
          <a:p>
            <a:pPr lvl="2"/>
            <a:r>
              <a:rPr lang="el-GR" dirty="0"/>
              <a:t>Και μπορεί να εφαρμόσει τις τεχνικές που αναπτύχθηκαν σε αυτές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41214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Στιγμιότυπα Οντολογιών</a:t>
            </a:r>
            <a:r>
              <a:rPr lang="en-US" b="1" dirty="0"/>
              <a:t>(3/5)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447800"/>
            <a:ext cx="7890080" cy="5077544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Οι ακόλουθες εργασίες σχετίζονται με τις εργασίες για την συντήρηση της οντολογίας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Η ενσωμάτωση της γνώσης και η πλοήγηση σε μια οντολογία ασχολείται με την ανακατασκευή  και την πλοήγηση σε μεγάλες και πιθανώς βάσεις γνώσης με εκμάθηση (</a:t>
            </a:r>
            <a:r>
              <a:rPr lang="en-US" dirty="0"/>
              <a:t>machine-learned</a:t>
            </a:r>
            <a:r>
              <a:rPr lang="el-GR" dirty="0"/>
              <a:t>)</a:t>
            </a:r>
            <a:endParaRPr lang="en-US" dirty="0"/>
          </a:p>
          <a:p>
            <a:pPr lvl="2"/>
            <a:r>
              <a:rPr lang="el-GR" dirty="0"/>
              <a:t>Για παράδειγμα, η εργασία μπορεί να αλλάξει το προτασιακό επίπεδο(</a:t>
            </a:r>
            <a:r>
              <a:rPr lang="en-US" dirty="0"/>
              <a:t>propositional-level)</a:t>
            </a:r>
            <a:r>
              <a:rPr lang="el-GR" dirty="0"/>
              <a:t> της βάσης γνώσης του </a:t>
            </a:r>
            <a:r>
              <a:rPr lang="en-US" dirty="0"/>
              <a:t>machine learner </a:t>
            </a:r>
            <a:r>
              <a:rPr lang="el-GR" dirty="0"/>
              <a:t>σε πρώτης τάξης βάσης</a:t>
            </a:r>
            <a:endParaRPr lang="en-US" dirty="0"/>
          </a:p>
          <a:p>
            <a:pPr lvl="1"/>
            <a:r>
              <a:rPr lang="el-GR" dirty="0"/>
              <a:t>Μια εργασία συντήρησης οντολογίας είναι η ενημέρωση ορισμένων τμημάτων μιας οντολογίας που έχουν σχεδιαστεί για ενημέρωση</a:t>
            </a:r>
            <a:endParaRPr lang="en-US" dirty="0"/>
          </a:p>
          <a:p>
            <a:pPr lvl="2"/>
            <a:r>
              <a:rPr lang="el-GR" dirty="0"/>
              <a:t>όπως μορφοποίηση ετικετών που πρέπει να παρακολουθούν τις αλλαγές που έγιναν στη διάταξη της σελίδας</a:t>
            </a:r>
            <a:endParaRPr lang="en-US" dirty="0"/>
          </a:p>
          <a:p>
            <a:pPr lvl="1"/>
            <a:r>
              <a:rPr lang="el-GR" dirty="0"/>
              <a:t>Ο εμπλουτισμός της οντολογίας (ή συντονισμός της οντολογίας) περιλαμβάνει αυτοματοποιημένη τροποποίηση μικρών σχέσεων σε υπάρχουσα οντολογία</a:t>
            </a:r>
            <a:endParaRPr lang="en-US" dirty="0"/>
          </a:p>
          <a:p>
            <a:pPr lvl="2"/>
            <a:r>
              <a:rPr lang="el-GR" dirty="0"/>
              <a:t>Αυτό δεν αλλάζει σημαντικές έννοιες και δομές, αλλά κάνει μια οντολογία πιο ακριβή στην γνώση που αναπαριστά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9070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Στιγμιότυπα Οντολογιών</a:t>
            </a:r>
            <a:r>
              <a:rPr lang="en-US" b="1" dirty="0"/>
              <a:t>(4/5)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27648" y="1735832"/>
            <a:ext cx="7530040" cy="486152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Μια μεγάλη ποικιλία τεχνικών, αλγορίθμων και εργαλείων διατίθεται από τη μηχανική μάθηση</a:t>
            </a:r>
          </a:p>
          <a:p>
            <a:r>
              <a:rPr lang="el-GR" dirty="0"/>
              <a:t>Ωστόσο, μια σημαντική απαίτηση για την αναπαράσταση της οντολογίας είναι ότι οι οντολογίες πρέπει να είναι συμβολικές, αναγνώσιμες από τον άνθρωπο και κατανοητές</a:t>
            </a:r>
          </a:p>
          <a:p>
            <a:r>
              <a:rPr lang="el-GR" dirty="0"/>
              <a:t>Αυτό μας αναγκάζει να ασχοληθούμε μόνο με συμβολικούς αλγόριθμους μάθησης που κάνουν γενικεύσεις και να παραλείψουμε άλλες μεθόδους όπως </a:t>
            </a:r>
            <a:r>
              <a:rPr lang="el-GR" dirty="0" err="1"/>
              <a:t>νευρωνικά</a:t>
            </a:r>
            <a:r>
              <a:rPr lang="el-GR" dirty="0"/>
              <a:t> δίκτυα και γενετικούς αλγόριθμους</a:t>
            </a:r>
            <a:endParaRPr lang="en-US" dirty="0"/>
          </a:p>
          <a:p>
            <a:r>
              <a:rPr lang="el-GR" dirty="0"/>
              <a:t>Οι παρακάτω είναι μερικοί δυνητικά εφαρμόσιμοι αλγόριθμοι</a:t>
            </a:r>
            <a:r>
              <a:rPr lang="en-US" dirty="0"/>
              <a:t>:</a:t>
            </a:r>
          </a:p>
          <a:p>
            <a:pPr lvl="1"/>
            <a:r>
              <a:rPr lang="el-GR" dirty="0"/>
              <a:t>Οι αλγόριθμοι εκμάθησης προτασιακών κανόνων μαθαίνουν κανόνες συσχέτισης ή άλλες μορφές κανόνων πεδίου-τιμής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960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102392" y="2600326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Κατασκευη</a:t>
            </a:r>
            <a:r>
              <a:rPr lang="el-GR" dirty="0"/>
              <a:t> </a:t>
            </a:r>
            <a:r>
              <a:rPr lang="el-GR" dirty="0" err="1"/>
              <a:t>οντολογιων</a:t>
            </a:r>
            <a:r>
              <a:rPr lang="el-GR" dirty="0"/>
              <a:t> </a:t>
            </a:r>
            <a:r>
              <a:rPr lang="el-GR" dirty="0" err="1"/>
              <a:t>χειροκινητα</a:t>
            </a:r>
            <a:r>
              <a:rPr lang="el-GR" dirty="0"/>
              <a:t> (</a:t>
            </a:r>
            <a:r>
              <a:rPr lang="en-US" dirty="0"/>
              <a:t>Manually</a:t>
            </a:r>
            <a:r>
              <a:rPr lang="el-GR" dirty="0"/>
              <a:t>)</a:t>
            </a:r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807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>
                <a:solidFill>
                  <a:srgbClr val="DDE9EC">
                    <a:shade val="50000"/>
                    <a:satMod val="200000"/>
                  </a:srgbClr>
                </a:solidFill>
                <a:latin typeface="Corbel" panose="020B0503020204020204" pitchFamily="34" charset="0"/>
              </a:rPr>
              <a:pPr/>
              <a:t>3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72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Στιγμιότυπα Οντολογιών</a:t>
            </a:r>
            <a:r>
              <a:rPr lang="en-US" b="1" dirty="0"/>
              <a:t>(5/5)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70416" y="1403176"/>
            <a:ext cx="7818072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 …</a:t>
            </a:r>
          </a:p>
          <a:p>
            <a:pPr lvl="1"/>
            <a:r>
              <a:rPr lang="el-GR" dirty="0"/>
              <a:t>Η εκμάθηση </a:t>
            </a:r>
            <a:r>
              <a:rPr lang="el-GR" dirty="0" err="1"/>
              <a:t>Bayesian</a:t>
            </a:r>
            <a:r>
              <a:rPr lang="el-GR" dirty="0"/>
              <a:t> αντιπροσωπεύεται ως επί το </a:t>
            </a:r>
            <a:r>
              <a:rPr lang="el-GR" dirty="0" err="1"/>
              <a:t>πλείστον</a:t>
            </a:r>
            <a:r>
              <a:rPr lang="el-GR" dirty="0"/>
              <a:t> από τον </a:t>
            </a:r>
            <a:r>
              <a:rPr lang="el-GR" dirty="0" err="1"/>
              <a:t>Naive</a:t>
            </a:r>
            <a:r>
              <a:rPr lang="el-GR" dirty="0"/>
              <a:t> </a:t>
            </a:r>
            <a:r>
              <a:rPr lang="el-GR" dirty="0" err="1"/>
              <a:t>Bayes</a:t>
            </a:r>
            <a:r>
              <a:rPr lang="el-GR" dirty="0"/>
              <a:t> </a:t>
            </a:r>
            <a:r>
              <a:rPr lang="el-GR" dirty="0" err="1"/>
              <a:t>ταξινομητή</a:t>
            </a:r>
            <a:endParaRPr lang="en-US" dirty="0"/>
          </a:p>
          <a:p>
            <a:pPr lvl="2"/>
            <a:r>
              <a:rPr lang="el-GR" dirty="0"/>
              <a:t>Βασίζεται στο θεώρημα </a:t>
            </a:r>
            <a:r>
              <a:rPr lang="el-GR" dirty="0" err="1"/>
              <a:t>Bayes</a:t>
            </a:r>
            <a:r>
              <a:rPr lang="el-GR" dirty="0"/>
              <a:t> και δημιουργεί </a:t>
            </a:r>
            <a:r>
              <a:rPr lang="el-GR" dirty="0" err="1"/>
              <a:t>πιθανοτικούς</a:t>
            </a:r>
            <a:r>
              <a:rPr lang="el-GR" dirty="0"/>
              <a:t> κανόνες πεδίου-τιμής</a:t>
            </a:r>
            <a:endParaRPr lang="en-US" dirty="0"/>
          </a:p>
          <a:p>
            <a:pPr lvl="3"/>
            <a:r>
              <a:rPr lang="el-GR" dirty="0"/>
              <a:t>με βάση την υπόθεση ανεξαρτησίας υπό όρους μεταξύ των πεδίων  των εκπαιδευτικών περιπτώσεων(δεδομένα εκπαίδευσης)</a:t>
            </a:r>
            <a:endParaRPr lang="en-US" dirty="0"/>
          </a:p>
          <a:p>
            <a:pPr lvl="1"/>
            <a:r>
              <a:rPr lang="el-GR" dirty="0"/>
              <a:t>Η εκμάθηση κανόνων λογικής πρώτης τάξης περιλαμβάνει κανόνες που περιέχουν μεταβλητές, που ονομάζονται </a:t>
            </a:r>
            <a:r>
              <a:rPr lang="en-US" dirty="0"/>
              <a:t>Horn </a:t>
            </a:r>
            <a:r>
              <a:rPr lang="el-GR" dirty="0"/>
              <a:t>όροι πρώτης τάξης</a:t>
            </a:r>
            <a:endParaRPr lang="en-US" dirty="0"/>
          </a:p>
          <a:p>
            <a:pPr lvl="1"/>
            <a:r>
              <a:rPr lang="el-GR" dirty="0"/>
              <a:t>Οι αλγόριθμοι ομαδοποίησης ομαδοποιούν τα στιγμιότυπα με βάση τις ομοιότητες ή τις μετρήσεις απόστασης μεταξύ ενός ζεύγους στιγμιότυπων όπως αυτές προκύπτουν από τις τιμές των πεδίων  που ορίζονται από την άποψη των τιμών χαρακτηριστικών τους</a:t>
            </a:r>
            <a:endParaRPr lang="en-US" dirty="0"/>
          </a:p>
          <a:p>
            <a:r>
              <a:rPr lang="el-GR" sz="3100" dirty="0"/>
              <a:t>Ως συμπέρασμα, μπορούμε να πούμε ότι παρόλο που υπάρχει μεγάλη πιθανότητα να εφαρμοστούν τεχνικές μηχανικής μάθησης για τη μηχανική του SW, αυτό απέχει από μια πολύ καλά ορισμένη περιοχή</a:t>
            </a:r>
            <a:endParaRPr lang="en-US" sz="3100" dirty="0"/>
          </a:p>
          <a:p>
            <a:pPr lvl="1"/>
            <a:r>
              <a:rPr lang="el-GR" dirty="0"/>
              <a:t>Δεν υπάρχουν πολλές διαθέσιμες τεχνικές ή εργαλεία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46873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102392" y="2600326"/>
            <a:ext cx="6400800" cy="1692771"/>
          </a:xfrm>
        </p:spPr>
        <p:txBody>
          <a:bodyPr>
            <a:normAutofit/>
          </a:bodyPr>
          <a:lstStyle/>
          <a:p>
            <a:r>
              <a:rPr lang="en-US" dirty="0"/>
              <a:t>Ontology Mapping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807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77283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Ontology Mapping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005536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Η ανάπτυξη οντολογιών με επαναχρησιμοποίηση προ-</a:t>
            </a:r>
            <a:r>
              <a:rPr lang="el-GR" dirty="0" err="1"/>
              <a:t>υπάρχοντων</a:t>
            </a:r>
            <a:r>
              <a:rPr lang="el-GR" dirty="0"/>
              <a:t> οντολογιών αντί να την κατασκευάζουμε από το μηδέν είναι επιτακτική  </a:t>
            </a:r>
            <a:endParaRPr lang="en-US" dirty="0"/>
          </a:p>
          <a:p>
            <a:r>
              <a:rPr lang="el-GR" dirty="0"/>
              <a:t>Σπάνια  μια μόνο οντολογία πληροί τις ανάγκες μιας συγκεκριμένης εφαρμογής</a:t>
            </a:r>
            <a:endParaRPr lang="en-US" dirty="0"/>
          </a:p>
          <a:p>
            <a:pPr lvl="1"/>
            <a:r>
              <a:rPr lang="el-GR" dirty="0"/>
              <a:t>Τις περισσότερες φορές, πολλές οντολογίες πρέπει να συνδυαστούν </a:t>
            </a:r>
            <a:r>
              <a:rPr lang="en-US" dirty="0"/>
              <a:t>.</a:t>
            </a:r>
          </a:p>
          <a:p>
            <a:r>
              <a:rPr lang="el-GR" dirty="0"/>
              <a:t>Αυτό εγείρει το πρόβλημα της ενοποίησης σε μια  οντολογίας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Ονομάζεται επίσης ευθυγράμμιση οντολογίας ή χαρτογράφηση οντολογίας(</a:t>
            </a:r>
            <a:r>
              <a:rPr lang="en-US" dirty="0"/>
              <a:t>ontology alignment or ontology mapping</a:t>
            </a:r>
            <a:r>
              <a:rPr lang="el-GR" dirty="0"/>
              <a:t>)</a:t>
            </a:r>
            <a:endParaRPr lang="en-US" dirty="0"/>
          </a:p>
          <a:p>
            <a:r>
              <a:rPr lang="el-GR" dirty="0"/>
              <a:t>Αυτό το πρόβλημα θεωρείται πλέον ευρέως ως ένα κρίσιμο ζήτημα για την πραγματοποίηση του </a:t>
            </a:r>
            <a:r>
              <a:rPr lang="en-US" dirty="0"/>
              <a:t>SW</a:t>
            </a:r>
            <a:r>
              <a:rPr lang="el-GR" dirty="0"/>
              <a:t> και ως ένα από τα δυσκολότερα προβλήματα που πρέπει να επιλυθούν</a:t>
            </a:r>
            <a:endParaRPr lang="en-US" dirty="0"/>
          </a:p>
          <a:p>
            <a:r>
              <a:rPr lang="el-GR" dirty="0"/>
              <a:t>Κατά συνέπεια γίνεται πολύ έρευνα στην περιοχή</a:t>
            </a:r>
            <a:endParaRPr lang="en-US" dirty="0"/>
          </a:p>
          <a:p>
            <a:r>
              <a:rPr lang="el-GR" dirty="0"/>
              <a:t>Οι τρέχουσες προσεγγίσεις για το </a:t>
            </a:r>
            <a:r>
              <a:rPr lang="en-US" dirty="0"/>
              <a:t>ontology mapping </a:t>
            </a:r>
            <a:r>
              <a:rPr lang="el-GR" dirty="0"/>
              <a:t>αναπτύσσουν ένα πλήθος διαφορετικών μεθόδων, που προέρχονται από πολύ διαφορετικές περιοχές</a:t>
            </a:r>
            <a:endParaRPr lang="en-US" dirty="0"/>
          </a:p>
          <a:p>
            <a:pPr lvl="1"/>
            <a:r>
              <a:rPr lang="el-GR" dirty="0"/>
              <a:t>Π.χ. γλωσσικές, στατιστικές, δομικές και λογικές μεθόδους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95650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Γλωσσικές και στατιστικές</a:t>
            </a:r>
            <a:r>
              <a:rPr lang="en-US" b="1" dirty="0"/>
              <a:t> </a:t>
            </a:r>
            <a:r>
              <a:rPr lang="el-GR" b="1" dirty="0"/>
              <a:t>Μέθοδοι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447800"/>
            <a:ext cx="8028384" cy="5410200"/>
          </a:xfrm>
        </p:spPr>
        <p:txBody>
          <a:bodyPr>
            <a:normAutofit fontScale="47500" lnSpcReduction="20000"/>
          </a:bodyPr>
          <a:lstStyle/>
          <a:p>
            <a:r>
              <a:rPr lang="el-GR" b="1" dirty="0"/>
              <a:t>Γλωσσικές </a:t>
            </a:r>
            <a:r>
              <a:rPr lang="el-GR" b="1" dirty="0" err="1"/>
              <a:t>Μεθόδοι</a:t>
            </a:r>
            <a:endParaRPr lang="en-US" b="1" dirty="0"/>
          </a:p>
          <a:p>
            <a:r>
              <a:rPr lang="el-GR" dirty="0"/>
              <a:t>Οι πιο βασικές μέθοδοι προσπαθούν να εκμεταλλευτούν τα γλωσσικά επίπεδα/ετικέτες που συνδέονται με τις έννοιες της οντολογίας πηγής και της οντολογίας στόχου</a:t>
            </a:r>
            <a:endParaRPr lang="en-US" dirty="0"/>
          </a:p>
          <a:p>
            <a:pPr lvl="1"/>
            <a:r>
              <a:rPr lang="el-GR" dirty="0"/>
              <a:t>για </a:t>
            </a:r>
            <a:r>
              <a:rPr lang="el-GR"/>
              <a:t>να ανακαλύψουν </a:t>
            </a:r>
            <a:r>
              <a:rPr lang="el-GR" dirty="0"/>
              <a:t>πιθανές αντιστοιχήσεις</a:t>
            </a:r>
            <a:endParaRPr lang="en-US" dirty="0"/>
          </a:p>
          <a:p>
            <a:r>
              <a:rPr lang="el-GR" dirty="0"/>
              <a:t>Αυτό μπορεί να είναι τόσο απλό όσο οι βασικές τεχνικές καταλήξεων ή ο υπολογισμός των αποστάσεων </a:t>
            </a:r>
            <a:r>
              <a:rPr lang="el-GR" dirty="0" err="1"/>
              <a:t>Hamming</a:t>
            </a:r>
            <a:r>
              <a:rPr lang="el-GR" dirty="0"/>
              <a:t> ή μπορεί να χρησιμοποιεί εξειδικευμένες γνώσεις του πεδίου εφαρμογής </a:t>
            </a:r>
            <a:endParaRPr lang="en-US" dirty="0"/>
          </a:p>
          <a:p>
            <a:pPr lvl="1"/>
            <a:r>
              <a:rPr lang="el-GR" dirty="0"/>
              <a:t>Ένα παράδειγμα του τελευταίου (γνώσης του πεδίου εφαρμογής) θα ήταν ότι η διαφορά μεταξύ του σακχαρώδη διαβήτη τύπου Ι και του σακχαρώδη διαβήτη τύπου II δεν είναι μια αμελητέα διαφορά που πρέπει να αφαιρεθεί από μια μικρή απόσταση </a:t>
            </a:r>
            <a:r>
              <a:rPr lang="el-GR" dirty="0" err="1"/>
              <a:t>Hamming</a:t>
            </a:r>
            <a:endParaRPr lang="en-US" dirty="0"/>
          </a:p>
          <a:p>
            <a:r>
              <a:rPr lang="el-GR" b="1" dirty="0"/>
              <a:t>Στατιστικές </a:t>
            </a:r>
            <a:r>
              <a:rPr lang="el-GR" b="1" dirty="0" err="1"/>
              <a:t>Μεθόδοι</a:t>
            </a:r>
            <a:endParaRPr lang="en-US" b="1" dirty="0"/>
          </a:p>
          <a:p>
            <a:r>
              <a:rPr lang="el-GR" dirty="0"/>
              <a:t>Αντί να χρησιμοποιούν τις γλωσσικές ετικέτες/επίπεδα των εννοιών, άλλες μέθοδοι χρησιμοποιούν δεδομένα από τα </a:t>
            </a:r>
            <a:r>
              <a:rPr lang="el-GR" dirty="0" err="1"/>
              <a:t>στιγμυότυπα</a:t>
            </a:r>
            <a:r>
              <a:rPr lang="el-GR" dirty="0"/>
              <a:t> για τον προσδιορισμό των αντιστοιχιών μεταξύ των εννοιών</a:t>
            </a:r>
            <a:endParaRPr lang="en-US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Εάν υπάρχει σημαντική στατιστική συσχέτιση μεταξύ μιας έννοιας σε στιγμιότυπα της πηγής και μιας έννοιας στόχου, υπάρχει λόγος να πιστεύουμε ότι αυτές οι έννοιες σχετίζονται στενά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Με μια</a:t>
            </a:r>
            <a:r>
              <a:rPr lang="en-US" dirty="0"/>
              <a:t> subsumption </a:t>
            </a:r>
            <a:r>
              <a:rPr lang="el-GR" dirty="0"/>
              <a:t>σχέση(είναι η σχέση από το γενικό στο ειδικό)</a:t>
            </a:r>
            <a:r>
              <a:rPr lang="en-US" dirty="0"/>
              <a:t> </a:t>
            </a:r>
            <a:r>
              <a:rPr lang="el-GR" dirty="0"/>
              <a:t>ή ακόμα και με την σχέση ισοδυναμίας</a:t>
            </a:r>
            <a:endParaRPr lang="en-US" dirty="0"/>
          </a:p>
          <a:p>
            <a:r>
              <a:rPr lang="el-GR" dirty="0"/>
              <a:t>Αυτές οι δύο προσεγγίσεις βασίζονται φυσικά στη διαθεσιμότητα ενός αρκετά μεγάλου αριθμού στιγμιότυπων που ταξινομούνται τόσο στην οντολογία-πηγή όσο και στην οντολογία-στόχος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7767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Δομικές(</a:t>
            </a:r>
            <a:r>
              <a:rPr lang="en-US" b="1" dirty="0"/>
              <a:t>Structural)</a:t>
            </a:r>
            <a:r>
              <a:rPr lang="el-GR" b="1" dirty="0"/>
              <a:t> μέθοδοι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4573488"/>
          </a:xfrm>
        </p:spPr>
        <p:txBody>
          <a:bodyPr>
            <a:normAutofit fontScale="77500" lnSpcReduction="20000"/>
          </a:bodyPr>
          <a:lstStyle/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Δεδομένου ότι οι οντολογίες έχουν εσωτερική δομή, είναι λογικό να εκμεταλλευόμαστε τη δομή γ</a:t>
            </a:r>
            <a:r>
              <a:rPr lang="el-GR" dirty="0">
                <a:solidFill>
                  <a:srgbClr val="000000"/>
                </a:solidFill>
              </a:rPr>
              <a:t>ράφων </a:t>
            </a:r>
            <a:r>
              <a:rPr lang="el-GR" dirty="0">
                <a:solidFill>
                  <a:srgbClr val="000000"/>
                </a:solidFill>
                <a:effectLst/>
              </a:rPr>
              <a:t>της οντολογίας-πηγής για να φτιάξουμε την οντολογί</a:t>
            </a:r>
            <a:r>
              <a:rPr lang="el-GR" dirty="0">
                <a:solidFill>
                  <a:srgbClr val="000000"/>
                </a:solidFill>
              </a:rPr>
              <a:t>α-στόχο</a:t>
            </a:r>
            <a:endParaRPr lang="el-GR" dirty="0">
              <a:solidFill>
                <a:srgbClr val="000000"/>
              </a:solidFill>
              <a:effectLst/>
            </a:endParaRPr>
          </a:p>
          <a:p>
            <a:pPr lvl="1"/>
            <a:r>
              <a:rPr lang="el-GR" dirty="0"/>
              <a:t>Προσπαθούμε να καθορίσουμε τις ομοιότητες μεταξύ αυτών των δομών</a:t>
            </a:r>
            <a:endParaRPr lang="en-US" dirty="0"/>
          </a:p>
          <a:p>
            <a:pPr lvl="2"/>
            <a:r>
              <a:rPr lang="el-GR" dirty="0"/>
              <a:t>συχνά σε συντονισμό με μερικές από τις άλλες μεθόδους</a:t>
            </a:r>
            <a:endParaRPr lang="en-US" dirty="0"/>
          </a:p>
          <a:p>
            <a:r>
              <a:rPr lang="el-GR" dirty="0"/>
              <a:t>Εάν μια έννοια πηγής και μια έννοια στόχου έχουν παρόμοιες γλωσσικές ετικέτες</a:t>
            </a:r>
            <a:endParaRPr lang="en-US" dirty="0"/>
          </a:p>
          <a:p>
            <a:pPr lvl="1"/>
            <a:r>
              <a:rPr lang="el-GR" dirty="0"/>
              <a:t>τότε η ανομοιότητα των γειτονικών γραφημάτων τους θα μπορούσε να χρησιμοποιηθεί για τον εντοπισμό προβλημάτων ομώνυμων</a:t>
            </a:r>
            <a:r>
              <a:rPr lang="en-US" dirty="0"/>
              <a:t> </a:t>
            </a:r>
          </a:p>
          <a:p>
            <a:pPr lvl="2"/>
            <a:r>
              <a:rPr lang="el-GR" dirty="0"/>
              <a:t>όπου καθαρά γλωσσικές μέθοδοι θα δηλώνουν ψευδώς μια πιθανή χαρτογράφηση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8218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Λογικές Μέθοδοί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22156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Οι μέθοδοι που είναι οι πιο ειδικοί για το </a:t>
            </a:r>
            <a:r>
              <a:rPr lang="en-US" dirty="0"/>
              <a:t>mapping </a:t>
            </a:r>
            <a:r>
              <a:rPr lang="en-US" i="1" dirty="0"/>
              <a:t>ontologies </a:t>
            </a:r>
            <a:r>
              <a:rPr lang="el-GR" dirty="0"/>
              <a:t>είναι οι λογικές μέθοδοι</a:t>
            </a:r>
            <a:endParaRPr lang="en-US" dirty="0"/>
          </a:p>
          <a:p>
            <a:r>
              <a:rPr lang="el-GR" dirty="0"/>
              <a:t>Σε τελική ανάλυση, οι οντολογίες είναι «επίσημες προδιαγραφές μιας κοινής επίνοιας(περιοχής)» και είναι λογικό να εκμεταλλευόμαστε αυτήν την τυποποίηση της δομής τόσο των πηγών όσο και των στόχων</a:t>
            </a:r>
            <a:endParaRPr lang="en-US" dirty="0"/>
          </a:p>
          <a:p>
            <a:r>
              <a:rPr lang="el-GR" dirty="0"/>
              <a:t>Ένας σημαντικός περιορισμός αυτής της προσέγγισης είναι ότι πολλές πρακτικές οντολογίες είναι σημασιολογικά μάλλον ελαφριές(</a:t>
            </a:r>
            <a:r>
              <a:rPr lang="en-US" dirty="0"/>
              <a:t>lightweight</a:t>
            </a:r>
            <a:r>
              <a:rPr lang="el-GR" dirty="0"/>
              <a:t>)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Και συνεπώς δεν περιέχουν σε μεγάλο βαθμό λογικούς φορμαλισμούς</a:t>
            </a:r>
            <a:endParaRPr lang="en-US" dirty="0"/>
          </a:p>
          <a:p>
            <a:r>
              <a:rPr lang="el-GR" dirty="0"/>
              <a:t>Το συμπέρασμά μας από αυτήν τη σύντομη επεξεργασία τεχνικών </a:t>
            </a:r>
            <a:r>
              <a:rPr lang="en-US" dirty="0"/>
              <a:t>mapping </a:t>
            </a:r>
            <a:r>
              <a:rPr lang="en-US" i="1" dirty="0"/>
              <a:t>ontologies </a:t>
            </a:r>
            <a:r>
              <a:rPr lang="el-GR" dirty="0"/>
              <a:t>πρέπει δυστυχώς να είναι παρόμοιο με το συμπέρασμά μας σχετικά με τις τεχνικές αυτόματης απόκτησης οντολογίας</a:t>
            </a:r>
            <a:r>
              <a:rPr lang="en-US" dirty="0"/>
              <a:t>: </a:t>
            </a:r>
          </a:p>
          <a:p>
            <a:pPr lvl="1"/>
            <a:r>
              <a:rPr lang="el-GR" dirty="0"/>
              <a:t>Παρόλο που υπάρχουν πολλές δυνατότητες, και όντως χρειάζονται, αυτές οι τεχνικές θα χρησιμοποιηθούν για τη μηχανική SW</a:t>
            </a:r>
          </a:p>
          <a:p>
            <a:pPr lvl="2"/>
            <a:r>
              <a:rPr lang="el-GR" sz="2200" dirty="0"/>
              <a:t>αυτό απέχει πολύ από μια καλά κατανοητή περιοχή</a:t>
            </a:r>
          </a:p>
          <a:p>
            <a:pPr lvl="1"/>
            <a:r>
              <a:rPr lang="el-GR" dirty="0"/>
              <a:t>Δεν υπάρχουν προς το παρόν καλές  τεχνικές ή εργαλεία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07895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4102392" y="2600326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n-US" dirty="0"/>
              <a:t>On-To-Knowledge Semantic Web Architecture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807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38196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On-To-Knowledge SW Architecture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56040" y="1663824"/>
            <a:ext cx="4073656" cy="4501480"/>
          </a:xfrm>
        </p:spPr>
        <p:txBody>
          <a:bodyPr>
            <a:normAutofit fontScale="55000" lnSpcReduction="20000"/>
          </a:bodyPr>
          <a:lstStyle/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Η οικοδόμηση του </a:t>
            </a:r>
            <a:r>
              <a:rPr lang="en-US" dirty="0">
                <a:solidFill>
                  <a:srgbClr val="000000"/>
                </a:solidFill>
                <a:effectLst/>
              </a:rPr>
              <a:t>SW</a:t>
            </a:r>
            <a:r>
              <a:rPr lang="el-GR" dirty="0">
                <a:solidFill>
                  <a:srgbClr val="000000"/>
                </a:solidFill>
                <a:effectLst/>
              </a:rPr>
              <a:t> δεν περιλαμβάνει μόνο τη χρήση των νέων γλωσσών 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αλλά επίσης ένα μάλλον διαφορετικό στυλ μηχανικής 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και μια μάλλον διαφορετική προσέγγιση στην ενσωμάτωση εφαρμογών 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r>
              <a:rPr lang="el-GR" dirty="0">
                <a:solidFill>
                  <a:srgbClr val="000000"/>
                </a:solidFill>
                <a:effectLst/>
              </a:rPr>
              <a:t>Για να το διευκρινίσουμε αυτό, περιγράφουμε πώς ορισμένα εργαλεία που σχετίζονται με τ</a:t>
            </a:r>
            <a:r>
              <a:rPr lang="en-US" dirty="0">
                <a:solidFill>
                  <a:srgbClr val="000000"/>
                </a:solidFill>
                <a:effectLst/>
              </a:rPr>
              <a:t>o</a:t>
            </a:r>
            <a:r>
              <a:rPr lang="el-GR" dirty="0">
                <a:solidFill>
                  <a:srgbClr val="000000"/>
                </a:solidFill>
                <a:effectLst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</a:rPr>
              <a:t>SW</a:t>
            </a:r>
            <a:r>
              <a:rPr lang="el-GR" dirty="0">
                <a:solidFill>
                  <a:srgbClr val="000000"/>
                </a:solidFill>
                <a:effectLst/>
              </a:rPr>
              <a:t> μπορούν να ενσωματωθούν σε μια μοναδική ελαφριά</a:t>
            </a:r>
            <a:r>
              <a:rPr lang="en-US" dirty="0">
                <a:solidFill>
                  <a:srgbClr val="000000"/>
                </a:solidFill>
                <a:effectLst/>
              </a:rPr>
              <a:t>(</a:t>
            </a:r>
            <a:r>
              <a:rPr lang="en-US" dirty="0"/>
              <a:t>lightweight)</a:t>
            </a:r>
            <a:r>
              <a:rPr lang="el-GR" dirty="0">
                <a:solidFill>
                  <a:srgbClr val="000000"/>
                </a:solidFill>
                <a:effectLst/>
              </a:rPr>
              <a:t> αρχιτεκτονική χρησιμοποιώντας πρότυπα </a:t>
            </a:r>
            <a:r>
              <a:rPr lang="el-GR" dirty="0">
                <a:solidFill>
                  <a:srgbClr val="000000"/>
                </a:solidFill>
              </a:rPr>
              <a:t>του </a:t>
            </a:r>
            <a:r>
              <a:rPr lang="el-GR" dirty="0">
                <a:solidFill>
                  <a:srgbClr val="000000"/>
                </a:solidFill>
                <a:effectLst/>
              </a:rPr>
              <a:t>SW για την επίτευξη </a:t>
            </a:r>
            <a:r>
              <a:rPr lang="el-GR" dirty="0" err="1">
                <a:solidFill>
                  <a:srgbClr val="000000"/>
                </a:solidFill>
                <a:effectLst/>
              </a:rPr>
              <a:t>διαλειτουργικότητας</a:t>
            </a:r>
            <a:r>
              <a:rPr lang="el-GR" dirty="0">
                <a:solidFill>
                  <a:srgbClr val="000000"/>
                </a:solidFill>
                <a:effectLst/>
              </a:rPr>
              <a:t> μεταξύ ανεξάρτητων εργαλείων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37</a:t>
            </a:fld>
            <a:endParaRPr lang="el-G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0034" y="1556792"/>
            <a:ext cx="4980022" cy="4647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88153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Απόκτηση γνώσης(</a:t>
            </a:r>
            <a:r>
              <a:rPr lang="en-US" b="1" dirty="0"/>
              <a:t>Knowledge Acquisition</a:t>
            </a:r>
            <a:r>
              <a:rPr lang="el-GR" b="1" dirty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Στο κάτω μέρος του παραπάνω σχήματος βρίσκουμε εργαλεία που χρησιμοποιούν τεχνικές ανάλυσης </a:t>
            </a:r>
            <a:r>
              <a:rPr lang="en-US" dirty="0"/>
              <a:t> </a:t>
            </a:r>
            <a:r>
              <a:rPr lang="el-GR" dirty="0"/>
              <a:t>για τη αποκάλυψη/λήψη περιεχομένου από έγγραφα</a:t>
            </a:r>
          </a:p>
          <a:p>
            <a:pPr lvl="1"/>
            <a:r>
              <a:rPr lang="el-GR" dirty="0"/>
              <a:t>Αυτά μπορεί να είναι είτε μη δομημένα έγγραφα φυσικής γλώσσας είτε δομημένα και </a:t>
            </a:r>
            <a:r>
              <a:rPr lang="el-GR" dirty="0" err="1"/>
              <a:t>ημιδομημένα</a:t>
            </a:r>
            <a:r>
              <a:rPr lang="el-GR" dirty="0"/>
              <a:t> έγγραφα</a:t>
            </a:r>
          </a:p>
          <a:p>
            <a:pPr lvl="2"/>
            <a:r>
              <a:rPr lang="el-GR" dirty="0"/>
              <a:t>όπως πίνακες HTML και υπολογιστικά φύλλα</a:t>
            </a:r>
          </a:p>
          <a:p>
            <a:r>
              <a:rPr lang="el-GR" dirty="0"/>
              <a:t>Στην περίπτωση μη δομημένων εγγράφων</a:t>
            </a:r>
          </a:p>
          <a:p>
            <a:pPr lvl="1"/>
            <a:r>
              <a:rPr lang="el-GR" dirty="0"/>
              <a:t>Τα εργαλεία χρησιμοποιούν συνήθως έναν συνδυασμό στατιστικών τεχνικών και </a:t>
            </a:r>
            <a:r>
              <a:rPr lang="el-GR" sz="2700" dirty="0"/>
              <a:t>απλών</a:t>
            </a:r>
            <a:r>
              <a:rPr lang="el-GR" dirty="0"/>
              <a:t> τεχνολογιών φυσικής γλώσσας για την εξαγωγή εννοιών-κλειδιών από τα έγγραφα</a:t>
            </a:r>
          </a:p>
          <a:p>
            <a:r>
              <a:rPr lang="el-GR" dirty="0"/>
              <a:t>Στην περίπτωση πιο δομημένων εγγράφων</a:t>
            </a:r>
          </a:p>
          <a:p>
            <a:pPr lvl="1"/>
            <a:r>
              <a:rPr lang="el-GR" dirty="0"/>
              <a:t>Τα εργαλεία χρησιμοποιούν τεχνικές όπως </a:t>
            </a:r>
            <a:r>
              <a:rPr lang="en-US" dirty="0"/>
              <a:t>wrappers</a:t>
            </a:r>
            <a:r>
              <a:rPr lang="el-GR" dirty="0"/>
              <a:t>, επαγωγή και αναγνώριση προτύπων</a:t>
            </a:r>
          </a:p>
          <a:p>
            <a:pPr lvl="1"/>
            <a:r>
              <a:rPr lang="el-GR" dirty="0"/>
              <a:t>για να εξαγάγετε το περιεχόμενο από τις αδύναμες δομές που βρίσκονται σε αυτά τα έγγραφα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16069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Αποθήκευση γνώσης(</a:t>
            </a:r>
            <a:r>
              <a:rPr lang="en-US" b="1" dirty="0"/>
              <a:t>Knowledge Storage</a:t>
            </a:r>
            <a:r>
              <a:rPr lang="el-GR" b="1" dirty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268760"/>
            <a:ext cx="8028384" cy="5589240"/>
          </a:xfrm>
        </p:spPr>
        <p:txBody>
          <a:bodyPr>
            <a:normAutofit fontScale="55000" lnSpcReduction="20000"/>
          </a:bodyPr>
          <a:lstStyle/>
          <a:p>
            <a:r>
              <a:rPr lang="el-GR" dirty="0"/>
              <a:t>Η έξοδος των εργαλείων ανάλυσης είναι σύνολα εννοιών, οργανωμένα σε μια απλή ιεραρχία με ελάχιστες δια-ταξινομική σχέσεις</a:t>
            </a:r>
          </a:p>
          <a:p>
            <a:pPr lvl="1"/>
            <a:r>
              <a:rPr lang="el-GR" dirty="0"/>
              <a:t>Τα σχήματα RDF και RDF είναι αρκετά εκφραστικά ώστε να αντιπροσωπεύουν τις εξαγόμενες πληροφορίες</a:t>
            </a:r>
          </a:p>
          <a:p>
            <a:r>
              <a:rPr lang="el-GR" dirty="0"/>
              <a:t>Εκτός από την απλή αποθήκευση των γνώσεων που παράγονται από τα εργαλεία εξαγωγής, το αποθετήριο πρέπει φυσικά να παρέχει τη δυνατότητα ανάκτησης αυτής της γνώσης</a:t>
            </a:r>
          </a:p>
          <a:p>
            <a:pPr lvl="1"/>
            <a:r>
              <a:rPr lang="el-GR" dirty="0"/>
              <a:t>κατά προτίμηση χρησιμοποιώντας μια δομημένη γλώσσα ερωτήματος όπως η SPARQL</a:t>
            </a:r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Οποιοδήποτε αποθετήριο σε RDF </a:t>
            </a:r>
            <a:r>
              <a:rPr lang="el-GR" dirty="0" err="1">
                <a:solidFill>
                  <a:srgbClr val="000000"/>
                </a:solidFill>
                <a:effectLst/>
              </a:rPr>
              <a:t>Schema</a:t>
            </a:r>
            <a:r>
              <a:rPr lang="el-GR" dirty="0">
                <a:solidFill>
                  <a:srgbClr val="000000"/>
                </a:solidFill>
                <a:effectLst/>
              </a:rPr>
              <a:t> το οποίο έχει δυνατότητα για συλλογισμό θα υποστηρίζει επίσης τη θεωρία του μοντέλου της RDF </a:t>
            </a: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συμπεριλαμβανομένης της επαγωγής για την συμμετοχή σε μια κλάση βάσει των ορισμών του πεδίου ορισμού και τιμών</a:t>
            </a: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 και χρησιμοποιώντας την κλειστότητας της  μεταβατικής  σχέσης </a:t>
            </a:r>
            <a:r>
              <a:rPr lang="el-GR" dirty="0" err="1">
                <a:solidFill>
                  <a:srgbClr val="000000"/>
                </a:solidFill>
                <a:effectLst/>
              </a:rPr>
              <a:t>subClassOf</a:t>
            </a:r>
            <a:endParaRPr lang="el-GR" dirty="0">
              <a:solidFill>
                <a:srgbClr val="000000"/>
              </a:solidFill>
              <a:effectLst/>
            </a:endParaRPr>
          </a:p>
          <a:p>
            <a:r>
              <a:rPr lang="el-GR" dirty="0"/>
              <a:t>Σημειώστε ότι το αποθετήριο θα αποθηκεύσει και τα δύο</a:t>
            </a:r>
          </a:p>
          <a:p>
            <a:pPr lvl="1"/>
            <a:r>
              <a:rPr lang="el-GR" dirty="0"/>
              <a:t>την οντολογία</a:t>
            </a:r>
          </a:p>
          <a:p>
            <a:pPr lvl="2"/>
            <a:r>
              <a:rPr lang="el-GR" dirty="0"/>
              <a:t>ιεραρχία κλάσεων, ορισμοί  ιδιοτήτων</a:t>
            </a:r>
          </a:p>
          <a:p>
            <a:pPr lvl="1"/>
            <a:r>
              <a:rPr lang="el-GR" dirty="0"/>
              <a:t>και τα στιγμιότυπα της οντολογίας</a:t>
            </a:r>
          </a:p>
          <a:p>
            <a:pPr lvl="2"/>
            <a:r>
              <a:rPr lang="el-GR" dirty="0"/>
              <a:t>συγκεκριμένα στιγμιότυπα που ανήκουν σε κλάσεις, ζεύγη από </a:t>
            </a:r>
            <a:r>
              <a:rPr lang="el-GR" dirty="0" err="1"/>
              <a:t>στιγμυότυπα</a:t>
            </a:r>
            <a:r>
              <a:rPr lang="el-GR" dirty="0"/>
              <a:t> μεταξύ των οποίων ισχύει μια συγκεκριμένη ιδιότητα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23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Constructing </a:t>
            </a:r>
            <a:r>
              <a:rPr lang="en-US" b="1" dirty="0" err="1"/>
              <a:t>Ontologies</a:t>
            </a:r>
            <a:r>
              <a:rPr lang="en-US" b="1" dirty="0"/>
              <a:t> Manually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Για τη συζήτησή μας για τη χειροκίνητη κατασκευή οντολογιών, ακολουθούμε κυρίως </a:t>
            </a:r>
            <a:r>
              <a:rPr lang="en-US" dirty="0" err="1"/>
              <a:t>Noy</a:t>
            </a:r>
            <a:r>
              <a:rPr lang="en-US" dirty="0"/>
              <a:t> and McGuinness, “Ontology Development 101: A Guide to Creating Your First Ontology.” </a:t>
            </a:r>
          </a:p>
          <a:p>
            <a:r>
              <a:rPr lang="el-GR" dirty="0"/>
              <a:t>Μπορούμε να διακρίνουμε τα ακόλουθα κύρια στάδια της διαδικασίας ανάπτυξης οντολογίας: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  <a:p>
            <a:r>
              <a:rPr lang="el-GR" dirty="0"/>
              <a:t>Όπως κάθε διαδικασία ανάπτυξης, αυτό στην πράξη δεν είναι μια γραμμική διαδικασία</a:t>
            </a:r>
            <a:endParaRPr lang="en-US" dirty="0"/>
          </a:p>
          <a:p>
            <a:r>
              <a:rPr lang="el-GR" dirty="0"/>
              <a:t>Αυτά τα βήματα θα πρέπει να επαναληφθούν </a:t>
            </a:r>
            <a:r>
              <a:rPr lang="en-US" dirty="0"/>
              <a:t>,</a:t>
            </a:r>
            <a:r>
              <a:rPr lang="el-GR" dirty="0"/>
              <a:t> όμως η επιστροφή σε προηγούμενα βήματα μπορεί να είναι απαραίτητη σε οποιοδήποτε σημείο της διαδικασίας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>
                <a:solidFill>
                  <a:srgbClr val="DDE9EC">
                    <a:shade val="50000"/>
                    <a:satMod val="200000"/>
                  </a:srgbClr>
                </a:solidFill>
                <a:latin typeface="Corbel" panose="020B0503020204020204" pitchFamily="34" charset="0"/>
              </a:rPr>
              <a:pPr/>
              <a:t>4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  <a:latin typeface="Corbel" panose="020B0503020204020204" pitchFamily="34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4367807" y="3212976"/>
            <a:ext cx="5353242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sz="1600" dirty="0">
                <a:solidFill>
                  <a:prstClr val="black"/>
                </a:solidFill>
                <a:latin typeface="Gill Sans MT"/>
              </a:rPr>
              <a:t>1.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Καθορισμός του σκοπού</a:t>
            </a:r>
            <a:r>
              <a:rPr lang="it-IT" sz="1600" dirty="0">
                <a:solidFill>
                  <a:prstClr val="black"/>
                </a:solidFill>
                <a:latin typeface="Gill Sans MT"/>
              </a:rPr>
              <a:t>. 	5.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Ορισμός Ιδιοτήτων</a:t>
            </a:r>
            <a:r>
              <a:rPr lang="it-IT" sz="1600" dirty="0">
                <a:solidFill>
                  <a:prstClr val="black"/>
                </a:solidFill>
                <a:latin typeface="Gill Sans MT"/>
              </a:rPr>
              <a:t>.</a:t>
            </a:r>
          </a:p>
          <a:p>
            <a:r>
              <a:rPr lang="en-US" sz="1600" dirty="0">
                <a:solidFill>
                  <a:prstClr val="black"/>
                </a:solidFill>
                <a:latin typeface="Gill Sans MT"/>
              </a:rPr>
              <a:t>2.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Επαναχρησιμοποίηση όρων   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6.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Ορισμός πτυχών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.</a:t>
            </a:r>
          </a:p>
          <a:p>
            <a:r>
              <a:rPr lang="en-US" sz="1600" dirty="0">
                <a:solidFill>
                  <a:prstClr val="black"/>
                </a:solidFill>
                <a:latin typeface="Gill Sans MT"/>
              </a:rPr>
              <a:t>3.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Απαρίθμηση όρων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         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	7.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Ορισμός στιγμιότυπων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.</a:t>
            </a:r>
          </a:p>
          <a:p>
            <a:r>
              <a:rPr lang="en-US" sz="1600" dirty="0">
                <a:solidFill>
                  <a:prstClr val="black"/>
                </a:solidFill>
                <a:latin typeface="Gill Sans MT"/>
              </a:rPr>
              <a:t>4.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Ορισμός Ταξινόμησης.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	8. </a:t>
            </a:r>
            <a:r>
              <a:rPr lang="el-GR" sz="1600" dirty="0">
                <a:solidFill>
                  <a:prstClr val="black"/>
                </a:solidFill>
                <a:latin typeface="Gill Sans MT"/>
              </a:rPr>
              <a:t>Έλεγχος για ανωμαλίες</a:t>
            </a:r>
            <a:r>
              <a:rPr lang="en-US" sz="1600" dirty="0">
                <a:solidFill>
                  <a:prstClr val="black"/>
                </a:solidFill>
                <a:latin typeface="Gill Sans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09429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l-GR" b="1" dirty="0"/>
              <a:t>Συντήρηση και χρήση γνώσης</a:t>
            </a:r>
            <a:r>
              <a:rPr lang="el-GR" dirty="0">
                <a:solidFill>
                  <a:srgbClr val="000000"/>
                </a:solidFill>
                <a:effectLst/>
              </a:rPr>
              <a:t>(</a:t>
            </a:r>
            <a:r>
              <a:rPr lang="en-US" b="1" dirty="0"/>
              <a:t>Knowledge Maintenance and Knowledge Use</a:t>
            </a:r>
            <a:r>
              <a:rPr lang="el-GR" b="1" dirty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67608" y="1447800"/>
            <a:ext cx="7890080" cy="5221560"/>
          </a:xfrm>
        </p:spPr>
        <p:txBody>
          <a:bodyPr>
            <a:normAutofit fontScale="55000" lnSpcReduction="20000"/>
          </a:bodyPr>
          <a:lstStyle/>
          <a:p>
            <a:r>
              <a:rPr lang="el-GR" b="1" dirty="0"/>
              <a:t>Συντήρηση Γνώσης</a:t>
            </a:r>
            <a:endParaRPr lang="en-US" dirty="0"/>
          </a:p>
          <a:p>
            <a:r>
              <a:rPr lang="el-GR" dirty="0"/>
              <a:t>Εκτός από τη βασική λειτουργικότητα αποθήκευσης και ανάκτησης, ένα πρακτικό αποθετήριο SW θα πρέπει να παρέχει λειτουργικότητα για τη διαχείριση και τη συντήρηση της οντολογίας:</a:t>
            </a:r>
          </a:p>
          <a:p>
            <a:pPr lvl="1"/>
            <a:r>
              <a:rPr lang="el-GR" dirty="0"/>
              <a:t>διαχείριση αλλαγών</a:t>
            </a:r>
          </a:p>
          <a:p>
            <a:pPr lvl="1"/>
            <a:r>
              <a:rPr lang="el-GR" dirty="0"/>
              <a:t>δικαιώματα πρόσβασης και ιδιοκτησίας</a:t>
            </a:r>
          </a:p>
          <a:p>
            <a:pPr lvl="1"/>
            <a:r>
              <a:rPr lang="el-GR" dirty="0"/>
              <a:t>διαχείριση συναλλαγών</a:t>
            </a:r>
          </a:p>
          <a:p>
            <a:r>
              <a:rPr lang="el-GR" dirty="0"/>
              <a:t>Εκτός από τις </a:t>
            </a:r>
            <a:r>
              <a:rPr lang="en-US" dirty="0"/>
              <a:t>lightweight</a:t>
            </a:r>
            <a:r>
              <a:rPr lang="el-GR" dirty="0"/>
              <a:t> οντολογίες που δημιουργούνται αυτόματα από μη δομημένα και </a:t>
            </a:r>
            <a:r>
              <a:rPr lang="el-GR" dirty="0" err="1"/>
              <a:t>ημιδομημένα</a:t>
            </a:r>
            <a:r>
              <a:rPr lang="el-GR" dirty="0"/>
              <a:t> δεδομένα</a:t>
            </a:r>
          </a:p>
          <a:p>
            <a:pPr lvl="1"/>
            <a:r>
              <a:rPr lang="el-GR" dirty="0"/>
              <a:t>Πρέπει να υπάρχει υποστήριξη για την ανθρώπινη μηχανική  για οντολογιών που περιέχουν πολύ πιο πολύπλοκη γνώση</a:t>
            </a:r>
          </a:p>
          <a:p>
            <a:r>
              <a:rPr lang="el-GR" dirty="0"/>
              <a:t>Τα εξελιγμένα περιβάλλοντα επεξεργασίας πρέπει να είναι σε θέση</a:t>
            </a:r>
          </a:p>
          <a:p>
            <a:pPr lvl="1"/>
            <a:r>
              <a:rPr lang="el-GR" dirty="0"/>
              <a:t>την ανάκτηση των οντολογιών από το αποθετήριο</a:t>
            </a:r>
          </a:p>
          <a:p>
            <a:pPr lvl="1"/>
            <a:r>
              <a:rPr lang="el-GR" dirty="0"/>
              <a:t>Να επιτρέπει σε έναν ειδικό να χειριστεί αυτές τις οντολογίες</a:t>
            </a:r>
          </a:p>
          <a:p>
            <a:pPr lvl="1"/>
            <a:r>
              <a:rPr lang="el-GR" dirty="0"/>
              <a:t>να αποθηκεύει τις οντολογίες  πίσω στο αποθετήριο</a:t>
            </a:r>
          </a:p>
          <a:p>
            <a:r>
              <a:rPr lang="el-GR" b="1" dirty="0"/>
              <a:t>Χρήση της γνώσης</a:t>
            </a:r>
            <a:endParaRPr lang="en-US" b="1" dirty="0"/>
          </a:p>
          <a:p>
            <a:r>
              <a:rPr lang="el-GR" dirty="0"/>
              <a:t>Οι οντολογίες και τα δεδομένα στο αποθετήριο πρέπει να χρησιμοποιούνται από εφαρμογές που εξυπηρετούν έναν τελικό χρήστη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6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l-GR" b="1" dirty="0"/>
              <a:t>Τεχνική </a:t>
            </a:r>
            <a:r>
              <a:rPr lang="el-GR" b="1" dirty="0" err="1"/>
              <a:t>διαλειτουργικότητα</a:t>
            </a:r>
            <a:r>
              <a:rPr lang="el-GR" b="1" dirty="0"/>
              <a:t>(</a:t>
            </a:r>
            <a:r>
              <a:rPr lang="en-US" b="1" dirty="0"/>
              <a:t>Technical Interoperability</a:t>
            </a:r>
            <a:r>
              <a:rPr lang="el-GR" b="1" dirty="0"/>
              <a:t>)</a:t>
            </a:r>
            <a:r>
              <a:rPr lang="en-US" b="1" dirty="0"/>
              <a:t>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493352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Στο </a:t>
            </a:r>
            <a:r>
              <a:rPr lang="en-US" dirty="0"/>
              <a:t>project </a:t>
            </a:r>
            <a:r>
              <a:rPr lang="el-GR" dirty="0"/>
              <a:t> On-</a:t>
            </a:r>
            <a:r>
              <a:rPr lang="el-GR" dirty="0" err="1"/>
              <a:t>To</a:t>
            </a:r>
            <a:r>
              <a:rPr lang="el-GR" dirty="0"/>
              <a:t>-</a:t>
            </a:r>
            <a:r>
              <a:rPr lang="el-GR" dirty="0" err="1"/>
              <a:t>Knowledge</a:t>
            </a:r>
            <a:r>
              <a:rPr lang="el-GR" dirty="0"/>
              <a:t>, η αρχιτεκτονική υλοποιήθηκε με πολύ </a:t>
            </a:r>
            <a:r>
              <a:rPr lang="en-US" dirty="0"/>
              <a:t>lightweight</a:t>
            </a:r>
            <a:r>
              <a:rPr lang="el-GR" dirty="0"/>
              <a:t> συνδέσεις μεταξύ των στοιχείων</a:t>
            </a:r>
          </a:p>
          <a:p>
            <a:r>
              <a:rPr lang="el-GR" dirty="0"/>
              <a:t>Επιτεύχθηκε συντακτική </a:t>
            </a:r>
            <a:r>
              <a:rPr lang="el-GR" dirty="0" err="1"/>
              <a:t>διαλειτουργικότητα</a:t>
            </a:r>
            <a:endParaRPr lang="el-GR" dirty="0"/>
          </a:p>
          <a:p>
            <a:pPr lvl="1"/>
            <a:r>
              <a:rPr lang="el-GR" dirty="0"/>
              <a:t>επειδή όλα τα στοιχεία </a:t>
            </a:r>
            <a:r>
              <a:rPr lang="el-GR" dirty="0" err="1"/>
              <a:t>επικοινωνούνται</a:t>
            </a:r>
            <a:r>
              <a:rPr lang="el-GR" dirty="0"/>
              <a:t> σε RDF</a:t>
            </a:r>
          </a:p>
          <a:p>
            <a:r>
              <a:rPr lang="el-GR" dirty="0"/>
              <a:t>Σημασιολογική </a:t>
            </a:r>
            <a:r>
              <a:rPr lang="el-GR" dirty="0" err="1"/>
              <a:t>διαλειτουργικότητα</a:t>
            </a:r>
            <a:r>
              <a:rPr lang="el-GR" dirty="0"/>
              <a:t> επιτεύχθηκε</a:t>
            </a:r>
          </a:p>
          <a:p>
            <a:pPr lvl="1"/>
            <a:r>
              <a:rPr lang="el-GR" dirty="0"/>
              <a:t>γιατί όλη η σημασιολογία εκφράστηκε χρησιμοποιώντας το RDF </a:t>
            </a:r>
            <a:r>
              <a:rPr lang="en-US" dirty="0"/>
              <a:t>Schema</a:t>
            </a:r>
            <a:endParaRPr lang="el-GR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Επιτεύχθηκε η φυσική </a:t>
            </a:r>
            <a:r>
              <a:rPr lang="el-GR" dirty="0" err="1">
                <a:solidFill>
                  <a:srgbClr val="000000"/>
                </a:solidFill>
                <a:effectLst/>
              </a:rPr>
              <a:t>διαλειτουργικότητα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 επειδή όλες οι επικοινωνίες μεταξύ των στοιχείων δημιουργήθηκαν χρησιμοποιώντας απλές συνδέσεις HTTP </a:t>
            </a:r>
            <a:endParaRPr lang="en-US" dirty="0">
              <a:solidFill>
                <a:srgbClr val="000000"/>
              </a:solidFill>
              <a:effectLst/>
            </a:endParaRPr>
          </a:p>
          <a:p>
            <a:pPr lvl="2"/>
            <a:r>
              <a:rPr lang="el-GR" dirty="0">
                <a:solidFill>
                  <a:srgbClr val="000000"/>
                </a:solidFill>
                <a:effectLst/>
              </a:rPr>
              <a:t>και όλα εκτός από ένα (ο οντολογικός επεξεργαστής) εφαρμόστηκαν ως απομακρυσμένες υπηρεσίες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7706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Τεχνική </a:t>
            </a:r>
            <a:r>
              <a:rPr lang="el-GR" b="1" dirty="0" err="1"/>
              <a:t>διαλειτουργικότητα</a:t>
            </a:r>
            <a:r>
              <a:rPr lang="el-GR" b="1" dirty="0"/>
              <a:t>( </a:t>
            </a:r>
            <a:r>
              <a:rPr lang="en-US" b="1" dirty="0"/>
              <a:t>Technical Interoperability</a:t>
            </a:r>
            <a:r>
              <a:rPr lang="el-GR" b="1" dirty="0"/>
              <a:t>)</a:t>
            </a:r>
            <a:r>
              <a:rPr lang="en-US" b="1" dirty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410200"/>
          </a:xfrm>
        </p:spPr>
        <p:txBody>
          <a:bodyPr>
            <a:normAutofit fontScale="55000" lnSpcReduction="20000"/>
          </a:bodyPr>
          <a:lstStyle/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Κατά τη λειτουργία του συστήματος</a:t>
            </a:r>
            <a:r>
              <a:rPr lang="en-US" dirty="0">
                <a:solidFill>
                  <a:srgbClr val="000000"/>
                </a:solidFill>
                <a:effectLst/>
              </a:rPr>
              <a:t>, </a:t>
            </a:r>
            <a:r>
              <a:rPr lang="el-GR" dirty="0">
                <a:solidFill>
                  <a:srgbClr val="000000"/>
                </a:solidFill>
                <a:effectLst/>
              </a:rPr>
              <a:t>το On-</a:t>
            </a:r>
            <a:r>
              <a:rPr lang="el-GR" dirty="0" err="1">
                <a:solidFill>
                  <a:srgbClr val="000000"/>
                </a:solidFill>
                <a:effectLst/>
              </a:rPr>
              <a:t>To</a:t>
            </a:r>
            <a:r>
              <a:rPr lang="el-GR" dirty="0">
                <a:solidFill>
                  <a:srgbClr val="000000"/>
                </a:solidFill>
                <a:effectLst/>
              </a:rPr>
              <a:t>-</a:t>
            </a:r>
            <a:r>
              <a:rPr lang="el-GR" dirty="0" err="1">
                <a:solidFill>
                  <a:srgbClr val="000000"/>
                </a:solidFill>
                <a:effectLst/>
              </a:rPr>
              <a:t>Knowledge</a:t>
            </a:r>
            <a:r>
              <a:rPr lang="el-GR" dirty="0">
                <a:solidFill>
                  <a:srgbClr val="000000"/>
                </a:solidFill>
                <a:effectLst/>
              </a:rPr>
              <a:t> τρέχει στο Άμστερνταμ, το εργαλείο εξόρυξης οντολογίας, το οποίο εκτελείται στη Νορβηγία, έλαβε μια διεύθυνση URL ενός εγγράφου που βρίσκεται στο Λονδίνο για ανάλυση </a:t>
            </a: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τα προκύπτοντας RDF και RDF </a:t>
            </a:r>
            <a:r>
              <a:rPr lang="en-US" dirty="0">
                <a:solidFill>
                  <a:srgbClr val="000000"/>
                </a:solidFill>
              </a:rPr>
              <a:t>schema </a:t>
            </a:r>
            <a:r>
              <a:rPr lang="el-GR" dirty="0">
                <a:solidFill>
                  <a:srgbClr val="000000"/>
                </a:solidFill>
                <a:effectLst/>
              </a:rPr>
              <a:t>μεταφορτώθηκαν σε διακομιστή αποθετηρίου που </a:t>
            </a:r>
            <a:r>
              <a:rPr lang="el-GR" dirty="0">
                <a:solidFill>
                  <a:srgbClr val="000000"/>
                </a:solidFill>
              </a:rPr>
              <a:t>τρέχει</a:t>
            </a:r>
            <a:r>
              <a:rPr lang="el-GR" dirty="0">
                <a:solidFill>
                  <a:srgbClr val="000000"/>
                </a:solidFill>
                <a:effectLst/>
              </a:rPr>
              <a:t> στο </a:t>
            </a:r>
            <a:r>
              <a:rPr lang="el-GR" dirty="0" err="1">
                <a:solidFill>
                  <a:srgbClr val="000000"/>
                </a:solidFill>
                <a:effectLst/>
              </a:rPr>
              <a:t>Amersfoort</a:t>
            </a:r>
            <a:r>
              <a:rPr lang="el-GR" dirty="0">
                <a:solidFill>
                  <a:srgbClr val="000000"/>
                </a:solidFill>
                <a:effectLst/>
              </a:rPr>
              <a:t> (Ολλανδία)</a:t>
            </a:r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Αυτά τα δεδομένα μεταφορτώθηκαν σε έναν τοπικά εγκατεστημένο επεξεργαστή οντολογίας </a:t>
            </a: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και μετά την επεξεργασία, πραγματοποιήθηκε λήψη στον διακομιστή του </a:t>
            </a:r>
            <a:r>
              <a:rPr lang="el-GR" dirty="0" err="1">
                <a:solidFill>
                  <a:srgbClr val="000000"/>
                </a:solidFill>
                <a:effectLst/>
              </a:rPr>
              <a:t>Amersfoort</a:t>
            </a:r>
            <a:r>
              <a:rPr lang="el-GR" dirty="0">
                <a:solidFill>
                  <a:srgbClr val="000000"/>
                </a:solidFill>
                <a:effectLst/>
              </a:rPr>
              <a:t> </a:t>
            </a:r>
          </a:p>
          <a:p>
            <a:r>
              <a:rPr lang="el-GR" dirty="0">
                <a:solidFill>
                  <a:srgbClr val="000000"/>
                </a:solidFill>
                <a:effectLst/>
              </a:rPr>
              <a:t>Τα δεδομένα στη συνέχεια χρησιμοποιήθηκαν για να καθοδηγήσουν μια σουηδική γεννήτρια </a:t>
            </a:r>
            <a:r>
              <a:rPr lang="el-GR" dirty="0" err="1">
                <a:solidFill>
                  <a:srgbClr val="000000"/>
                </a:solidFill>
                <a:effectLst/>
              </a:rPr>
              <a:t>ιστοτόπων</a:t>
            </a:r>
            <a:r>
              <a:rPr lang="el-GR" dirty="0">
                <a:solidFill>
                  <a:srgbClr val="000000"/>
                </a:solidFill>
                <a:effectLst/>
              </a:rPr>
              <a:t>, καθώς και μια μηχανή αναζήτησης που τρέχει στο Ηνωμένο Βασίλειο. </a:t>
            </a:r>
          </a:p>
          <a:p>
            <a:pPr lvl="1"/>
            <a:r>
              <a:rPr lang="el-GR" dirty="0">
                <a:solidFill>
                  <a:srgbClr val="000000"/>
                </a:solidFill>
                <a:effectLst/>
              </a:rPr>
              <a:t>και οι δύο εμφανίζουν τα αποτελέσματά τους στο πρόγραμμα περιήγησης σε οθόνη που βρίσκεται Άμστερνταμ</a:t>
            </a:r>
          </a:p>
          <a:p>
            <a:r>
              <a:rPr lang="el-GR" dirty="0"/>
              <a:t>Συνοπτικά, όλα αυτά τα εργαλεία</a:t>
            </a:r>
          </a:p>
          <a:p>
            <a:pPr lvl="1"/>
            <a:r>
              <a:rPr lang="el-GR" dirty="0"/>
              <a:t>έτρεχαν από απόσταση</a:t>
            </a:r>
          </a:p>
          <a:p>
            <a:pPr lvl="1"/>
            <a:r>
              <a:rPr lang="el-GR" dirty="0"/>
              <a:t>κατασκευάστηκαν ανεξάρτητα</a:t>
            </a:r>
          </a:p>
          <a:p>
            <a:pPr lvl="1"/>
            <a:r>
              <a:rPr lang="el-GR" dirty="0"/>
              <a:t>και βασίζονταν μόνο σε HTTP και RDF</a:t>
            </a:r>
          </a:p>
          <a:p>
            <a:pPr lvl="2"/>
            <a:r>
              <a:rPr lang="el-GR" dirty="0"/>
              <a:t>υψηλό βαθμό </a:t>
            </a:r>
            <a:r>
              <a:rPr lang="el-GR" dirty="0" err="1"/>
              <a:t>διαλειτουργικότητας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495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Καθορισμός του Σκοπού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959608" y="1447800"/>
            <a:ext cx="7498080" cy="5077544"/>
          </a:xfrm>
        </p:spPr>
        <p:txBody>
          <a:bodyPr>
            <a:normAutofit fontScale="47500" lnSpcReduction="20000"/>
          </a:bodyPr>
          <a:lstStyle/>
          <a:p>
            <a:r>
              <a:rPr lang="el-GR" dirty="0"/>
              <a:t>Η ανάπτυξη μιας οντολογίας ενός τομέα δεν είναι αυτοσκοπός</a:t>
            </a:r>
          </a:p>
          <a:p>
            <a:r>
              <a:rPr lang="el-GR" dirty="0"/>
              <a:t>Η ανάπτυξη μιας οντολογίας μοιάζει με τον ορισμό ενός συνόλου δεδομένων, καθώς και το καθορισμό της δομή αυτών των δεδομένων έτσι ώστε να είναι δυνατή η χρήση τους από άλλα προγράμματα</a:t>
            </a:r>
          </a:p>
          <a:p>
            <a:pPr lvl="1"/>
            <a:r>
              <a:rPr lang="el-GR" dirty="0"/>
              <a:t>Με άλλα λόγια, μια οντολογία είναι ένα μοντέλο ενός συγκεκριμένου πεδίου εφαρμογή, που δημιουργήθηκε για έναν συγκεκριμένο σκοπό</a:t>
            </a:r>
            <a:endParaRPr lang="en-US" dirty="0"/>
          </a:p>
          <a:p>
            <a:r>
              <a:rPr lang="el-GR" dirty="0"/>
              <a:t>Κατά συνέπεια, δεν υπάρχει σωστή οντολογία ενός συγκεκριμένου πεδίου εφαρμογή</a:t>
            </a:r>
            <a:endParaRPr lang="en-US" dirty="0"/>
          </a:p>
          <a:p>
            <a:r>
              <a:rPr lang="el-GR" dirty="0"/>
              <a:t>Μια οντολογία είναι αναγκαστικά μια</a:t>
            </a:r>
            <a:r>
              <a:rPr lang="en-US" dirty="0"/>
              <a:t> </a:t>
            </a:r>
            <a:r>
              <a:rPr lang="el-GR" dirty="0"/>
              <a:t>αναπαράσταση σε  αφαιρετικό επίπεδο ενός συγκεκριμένου πεδίου εφαρμογής, και υπάρχουν πάντα βιώσιμες εναλλακτικές λύσεις</a:t>
            </a:r>
            <a:endParaRPr lang="en-US" dirty="0"/>
          </a:p>
          <a:p>
            <a:r>
              <a:rPr lang="el-GR" dirty="0"/>
              <a:t>Αυτό που περιλαμβάνεται σε αυτό το αφαιρετικό επίπεδο(</a:t>
            </a:r>
            <a:r>
              <a:rPr lang="en-US" dirty="0"/>
              <a:t>abstraction) </a:t>
            </a:r>
            <a:r>
              <a:rPr lang="el-GR" dirty="0"/>
              <a:t>πρέπει να καθορίζεται από </a:t>
            </a:r>
            <a:endParaRPr lang="en-US" dirty="0"/>
          </a:p>
          <a:p>
            <a:pPr lvl="1"/>
            <a:r>
              <a:rPr lang="el-GR" sz="2700" dirty="0"/>
              <a:t>Που θα χρησιμοποιηθεί αυτή η οντολογία</a:t>
            </a:r>
          </a:p>
          <a:p>
            <a:pPr lvl="1"/>
            <a:r>
              <a:rPr lang="el-GR" sz="2700" dirty="0"/>
              <a:t>μελλοντικές επεκτάσεις που ήδη αναμένονται</a:t>
            </a:r>
          </a:p>
          <a:p>
            <a:r>
              <a:rPr lang="el-GR" dirty="0"/>
              <a:t>Βασικές ερωτήσεις που πρέπει να απαντηθούν σε αυτό το στάδιο είναι</a:t>
            </a:r>
            <a:endParaRPr lang="en-US" dirty="0"/>
          </a:p>
          <a:p>
            <a:pPr lvl="1"/>
            <a:r>
              <a:rPr lang="el-GR" dirty="0"/>
              <a:t>Ποιο είναι το πεδίο εφαρμογής που η οντολογία θα καλύπτει</a:t>
            </a:r>
            <a:r>
              <a:rPr lang="en-US" dirty="0"/>
              <a:t>;  </a:t>
            </a:r>
          </a:p>
          <a:p>
            <a:pPr lvl="1"/>
            <a:r>
              <a:rPr lang="el-GR" dirty="0"/>
              <a:t>Πως  σκοπεύουμε να χρησιμοποιήσουμε την οντολογία</a:t>
            </a:r>
            <a:r>
              <a:rPr lang="en-US" dirty="0"/>
              <a:t>; </a:t>
            </a:r>
          </a:p>
          <a:p>
            <a:pPr lvl="1"/>
            <a:r>
              <a:rPr lang="el-GR" dirty="0"/>
              <a:t>Σε ποιες επερωτήσεις θα παρέχει απαντήσεις η οντολογία</a:t>
            </a:r>
            <a:r>
              <a:rPr lang="en-US" dirty="0"/>
              <a:t>; </a:t>
            </a:r>
          </a:p>
          <a:p>
            <a:pPr lvl="1"/>
            <a:r>
              <a:rPr lang="el-GR" dirty="0"/>
              <a:t>Ποιος θα χρησιμοποιεί και συντηρεί την οντολογία</a:t>
            </a:r>
            <a:r>
              <a:rPr lang="en-US" dirty="0"/>
              <a:t>;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>
                <a:solidFill>
                  <a:srgbClr val="DDE9EC">
                    <a:shade val="50000"/>
                    <a:satMod val="200000"/>
                  </a:srgbClr>
                </a:solidFill>
                <a:latin typeface="Corbel" panose="020B0503020204020204" pitchFamily="34" charset="0"/>
              </a:rPr>
              <a:pPr/>
              <a:t>5</a:t>
            </a:fld>
            <a:endParaRPr lang="el-GR">
              <a:solidFill>
                <a:srgbClr val="DDE9EC">
                  <a:shade val="50000"/>
                  <a:satMod val="200000"/>
                </a:srgbClr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0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Επαναχρησιμοποίηση και Απαρίθμηση των όρων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9616" y="1447800"/>
            <a:ext cx="7818072" cy="5410200"/>
          </a:xfrm>
        </p:spPr>
        <p:txBody>
          <a:bodyPr>
            <a:normAutofit fontScale="55000" lnSpcReduction="20000"/>
          </a:bodyPr>
          <a:lstStyle/>
          <a:p>
            <a:r>
              <a:rPr lang="el-GR" b="1" dirty="0"/>
              <a:t>Επαναχρησιμοποίηση των όρων</a:t>
            </a:r>
            <a:endParaRPr lang="en-US" dirty="0"/>
          </a:p>
          <a:p>
            <a:r>
              <a:rPr lang="el-GR" dirty="0"/>
              <a:t>Με την εξάπλωση του SW, οι οντολογίες θα γίνουν ευρύτερα διαθέσιμες</a:t>
            </a:r>
            <a:endParaRPr lang="en-US" dirty="0"/>
          </a:p>
          <a:p>
            <a:r>
              <a:rPr lang="el-GR" dirty="0"/>
              <a:t>Ήδη σπάνια πρέπει να ξεκινήσουμε από το μηδέν όταν καθορίζουμε μια οντολογία</a:t>
            </a:r>
          </a:p>
          <a:p>
            <a:r>
              <a:rPr lang="el-GR" dirty="0"/>
              <a:t>Υπάρχει σχεδόν πάντα μια οντολογία διαθέσιμη (φτιαγμένη από άλλον) που παρέχει τουλάχιστον ένα χρήσιμο σημείο εκκίνησης για τη δική μας οντολογία</a:t>
            </a:r>
            <a:endParaRPr lang="en-US" dirty="0"/>
          </a:p>
          <a:p>
            <a:r>
              <a:rPr lang="el-GR" b="1" dirty="0"/>
              <a:t>Απαρίθμηση των όρων</a:t>
            </a:r>
            <a:endParaRPr lang="en-US" b="1" dirty="0"/>
          </a:p>
          <a:p>
            <a:r>
              <a:rPr lang="el-GR" dirty="0"/>
              <a:t>Ένα πρώτο βήμα προς τον πραγματικό ορισμό της οντολογίας είναι να γράψουμε σε μια μη δομημένη λίστα όλους τους σχετικούς όρους που αναμένεται να εμφανιστούν στην οντολογία</a:t>
            </a:r>
            <a:endParaRPr lang="en-US" dirty="0"/>
          </a:p>
          <a:p>
            <a:r>
              <a:rPr lang="el-GR" dirty="0"/>
              <a:t>Συνήθως, τα ουσιαστικά αποτελούν τη βάση για ονόματα κλάσεων και τα ρήματα (ή φράσεις ρήματος) αποτελούν τη βάση για ονόματα ιδιοτήτων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e.g., </a:t>
            </a:r>
            <a:r>
              <a:rPr lang="en-US" i="1" dirty="0"/>
              <a:t>is part of, has component</a:t>
            </a:r>
            <a:endParaRPr lang="en-US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Παραδοσιακά εργαλεία</a:t>
            </a:r>
            <a:r>
              <a:rPr lang="en-US" dirty="0"/>
              <a:t> knowledge engineering</a:t>
            </a:r>
          </a:p>
          <a:p>
            <a:pPr lvl="1"/>
            <a:r>
              <a:rPr lang="en-US" dirty="0"/>
              <a:t>such as laddering and grid analysis </a:t>
            </a:r>
          </a:p>
          <a:p>
            <a:r>
              <a:rPr lang="el-GR" dirty="0"/>
              <a:t>μπορεί να χρησιμοποιηθούν σε αυτό το στάδιο για να αποκτήσουμε τόσο το σύνολο των όρων όσο και μια αρχική δομή για αυτούς τους όρους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0951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Ορισμός Ταξινόμησης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Μετά τον προσδιορισμό των σχετικών όρων, αυτοί οι όροι πρέπει να οργανωθούν σε μια ιεραρχία</a:t>
            </a:r>
          </a:p>
          <a:p>
            <a:r>
              <a:rPr lang="el-GR" dirty="0"/>
              <a:t>Οι απόψεις διαφέρουν ως προς το αν είναι πιο αποτελεσματικό / αξιόπιστο να το κάνουμε αυτό από πάνω προς τα κάτω ή από κάτω προς τα πάνω</a:t>
            </a:r>
            <a:endParaRPr lang="en-US" dirty="0"/>
          </a:p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Φυσικά, είναι σημαντικό να διασφαλιστεί ότι η ιεραρχία είναι πράγματι μια ταξινομική (</a:t>
            </a:r>
            <a:r>
              <a:rPr lang="el-GR" dirty="0" err="1">
                <a:solidFill>
                  <a:srgbClr val="000000"/>
                </a:solidFill>
                <a:effectLst/>
              </a:rPr>
              <a:t>υποκλάση</a:t>
            </a:r>
            <a:r>
              <a:rPr lang="el-GR" dirty="0">
                <a:solidFill>
                  <a:srgbClr val="000000"/>
                </a:solidFill>
                <a:effectLst/>
              </a:rPr>
              <a:t>) ιεραρχία</a:t>
            </a:r>
            <a:endParaRPr lang="en-US" dirty="0"/>
          </a:p>
          <a:p>
            <a:r>
              <a:rPr lang="el-GR" dirty="0"/>
              <a:t>Με άλλα λόγια, εάν το Α είναι </a:t>
            </a:r>
            <a:r>
              <a:rPr lang="el-GR" dirty="0" err="1"/>
              <a:t>υποκλάση</a:t>
            </a:r>
            <a:r>
              <a:rPr lang="el-GR" dirty="0"/>
              <a:t> του Β, τότε κάθε στιγμιότυπο  του Α πρέπει επίσης να είναι ένα στιγμιότυπο του Β</a:t>
            </a:r>
            <a:endParaRPr lang="en-US" dirty="0"/>
          </a:p>
          <a:p>
            <a:r>
              <a:rPr lang="el-GR" dirty="0"/>
              <a:t>Μόνο αυτό θα διασφαλίσει ότι ικανοποιούμε την ενσωματωμένη σημασιολογία των κατασκευαστών όπως </a:t>
            </a:r>
            <a:r>
              <a:rPr lang="en-US" dirty="0"/>
              <a:t> </a:t>
            </a:r>
            <a:r>
              <a:rPr lang="en-US" i="1" dirty="0" err="1"/>
              <a:t>owl:subClassOf</a:t>
            </a:r>
            <a:r>
              <a:rPr lang="en-US" dirty="0"/>
              <a:t> and </a:t>
            </a:r>
            <a:r>
              <a:rPr lang="en-US" i="1" dirty="0" err="1"/>
              <a:t>rdfs:subClassOf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1071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l-GR" dirty="0">
                <a:solidFill>
                  <a:srgbClr val="000000"/>
                </a:solidFill>
                <a:effectLst/>
              </a:rPr>
              <a:t>Ορισμός ιδιοτήτων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447800"/>
            <a:ext cx="7962088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Αυτό το βήμα συχνά παρεμβάλλεται με το προηγούμενο: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είναι φυσικό να οργανώσουμε τις ιδιότητες που συνδέουν τις κλάσεις ενώ οργανώνουν αυτές τις κλάσεις σε μια ιεραρχία</a:t>
            </a:r>
            <a:endParaRPr lang="en-US" dirty="0"/>
          </a:p>
          <a:p>
            <a:r>
              <a:rPr lang="el-GR" dirty="0"/>
              <a:t>Θυμηθείτε ότι η σημασιολογία του</a:t>
            </a:r>
            <a:r>
              <a:rPr lang="en-US" dirty="0"/>
              <a:t> </a:t>
            </a:r>
            <a:r>
              <a:rPr lang="en-US" i="1" dirty="0" err="1"/>
              <a:t>subClassOf</a:t>
            </a:r>
            <a:r>
              <a:rPr lang="en-US" dirty="0"/>
              <a:t> </a:t>
            </a:r>
            <a:r>
              <a:rPr lang="el-GR" dirty="0"/>
              <a:t>απαιτεί όταν</a:t>
            </a:r>
            <a:r>
              <a:rPr lang="en-US" dirty="0"/>
              <a:t> </a:t>
            </a:r>
            <a:r>
              <a:rPr lang="el-GR" dirty="0"/>
              <a:t>εάν το Α είναι </a:t>
            </a:r>
            <a:r>
              <a:rPr lang="el-GR" dirty="0" err="1"/>
              <a:t>υποκλάση</a:t>
            </a:r>
            <a:r>
              <a:rPr lang="el-GR" dirty="0"/>
              <a:t> του Β, τότε κάθε στιγμιότυπο  του Α πρέπει επίσης να είναι ένα στιγμιότυπο του Β</a:t>
            </a:r>
            <a:endParaRPr lang="en-US" dirty="0"/>
          </a:p>
          <a:p>
            <a:pPr lvl="1"/>
            <a:r>
              <a:rPr lang="el-GR" dirty="0"/>
              <a:t>Λόγω της κληρονομικότητάς, είναι λογικό να αποδίδουμε ιδιότητες στην υψηλότερη κλάση στην ιεραρχία στην οποία εφαρμόζονται</a:t>
            </a:r>
            <a:endParaRPr lang="en-US" dirty="0"/>
          </a:p>
          <a:p>
            <a:r>
              <a:rPr lang="el-GR" dirty="0"/>
              <a:t>Κατά την προσθήκη ιδιοτήτων στις κλάσεις είναι λογικό να καθορίζουμε και το πεδίο ορισμού και τιμών</a:t>
            </a:r>
            <a:endParaRPr lang="en-US" dirty="0"/>
          </a:p>
          <a:p>
            <a:r>
              <a:rPr lang="el-GR" dirty="0"/>
              <a:t>Υπάρχει μια μεθοδολογική «σύγκρουση» μεταξύ της γενικότητας και της ειδικότητας</a:t>
            </a:r>
            <a:endParaRPr lang="en-US" dirty="0"/>
          </a:p>
          <a:p>
            <a:pPr lvl="1"/>
            <a:r>
              <a:rPr lang="el-GR" dirty="0"/>
              <a:t>Από την μία είναι επιθυμητό να δίνονται ιδιότητες με όσο το δυνατόν πιο γενικό πεδίο ορισμού και τιμών</a:t>
            </a:r>
            <a:endParaRPr lang="en-US" dirty="0"/>
          </a:p>
          <a:p>
            <a:pPr lvl="2"/>
            <a:r>
              <a:rPr lang="el-GR" sz="2900" dirty="0"/>
              <a:t>Επιτρέπονταν στις ιδιότητες να χρησιμοποιηθούν από τις </a:t>
            </a:r>
            <a:r>
              <a:rPr lang="el-GR" sz="2900" dirty="0" err="1"/>
              <a:t>υποκλάσεις</a:t>
            </a:r>
            <a:r>
              <a:rPr lang="el-GR" sz="2900" dirty="0"/>
              <a:t>(μέσω της κληρονομικότητας) </a:t>
            </a:r>
            <a:endParaRPr lang="en-US" sz="2900" dirty="0"/>
          </a:p>
          <a:p>
            <a:pPr lvl="1"/>
            <a:r>
              <a:rPr lang="el-GR" dirty="0"/>
              <a:t>Από την άλλη είναι χρήσιμο να ορίσουμε το πεδίο ορισμού και τιμών όσο πιο  περιορισμένο γίνεται</a:t>
            </a:r>
            <a:endParaRPr lang="en-US" dirty="0"/>
          </a:p>
          <a:p>
            <a:pPr lvl="2"/>
            <a:r>
              <a:rPr lang="el-GR" sz="2900" dirty="0"/>
              <a:t>επιτρέποντάς μας να εντοπίσουμε πιθανές ασυνέπειες και παρανοήσεις στην οντολογία μέσω τις παραβίασης του πεδίου ορισμού και τιμών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1543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Ορισμός Πτυχών</a:t>
            </a:r>
            <a:r>
              <a:rPr lang="en-US" b="1" dirty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495600" y="1447800"/>
            <a:ext cx="7992888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Είναι ενδιαφέρον να σημειωθεί ότι μετά από όλα αυτά τα βήματα, η οντολογία χρειάζεται μόνο την εκφραστικότητα που παρέχεται από το RDF </a:t>
            </a:r>
            <a:r>
              <a:rPr lang="el-GR" dirty="0" err="1"/>
              <a:t>Schema</a:t>
            </a:r>
            <a:r>
              <a:rPr lang="el-GR" dirty="0"/>
              <a:t> </a:t>
            </a:r>
            <a:r>
              <a:rPr lang="en-US" dirty="0"/>
              <a:t> </a:t>
            </a:r>
          </a:p>
          <a:p>
            <a:pPr lvl="1"/>
            <a:r>
              <a:rPr lang="el-GR" dirty="0"/>
              <a:t>και δεν χρησιμοποιεί κανένα από τους πρόσθετους κατασκευαστές της OWL</a:t>
            </a:r>
            <a:endParaRPr lang="en-US" dirty="0"/>
          </a:p>
          <a:p>
            <a:r>
              <a:rPr lang="el-GR" dirty="0"/>
              <a:t>Αυτό θα αλλάξει στο τρέχον βήμα, αυτό του εμπλουτισμού των προηγουμένως καθορισμένων ιδιοτήτων με όψεις/πτυχές </a:t>
            </a:r>
            <a:r>
              <a:rPr lang="en-US" dirty="0"/>
              <a:t>(facets):</a:t>
            </a:r>
          </a:p>
          <a:p>
            <a:pPr lvl="1"/>
            <a:r>
              <a:rPr lang="el-GR" dirty="0" err="1"/>
              <a:t>Πληθικότητα</a:t>
            </a:r>
            <a:endParaRPr lang="en-US" dirty="0"/>
          </a:p>
          <a:p>
            <a:pPr lvl="2"/>
            <a:r>
              <a:rPr lang="el-GR" sz="2600" dirty="0"/>
              <a:t>Καθορίζουμε για όσο το δυνατόν περισσότερες ιδιότητες, εάν επιτρέπεται ή απαιτείται να έχουν συγκεκριμένο αριθμό διαφορετικών τιμών </a:t>
            </a:r>
            <a:endParaRPr lang="en-US" sz="2600" dirty="0"/>
          </a:p>
          <a:p>
            <a:pPr lvl="2"/>
            <a:r>
              <a:rPr lang="el-GR" sz="2600" dirty="0"/>
              <a:t>Συχνές περιπτώσεις</a:t>
            </a:r>
            <a:r>
              <a:rPr lang="en-US" sz="2600" dirty="0"/>
              <a:t> </a:t>
            </a:r>
            <a:r>
              <a:rPr lang="el-GR" sz="2600" dirty="0"/>
              <a:t>είναι</a:t>
            </a:r>
            <a:endParaRPr lang="en-US" sz="2600" dirty="0"/>
          </a:p>
          <a:p>
            <a:pPr lvl="3"/>
            <a:r>
              <a:rPr lang="el-GR" sz="2600" dirty="0"/>
              <a:t>«Τουλάχιστον ένα»(</a:t>
            </a:r>
            <a:r>
              <a:rPr lang="en-US" sz="2600" dirty="0"/>
              <a:t>“at least one value”</a:t>
            </a:r>
            <a:r>
              <a:rPr lang="el-GR" sz="2600" dirty="0"/>
              <a:t>) </a:t>
            </a:r>
            <a:r>
              <a:rPr lang="el-GR" sz="2600" dirty="0" err="1"/>
              <a:t>π.χ</a:t>
            </a:r>
            <a:r>
              <a:rPr lang="el-GR" sz="2600" dirty="0"/>
              <a:t> όταν είναι απαραίτητη η ιδιότητα</a:t>
            </a:r>
            <a:r>
              <a:rPr lang="en-US" sz="2600" dirty="0"/>
              <a:t> </a:t>
            </a:r>
          </a:p>
          <a:p>
            <a:pPr lvl="3"/>
            <a:r>
              <a:rPr lang="el-GR" sz="2600" dirty="0"/>
              <a:t>«το πολύ ένα» (</a:t>
            </a:r>
            <a:r>
              <a:rPr lang="en-US" sz="2600" dirty="0"/>
              <a:t>“at most one value”</a:t>
            </a:r>
            <a:r>
              <a:rPr lang="el-GR" sz="2600" dirty="0"/>
              <a:t>) </a:t>
            </a:r>
            <a:r>
              <a:rPr lang="el-GR" sz="2600" dirty="0" err="1"/>
              <a:t>π.χ</a:t>
            </a:r>
            <a:r>
              <a:rPr lang="el-GR" sz="2600" dirty="0"/>
              <a:t> ιδιότητα μιας τιμής</a:t>
            </a:r>
            <a:endParaRPr lang="en-US" sz="2600" dirty="0"/>
          </a:p>
          <a:p>
            <a:pPr lvl="1"/>
            <a:r>
              <a:rPr lang="el-GR" dirty="0"/>
              <a:t>Απαιτούμενες τιμές(</a:t>
            </a:r>
            <a:r>
              <a:rPr lang="en-US" dirty="0"/>
              <a:t>Required values</a:t>
            </a:r>
            <a:r>
              <a:rPr lang="el-GR" dirty="0"/>
              <a:t>)</a:t>
            </a:r>
            <a:endParaRPr lang="en-US" dirty="0"/>
          </a:p>
          <a:p>
            <a:pPr lvl="2"/>
            <a:r>
              <a:rPr lang="el-GR" sz="2600" dirty="0"/>
              <a:t>Συχνά, οι κλάσεις καθορίζονται βάσει μιας συγκεκριμένης ιδιότητας που έχει συγκεκριμένες τιμές. Τέτοιες απαιτούμενες τιμές μπορούν να καθοριστούν στο OWL, χρησιμοποιώντας το</a:t>
            </a:r>
            <a:r>
              <a:rPr lang="en-US" sz="2600" dirty="0"/>
              <a:t> </a:t>
            </a:r>
            <a:r>
              <a:rPr lang="en-US" sz="2600" i="1" dirty="0" err="1"/>
              <a:t>owl:hasValue</a:t>
            </a:r>
            <a:endParaRPr lang="en-US" sz="2600" i="1" dirty="0"/>
          </a:p>
          <a:p>
            <a:pPr lvl="2"/>
            <a:r>
              <a:rPr lang="el-GR" sz="2600" dirty="0"/>
              <a:t>Μερικές φορές οι απαιτήσεις είναι λιγότερες αυστηρές</a:t>
            </a:r>
            <a:r>
              <a:rPr lang="en-US" sz="2600" dirty="0"/>
              <a:t>: </a:t>
            </a:r>
          </a:p>
          <a:p>
            <a:pPr lvl="3"/>
            <a:r>
              <a:rPr lang="el-GR" sz="2600" dirty="0"/>
              <a:t>Μια ιδιότητα χρειάζεται να έχει κάποιες τιμές από μια κλάση </a:t>
            </a:r>
            <a:r>
              <a:rPr lang="en-US" sz="2600" dirty="0"/>
              <a:t>(</a:t>
            </a:r>
            <a:r>
              <a:rPr lang="el-GR" sz="2600" dirty="0"/>
              <a:t>και όχι απαραίτητα μια συγκεκριμένη τιμή</a:t>
            </a:r>
            <a:r>
              <a:rPr lang="en-US" sz="2600" dirty="0"/>
              <a:t>, </a:t>
            </a:r>
            <a:r>
              <a:rPr lang="en-US" sz="2600" i="1" dirty="0" err="1"/>
              <a:t>owl:someValuesFrom</a:t>
            </a:r>
            <a:r>
              <a:rPr lang="en-US" sz="2600" dirty="0"/>
              <a:t>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1496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Ηλιοστάσιο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4437</Words>
  <Application>Microsoft Office PowerPoint</Application>
  <PresentationFormat>Ευρεία οθόνη</PresentationFormat>
  <Paragraphs>401</Paragraphs>
  <Slides>42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42</vt:i4>
      </vt:variant>
    </vt:vector>
  </HeadingPairs>
  <TitlesOfParts>
    <vt:vector size="48" baseType="lpstr">
      <vt:lpstr>Corbel</vt:lpstr>
      <vt:lpstr>Gill Sans MT</vt:lpstr>
      <vt:lpstr>Verdana</vt:lpstr>
      <vt:lpstr>Wingdings 2</vt:lpstr>
      <vt:lpstr>Ηλιοστάσιο</vt:lpstr>
      <vt:lpstr>1_Ηλιοστάσιο</vt:lpstr>
      <vt:lpstr>Ontology Engineering</vt:lpstr>
      <vt:lpstr>Εισαγωγή</vt:lpstr>
      <vt:lpstr>Κατασκευη οντολογιων χειροκινητα (Manually)</vt:lpstr>
      <vt:lpstr>Constructing Ontologies Manually</vt:lpstr>
      <vt:lpstr>Καθορισμός του Σκοπού</vt:lpstr>
      <vt:lpstr>Επαναχρησιμοποίηση και Απαρίθμηση των όρων</vt:lpstr>
      <vt:lpstr>Ορισμός Ταξινόμησης</vt:lpstr>
      <vt:lpstr>Ορισμός ιδιοτήτων</vt:lpstr>
      <vt:lpstr>Ορισμός Πτυχών(1/2)</vt:lpstr>
      <vt:lpstr>Ορισμός Πτυχών (2/2)</vt:lpstr>
      <vt:lpstr>Ορισμός Στιγμιότυπων</vt:lpstr>
      <vt:lpstr>Έλεγχος για Ανωμαλίες</vt:lpstr>
      <vt:lpstr>Επαναχρησιμοποίηση Υπάρχοντων Οντολογιων</vt:lpstr>
      <vt:lpstr>Κωδικοποιημένοι σοροί από ειδικούς του πεδίου γνώσης</vt:lpstr>
      <vt:lpstr>Ενοποιημένα Λεξικά</vt:lpstr>
      <vt:lpstr> Οντολογίες ανώτερου επιπέδου</vt:lpstr>
      <vt:lpstr>Ιεραρχίες Θεματικών Περιοχών και Γλωσσικοί Πόροι </vt:lpstr>
      <vt:lpstr>Βιβλιοθήκες Οντολογιών (1/2)</vt:lpstr>
      <vt:lpstr>Ontology Libraries (2/2)</vt:lpstr>
      <vt:lpstr>Ημιαυτόματη ΚΑΤΑΣΚΕΥΗ οντολογίας</vt:lpstr>
      <vt:lpstr>Ημιαυτόματη Κατασκευή Οντολογίας (1/3)</vt:lpstr>
      <vt:lpstr>Ημιαυτόματη Κατασκευή Οντολογίας (2/3)</vt:lpstr>
      <vt:lpstr>Ημιαυτόματη Κατασκευή Οντολογίας (3/3)</vt:lpstr>
      <vt:lpstr>Οντολογίες για Φυσική Γλώσσα</vt:lpstr>
      <vt:lpstr>Domain Ontologies</vt:lpstr>
      <vt:lpstr>Στιγμιότυπα Οντολογιών (1/5)</vt:lpstr>
      <vt:lpstr>Στιγμιότυπα Οντολογιών (2/5)</vt:lpstr>
      <vt:lpstr>Στιγμιότυπα Οντολογιών(3/5)</vt:lpstr>
      <vt:lpstr>Στιγμιότυπα Οντολογιών(4/5)</vt:lpstr>
      <vt:lpstr>Στιγμιότυπα Οντολογιών(5/5)</vt:lpstr>
      <vt:lpstr>Ontology Mapping</vt:lpstr>
      <vt:lpstr>Ontology Mapping</vt:lpstr>
      <vt:lpstr>Γλωσσικές και στατιστικές Μέθοδοι</vt:lpstr>
      <vt:lpstr>Δομικές(Structural) μέθοδοι</vt:lpstr>
      <vt:lpstr>Λογικές Μέθοδοί</vt:lpstr>
      <vt:lpstr>On-To-Knowledge Semantic Web Architecture</vt:lpstr>
      <vt:lpstr>On-To-Knowledge SW Architecture</vt:lpstr>
      <vt:lpstr>Απόκτηση γνώσης(Knowledge Acquisition)</vt:lpstr>
      <vt:lpstr>Αποθήκευση γνώσης(Knowledge Storage)</vt:lpstr>
      <vt:lpstr>Συντήρηση και χρήση γνώσης(Knowledge Maintenance and Knowledge Use)</vt:lpstr>
      <vt:lpstr>Τεχνική διαλειτουργικότητα(Technical Interoperability) (1/2)</vt:lpstr>
      <vt:lpstr>Τεχνική διαλειτουργικότητα( Technical Interoperability) (2/2)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Engineering</dc:title>
  <dc:creator>user</dc:creator>
  <cp:lastModifiedBy>Nikos</cp:lastModifiedBy>
  <cp:revision>161</cp:revision>
  <dcterms:created xsi:type="dcterms:W3CDTF">2020-11-18T13:42:54Z</dcterms:created>
  <dcterms:modified xsi:type="dcterms:W3CDTF">2020-11-20T11:57:53Z</dcterms:modified>
</cp:coreProperties>
</file>