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86" r:id="rId13"/>
    <p:sldId id="267" r:id="rId14"/>
    <p:sldId id="268" r:id="rId15"/>
    <p:sldId id="287" r:id="rId16"/>
    <p:sldId id="288" r:id="rId17"/>
    <p:sldId id="289" r:id="rId18"/>
    <p:sldId id="269" r:id="rId19"/>
    <p:sldId id="270"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271" r:id="rId36"/>
    <p:sldId id="272" r:id="rId37"/>
    <p:sldId id="306" r:id="rId38"/>
    <p:sldId id="273" r:id="rId39"/>
    <p:sldId id="307" r:id="rId40"/>
    <p:sldId id="274" r:id="rId41"/>
    <p:sldId id="275" r:id="rId42"/>
    <p:sldId id="276" r:id="rId43"/>
    <p:sldId id="308" r:id="rId44"/>
    <p:sldId id="277" r:id="rId45"/>
    <p:sldId id="278" r:id="rId46"/>
    <p:sldId id="279" r:id="rId47"/>
    <p:sldId id="280" r:id="rId48"/>
    <p:sldId id="318" r:id="rId49"/>
    <p:sldId id="281" r:id="rId50"/>
    <p:sldId id="317" r:id="rId51"/>
    <p:sldId id="282" r:id="rId52"/>
    <p:sldId id="283" r:id="rId53"/>
    <p:sldId id="309" r:id="rId54"/>
    <p:sldId id="310" r:id="rId55"/>
    <p:sldId id="311" r:id="rId56"/>
    <p:sldId id="312" r:id="rId57"/>
    <p:sldId id="313" r:id="rId58"/>
    <p:sldId id="314" r:id="rId59"/>
    <p:sldId id="315" r:id="rId60"/>
    <p:sldId id="316" r:id="rId61"/>
    <p:sldId id="284" r:id="rId62"/>
    <p:sldId id="285" r:id="rId63"/>
    <p:sldId id="305" r:id="rId64"/>
  </p:sldIdLst>
  <p:sldSz cx="10691813" cy="7561263"/>
  <p:notesSz cx="6858000" cy="9144000"/>
  <p:defaultTextStyle>
    <a:defPPr>
      <a:defRPr lang="en-US"/>
    </a:defPPr>
    <a:lvl1pPr marL="0" algn="l" defTabSz="913989" rtl="0" eaLnBrk="1" latinLnBrk="0" hangingPunct="1">
      <a:defRPr sz="1800" kern="1200">
        <a:solidFill>
          <a:schemeClr val="tx1"/>
        </a:solidFill>
        <a:latin typeface="+mn-lt"/>
        <a:ea typeface="+mn-ea"/>
        <a:cs typeface="+mn-cs"/>
      </a:defRPr>
    </a:lvl1pPr>
    <a:lvl2pPr marL="456995" algn="l" defTabSz="913989" rtl="0" eaLnBrk="1" latinLnBrk="0" hangingPunct="1">
      <a:defRPr sz="1800" kern="1200">
        <a:solidFill>
          <a:schemeClr val="tx1"/>
        </a:solidFill>
        <a:latin typeface="+mn-lt"/>
        <a:ea typeface="+mn-ea"/>
        <a:cs typeface="+mn-cs"/>
      </a:defRPr>
    </a:lvl2pPr>
    <a:lvl3pPr marL="913989" algn="l" defTabSz="913989" rtl="0" eaLnBrk="1" latinLnBrk="0" hangingPunct="1">
      <a:defRPr sz="1800" kern="1200">
        <a:solidFill>
          <a:schemeClr val="tx1"/>
        </a:solidFill>
        <a:latin typeface="+mn-lt"/>
        <a:ea typeface="+mn-ea"/>
        <a:cs typeface="+mn-cs"/>
      </a:defRPr>
    </a:lvl3pPr>
    <a:lvl4pPr marL="1370983" algn="l" defTabSz="913989" rtl="0" eaLnBrk="1" latinLnBrk="0" hangingPunct="1">
      <a:defRPr sz="1800" kern="1200">
        <a:solidFill>
          <a:schemeClr val="tx1"/>
        </a:solidFill>
        <a:latin typeface="+mn-lt"/>
        <a:ea typeface="+mn-ea"/>
        <a:cs typeface="+mn-cs"/>
      </a:defRPr>
    </a:lvl4pPr>
    <a:lvl5pPr marL="1827978" algn="l" defTabSz="913989" rtl="0" eaLnBrk="1" latinLnBrk="0" hangingPunct="1">
      <a:defRPr sz="1800" kern="1200">
        <a:solidFill>
          <a:schemeClr val="tx1"/>
        </a:solidFill>
        <a:latin typeface="+mn-lt"/>
        <a:ea typeface="+mn-ea"/>
        <a:cs typeface="+mn-cs"/>
      </a:defRPr>
    </a:lvl5pPr>
    <a:lvl6pPr marL="2284971" algn="l" defTabSz="913989" rtl="0" eaLnBrk="1" latinLnBrk="0" hangingPunct="1">
      <a:defRPr sz="1800" kern="1200">
        <a:solidFill>
          <a:schemeClr val="tx1"/>
        </a:solidFill>
        <a:latin typeface="+mn-lt"/>
        <a:ea typeface="+mn-ea"/>
        <a:cs typeface="+mn-cs"/>
      </a:defRPr>
    </a:lvl6pPr>
    <a:lvl7pPr marL="2741966" algn="l" defTabSz="913989" rtl="0" eaLnBrk="1" latinLnBrk="0" hangingPunct="1">
      <a:defRPr sz="1800" kern="1200">
        <a:solidFill>
          <a:schemeClr val="tx1"/>
        </a:solidFill>
        <a:latin typeface="+mn-lt"/>
        <a:ea typeface="+mn-ea"/>
        <a:cs typeface="+mn-cs"/>
      </a:defRPr>
    </a:lvl7pPr>
    <a:lvl8pPr marL="3198960" algn="l" defTabSz="913989" rtl="0" eaLnBrk="1" latinLnBrk="0" hangingPunct="1">
      <a:defRPr sz="1800" kern="1200">
        <a:solidFill>
          <a:schemeClr val="tx1"/>
        </a:solidFill>
        <a:latin typeface="+mn-lt"/>
        <a:ea typeface="+mn-ea"/>
        <a:cs typeface="+mn-cs"/>
      </a:defRPr>
    </a:lvl8pPr>
    <a:lvl9pPr marL="3655954" algn="l" defTabSz="91398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125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67F0D7-12EB-465A-B2D4-03327491E77A}" type="datetimeFigureOut">
              <a:rPr lang="el-GR" smtClean="0"/>
              <a:t>6/11/2016</a:t>
            </a:fld>
            <a:endParaRPr lang="el-GR"/>
          </a:p>
        </p:txBody>
      </p:sp>
      <p:sp>
        <p:nvSpPr>
          <p:cNvPr id="4" name="3 - Θέση εικόνας διαφάνειας"/>
          <p:cNvSpPr>
            <a:spLocks noGrp="1" noRot="1" noChangeAspect="1"/>
          </p:cNvSpPr>
          <p:nvPr>
            <p:ph type="sldImg" idx="2"/>
          </p:nvPr>
        </p:nvSpPr>
        <p:spPr>
          <a:xfrm>
            <a:off x="1004888" y="685800"/>
            <a:ext cx="4848225"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635EF8-CBE2-469B-81A7-D13A6F8F823E}" type="slidenum">
              <a:rPr lang="el-GR" smtClean="0"/>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EC187A-103B-4CDF-B21E-35D2E5B3B537}" type="slidenum">
              <a:rPr lang="el-GR"/>
              <a:pPr/>
              <a:t>53</a:t>
            </a:fld>
            <a:endParaRPr lang="el-GR"/>
          </a:p>
        </p:txBody>
      </p:sp>
      <p:sp>
        <p:nvSpPr>
          <p:cNvPr id="8194" name="Rectangle 2"/>
          <p:cNvSpPr>
            <a:spLocks noRo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FC69A5-E768-4DDC-999A-763825495ECD}" type="slidenum">
              <a:rPr lang="el-GR"/>
              <a:pPr/>
              <a:t>56</a:t>
            </a:fld>
            <a:endParaRPr lang="el-GR"/>
          </a:p>
        </p:txBody>
      </p:sp>
      <p:sp>
        <p:nvSpPr>
          <p:cNvPr id="36866" name="Rectangle 2"/>
          <p:cNvSpPr>
            <a:spLocks noRot="1" noChangeArrowheads="1" noTextEdit="1"/>
          </p:cNvSpPr>
          <p:nvPr>
            <p:ph type="sldImg"/>
          </p:nvPr>
        </p:nvSpPr>
        <p:spPr>
          <a:ln/>
        </p:spPr>
      </p:sp>
      <p:sp>
        <p:nvSpPr>
          <p:cNvPr id="36867" name="Rectangle 3"/>
          <p:cNvSpPr>
            <a:spLocks noGrp="1" noChangeArrowheads="1"/>
          </p:cNvSpPr>
          <p:nvPr>
            <p:ph type="body" idx="1"/>
          </p:nvPr>
        </p:nvSpPr>
        <p:spPr>
          <a:xfrm>
            <a:off x="914400" y="4343400"/>
            <a:ext cx="5029200" cy="4114800"/>
          </a:xfrm>
        </p:spPr>
        <p:txBody>
          <a:bodyP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E7C965-7CA9-4D75-877D-051C22B68993}" type="slidenum">
              <a:rPr lang="el-GR"/>
              <a:pPr/>
              <a:t>59</a:t>
            </a:fld>
            <a:endParaRPr lang="el-GR"/>
          </a:p>
        </p:txBody>
      </p:sp>
      <p:sp>
        <p:nvSpPr>
          <p:cNvPr id="105474" name="Rectangle 2"/>
          <p:cNvSpPr>
            <a:spLocks noRot="1" noChangeArrowheads="1" noTextEdit="1"/>
          </p:cNvSpPr>
          <p:nvPr>
            <p:ph type="sldImg"/>
          </p:nvPr>
        </p:nvSpPr>
        <p:spPr>
          <a:ln/>
        </p:spPr>
      </p:sp>
      <p:sp>
        <p:nvSpPr>
          <p:cNvPr id="105475" name="Rectangle 3"/>
          <p:cNvSpPr>
            <a:spLocks noGrp="1" noChangeArrowheads="1"/>
          </p:cNvSpPr>
          <p:nvPr>
            <p:ph type="body" idx="1"/>
          </p:nvPr>
        </p:nvSpPr>
        <p:spPr>
          <a:xfrm>
            <a:off x="914400" y="4343400"/>
            <a:ext cx="5029200" cy="4114800"/>
          </a:xfrm>
        </p:spPr>
        <p:txBody>
          <a:bodyPr/>
          <a:lstStyle/>
          <a:p>
            <a:r>
              <a:rPr lang="it-IT"/>
              <a:t>Il sanguinamento emorroidario è piuttosto frequente e non presenta problemi di inquadramento diagnostico: semmai può rappresentare una diagnosi troppo facile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605ACF-F8F8-44CA-88A9-99CC1F3A6F69}" type="slidenum">
              <a:rPr lang="el-GR"/>
              <a:pPr/>
              <a:t>60</a:t>
            </a:fld>
            <a:endParaRPr lang="el-GR"/>
          </a:p>
        </p:txBody>
      </p:sp>
      <p:sp>
        <p:nvSpPr>
          <p:cNvPr id="48130" name="Rectangle 2"/>
          <p:cNvSpPr>
            <a:spLocks noRo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 name="6 - Ισοσκελές τρίγωνο"/>
          <p:cNvSpPr/>
          <p:nvPr/>
        </p:nvSpPr>
        <p:spPr>
          <a:xfrm rot="16200000">
            <a:off x="8896239" y="5749912"/>
            <a:ext cx="2087064" cy="1513303"/>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4296" tIns="52148" rIns="104296" bIns="52148" anchor="ctr"/>
          <a:lstStyle/>
          <a:p>
            <a:pPr algn="ctr" eaLnBrk="1" latinLnBrk="0" hangingPunct="1"/>
            <a:endParaRPr kumimoji="0" lang="en-US"/>
          </a:p>
        </p:txBody>
      </p:sp>
      <p:sp>
        <p:nvSpPr>
          <p:cNvPr id="8" name="7 - Τίτλος"/>
          <p:cNvSpPr>
            <a:spLocks noGrp="1"/>
          </p:cNvSpPr>
          <p:nvPr>
            <p:ph type="ctrTitle"/>
          </p:nvPr>
        </p:nvSpPr>
        <p:spPr>
          <a:xfrm>
            <a:off x="632043" y="855894"/>
            <a:ext cx="9427728" cy="1620771"/>
          </a:xfrm>
        </p:spPr>
        <p:txBody>
          <a:bodyPr anchor="b">
            <a:normAutofit/>
          </a:bodyPr>
          <a:lstStyle>
            <a:lvl1pPr algn="r">
              <a:defRPr sz="5000"/>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632043" y="2481038"/>
            <a:ext cx="9427728" cy="1932323"/>
          </a:xfrm>
        </p:spPr>
        <p:txBody>
          <a:bodyPr/>
          <a:lstStyle>
            <a:lvl1pPr marL="0" marR="41719" indent="0" algn="r">
              <a:spcBef>
                <a:spcPts val="0"/>
              </a:spcBef>
              <a:buNone/>
              <a:defRPr>
                <a:ln>
                  <a:solidFill>
                    <a:schemeClr val="bg2"/>
                  </a:solidFill>
                </a:ln>
                <a:solidFill>
                  <a:schemeClr val="tx1">
                    <a:tint val="75000"/>
                  </a:schemeClr>
                </a:solidFill>
              </a:defRPr>
            </a:lvl1pPr>
            <a:lvl2pPr marL="521482" indent="0" algn="ctr">
              <a:buNone/>
            </a:lvl2pPr>
            <a:lvl3pPr marL="1042965" indent="0" algn="ctr">
              <a:buNone/>
            </a:lvl3pPr>
            <a:lvl4pPr marL="1564447" indent="0" algn="ctr">
              <a:buNone/>
            </a:lvl4pPr>
            <a:lvl5pPr marL="2085929" indent="0" algn="ctr">
              <a:buNone/>
            </a:lvl5pPr>
            <a:lvl6pPr marL="2607412" indent="0" algn="ctr">
              <a:buNone/>
            </a:lvl6pPr>
            <a:lvl7pPr marL="3128894" indent="0" algn="ctr">
              <a:buNone/>
            </a:lvl7pPr>
            <a:lvl8pPr marL="3650376" indent="0" algn="ctr">
              <a:buNone/>
            </a:lvl8pPr>
            <a:lvl9pPr marL="4171859"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a:xfrm>
            <a:off x="1603772" y="6629233"/>
            <a:ext cx="6771482" cy="402567"/>
          </a:xfrm>
        </p:spPr>
        <p:txBody>
          <a:bodyPr tIns="0" bIns="0" anchor="t"/>
          <a:lstStyle>
            <a:lvl1pPr algn="r">
              <a:defRPr sz="1100"/>
            </a:lvl1pPr>
          </a:lstStyle>
          <a:p>
            <a:fld id="{1D8BD707-D9CF-40AE-B4C6-C98DA3205C09}" type="datetimeFigureOut">
              <a:rPr lang="en-US" smtClean="0"/>
              <a:pPr/>
              <a:t>11/6/2016</a:t>
            </a:fld>
            <a:endParaRPr lang="en-US"/>
          </a:p>
        </p:txBody>
      </p:sp>
      <p:sp>
        <p:nvSpPr>
          <p:cNvPr id="17" name="16 - Θέση υποσέλιδου"/>
          <p:cNvSpPr>
            <a:spLocks noGrp="1"/>
          </p:cNvSpPr>
          <p:nvPr>
            <p:ph type="ftr" sz="quarter" idx="11"/>
          </p:nvPr>
        </p:nvSpPr>
        <p:spPr>
          <a:xfrm>
            <a:off x="1603772" y="6230164"/>
            <a:ext cx="6771482" cy="402567"/>
          </a:xfrm>
        </p:spPr>
        <p:txBody>
          <a:bodyPr tIns="0" bIns="0" anchor="b"/>
          <a:lstStyle>
            <a:lvl1pPr algn="r">
              <a:defRPr sz="1300"/>
            </a:lvl1pPr>
          </a:lstStyle>
          <a:p>
            <a:endParaRPr lang="en-US"/>
          </a:p>
        </p:txBody>
      </p:sp>
      <p:sp>
        <p:nvSpPr>
          <p:cNvPr id="29" name="28 - Θέση αριθμού διαφάνειας"/>
          <p:cNvSpPr>
            <a:spLocks noGrp="1"/>
          </p:cNvSpPr>
          <p:nvPr>
            <p:ph type="sldNum" sz="quarter" idx="12"/>
          </p:nvPr>
        </p:nvSpPr>
        <p:spPr>
          <a:xfrm>
            <a:off x="9812810" y="6342186"/>
            <a:ext cx="588050" cy="402567"/>
          </a:xfrm>
        </p:spPr>
        <p:txBody>
          <a:bodyPr anchor="ctr"/>
          <a:lstStyle>
            <a:lvl1pPr algn="ctr">
              <a:defRPr sz="1500">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1D8BD707-D9CF-40AE-B4C6-C98DA3205C09}" type="datetimeFigureOut">
              <a:rPr lang="en-US" smtClean="0"/>
              <a:pPr/>
              <a:t>11/6/2016</a:t>
            </a:fld>
            <a:endParaRPr lang="en-US"/>
          </a:p>
        </p:txBody>
      </p:sp>
      <p:sp>
        <p:nvSpPr>
          <p:cNvPr id="5" name="4 - Θέση υποσέλιδου"/>
          <p:cNvSpPr>
            <a:spLocks noGrp="1"/>
          </p:cNvSpPr>
          <p:nvPr>
            <p:ph type="ftr" sz="quarter" idx="11"/>
          </p:nvPr>
        </p:nvSpPr>
        <p:spPr/>
        <p:txBody>
          <a:bodyPr/>
          <a:lstStyle/>
          <a:p>
            <a:endParaRPr lang="en-US"/>
          </a:p>
        </p:txBody>
      </p:sp>
      <p:sp>
        <p:nvSpPr>
          <p:cNvPr id="6" name="5 - Θέση αριθμού διαφάνειας"/>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929761" y="420070"/>
            <a:ext cx="2227461" cy="6049010"/>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534591" y="420070"/>
            <a:ext cx="7306072" cy="6049010"/>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1D8BD707-D9CF-40AE-B4C6-C98DA3205C09}" type="datetimeFigureOut">
              <a:rPr lang="en-US" smtClean="0"/>
              <a:pPr/>
              <a:t>11/6/2016</a:t>
            </a:fld>
            <a:endParaRPr lang="en-US"/>
          </a:p>
        </p:txBody>
      </p:sp>
      <p:sp>
        <p:nvSpPr>
          <p:cNvPr id="5" name="4 - Θέση υποσέλιδου"/>
          <p:cNvSpPr>
            <a:spLocks noGrp="1"/>
          </p:cNvSpPr>
          <p:nvPr>
            <p:ph type="ftr" sz="quarter" idx="11"/>
          </p:nvPr>
        </p:nvSpPr>
        <p:spPr/>
        <p:txBody>
          <a:bodyPr/>
          <a:lstStyle/>
          <a:p>
            <a:endParaRPr lang="en-US"/>
          </a:p>
        </p:txBody>
      </p:sp>
      <p:sp>
        <p:nvSpPr>
          <p:cNvPr id="6" name="5 - Θέση αριθμού διαφάνειας"/>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534591" y="294924"/>
            <a:ext cx="9622632" cy="1542498"/>
          </a:xfrm>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a:xfrm>
            <a:off x="534591" y="2075883"/>
            <a:ext cx="9622632" cy="5040842"/>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a:xfrm>
            <a:off x="5602510" y="7144553"/>
            <a:ext cx="2494756" cy="332696"/>
          </a:xfrm>
        </p:spPr>
        <p:txBody>
          <a:bodyPr/>
          <a:lstStyle/>
          <a:p>
            <a:fld id="{1D8BD707-D9CF-40AE-B4C6-C98DA3205C09}" type="datetimeFigureOut">
              <a:rPr lang="en-US" smtClean="0"/>
              <a:pPr/>
              <a:t>11/6/2016</a:t>
            </a:fld>
            <a:endParaRPr lang="en-US"/>
          </a:p>
        </p:txBody>
      </p:sp>
      <p:sp>
        <p:nvSpPr>
          <p:cNvPr id="5" name="4 - Θέση υποσέλιδου"/>
          <p:cNvSpPr>
            <a:spLocks noGrp="1"/>
          </p:cNvSpPr>
          <p:nvPr>
            <p:ph type="ftr" sz="quarter" idx="11"/>
          </p:nvPr>
        </p:nvSpPr>
        <p:spPr>
          <a:xfrm>
            <a:off x="534591" y="7145569"/>
            <a:ext cx="4981159" cy="331680"/>
          </a:xfrm>
        </p:spPr>
        <p:txBody>
          <a:bodyPr/>
          <a:lstStyle/>
          <a:p>
            <a:endParaRPr lang="en-US"/>
          </a:p>
        </p:txBody>
      </p:sp>
      <p:sp>
        <p:nvSpPr>
          <p:cNvPr id="6" name="5 - Θέση αριθμού διαφάνειας"/>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2">
        <a:schemeClr val="bg1"/>
      </p:bgRef>
    </p:bg>
    <p:spTree>
      <p:nvGrpSpPr>
        <p:cNvPr id="1" name=""/>
        <p:cNvGrpSpPr/>
        <p:nvPr/>
      </p:nvGrpSpPr>
      <p:grpSpPr>
        <a:xfrm>
          <a:off x="0" y="0"/>
          <a:ext cx="0" cy="0"/>
          <a:chOff x="0" y="0"/>
          <a:chExt cx="0" cy="0"/>
        </a:xfrm>
      </p:grpSpPr>
      <p:sp>
        <p:nvSpPr>
          <p:cNvPr id="9" name="8 - Ορθογώνιο τρίγωνο"/>
          <p:cNvSpPr/>
          <p:nvPr/>
        </p:nvSpPr>
        <p:spPr>
          <a:xfrm flipV="1">
            <a:off x="8225" y="7756"/>
            <a:ext cx="10675364" cy="7537998"/>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4296" tIns="52148" rIns="104296" bIns="52148" anchor="ctr"/>
          <a:lstStyle/>
          <a:p>
            <a:pPr marL="0" algn="ctr" defTabSz="1042965" rtl="0" eaLnBrk="1" latinLnBrk="0" hangingPunct="1"/>
            <a:endParaRPr kumimoji="0" lang="en-US" sz="2100" kern="1200">
              <a:solidFill>
                <a:schemeClr val="lt1"/>
              </a:solidFill>
              <a:latin typeface="+mn-lt"/>
              <a:ea typeface="+mn-ea"/>
              <a:cs typeface="+mn-cs"/>
            </a:endParaRPr>
          </a:p>
        </p:txBody>
      </p:sp>
      <p:sp>
        <p:nvSpPr>
          <p:cNvPr id="8" name="7 - Ισοσκελές τρίγωνο"/>
          <p:cNvSpPr/>
          <p:nvPr/>
        </p:nvSpPr>
        <p:spPr>
          <a:xfrm rot="5400000" flipV="1">
            <a:off x="8896239" y="298049"/>
            <a:ext cx="2087064" cy="1513303"/>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4296" tIns="52148" rIns="104296" bIns="52148" anchor="ctr"/>
          <a:lstStyle/>
          <a:p>
            <a:pPr algn="ctr" eaLnBrk="1" latinLnBrk="0" hangingPunct="1"/>
            <a:endParaRPr kumimoji="0" lang="en-US"/>
          </a:p>
        </p:txBody>
      </p:sp>
      <p:sp>
        <p:nvSpPr>
          <p:cNvPr id="4" name="3 - Θέση ημερομηνίας"/>
          <p:cNvSpPr>
            <a:spLocks noGrp="1"/>
          </p:cNvSpPr>
          <p:nvPr>
            <p:ph type="dt" sz="half" idx="10"/>
          </p:nvPr>
        </p:nvSpPr>
        <p:spPr>
          <a:xfrm>
            <a:off x="8133018" y="7141193"/>
            <a:ext cx="2494756" cy="336056"/>
          </a:xfrm>
        </p:spPr>
        <p:txBody>
          <a:bodyPr/>
          <a:lstStyle/>
          <a:p>
            <a:fld id="{1D8BD707-D9CF-40AE-B4C6-C98DA3205C09}" type="datetimeFigureOut">
              <a:rPr lang="en-US" smtClean="0"/>
              <a:pPr/>
              <a:t>11/6/2016</a:t>
            </a:fld>
            <a:endParaRPr lang="en-US"/>
          </a:p>
        </p:txBody>
      </p:sp>
      <p:sp>
        <p:nvSpPr>
          <p:cNvPr id="5" name="4 - Θέση υποσέλιδου"/>
          <p:cNvSpPr>
            <a:spLocks noGrp="1"/>
          </p:cNvSpPr>
          <p:nvPr>
            <p:ph type="ftr" sz="quarter" idx="11"/>
          </p:nvPr>
        </p:nvSpPr>
        <p:spPr>
          <a:xfrm>
            <a:off x="3062760" y="7145569"/>
            <a:ext cx="4981159" cy="331680"/>
          </a:xfrm>
        </p:spPr>
        <p:txBody>
          <a:bodyPr/>
          <a:lstStyle/>
          <a:p>
            <a:endParaRPr lang="en-US"/>
          </a:p>
        </p:txBody>
      </p:sp>
      <p:sp>
        <p:nvSpPr>
          <p:cNvPr id="6" name="5 - Θέση αριθμού διαφάνειας"/>
          <p:cNvSpPr>
            <a:spLocks noGrp="1"/>
          </p:cNvSpPr>
          <p:nvPr>
            <p:ph type="sldNum" sz="quarter" idx="12"/>
          </p:nvPr>
        </p:nvSpPr>
        <p:spPr>
          <a:xfrm>
            <a:off x="9881574" y="892649"/>
            <a:ext cx="588050" cy="331680"/>
          </a:xfrm>
        </p:spPr>
        <p:txBody>
          <a:bodyPr/>
          <a:lstStyle/>
          <a:p>
            <a:fld id="{B6F15528-21DE-4FAA-801E-634DDDAF4B2B}" type="slidenum">
              <a:rPr lang="en-US" smtClean="0"/>
              <a:pPr/>
              <a:t>‹#›</a:t>
            </a:fld>
            <a:endParaRPr lang="en-US"/>
          </a:p>
        </p:txBody>
      </p:sp>
      <p:cxnSp>
        <p:nvCxnSpPr>
          <p:cNvPr id="11" name="10 - Ευθεία γραμμή σύνδεσης"/>
          <p:cNvCxnSpPr/>
          <p:nvPr/>
        </p:nvCxnSpPr>
        <p:spPr>
          <a:xfrm rot="10800000">
            <a:off x="7563773" y="10343"/>
            <a:ext cx="3125299" cy="209507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9 - Ευθεία γραμμή σύνδεσης"/>
          <p:cNvCxnSpPr/>
          <p:nvPr/>
        </p:nvCxnSpPr>
        <p:spPr>
          <a:xfrm flipV="1">
            <a:off x="0" y="7756"/>
            <a:ext cx="10683588" cy="754575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1 - Τίτλος"/>
          <p:cNvSpPr>
            <a:spLocks noGrp="1"/>
          </p:cNvSpPr>
          <p:nvPr>
            <p:ph type="title"/>
          </p:nvPr>
        </p:nvSpPr>
        <p:spPr>
          <a:xfrm>
            <a:off x="445492" y="299302"/>
            <a:ext cx="8464352" cy="1501751"/>
          </a:xfrm>
        </p:spPr>
        <p:txBody>
          <a:bodyPr anchor="ctr"/>
          <a:lstStyle>
            <a:lvl1pPr marL="0" algn="l">
              <a:buNone/>
              <a:defRPr sz="4100" b="1" cap="none"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45492" y="1801049"/>
            <a:ext cx="4544021" cy="2520421"/>
          </a:xfrm>
        </p:spPr>
        <p:txBody>
          <a:bodyPr anchor="t"/>
          <a:lstStyle>
            <a:lvl1pPr marL="62578" indent="0" algn="l">
              <a:buNone/>
              <a:defRPr sz="2300">
                <a:solidFill>
                  <a:schemeClr val="tx1">
                    <a:tint val="75000"/>
                  </a:schemeClr>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marL="0" algn="l">
              <a:defRPr/>
            </a:lvl1p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534591" y="1899067"/>
            <a:ext cx="4722217" cy="4990084"/>
          </a:xfrm>
        </p:spPr>
        <p:txBody>
          <a:bodyPr/>
          <a:lstStyle>
            <a:lvl1pPr>
              <a:defRPr sz="3000"/>
            </a:lvl1pPr>
            <a:lvl2pPr>
              <a:defRPr sz="2700"/>
            </a:lvl2pPr>
            <a:lvl3pPr>
              <a:defRPr sz="2300"/>
            </a:lvl3pPr>
            <a:lvl4pPr>
              <a:defRPr sz="2100"/>
            </a:lvl4pPr>
            <a:lvl5pPr>
              <a:defRPr sz="21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5435005" y="1899067"/>
            <a:ext cx="4722217" cy="4990084"/>
          </a:xfrm>
        </p:spPr>
        <p:txBody>
          <a:bodyPr/>
          <a:lstStyle>
            <a:lvl1pPr>
              <a:defRPr sz="3000"/>
            </a:lvl1pPr>
            <a:lvl2pPr>
              <a:defRPr sz="2700"/>
            </a:lvl2pPr>
            <a:lvl3pPr>
              <a:defRPr sz="2300"/>
            </a:lvl3pPr>
            <a:lvl4pPr>
              <a:defRPr sz="2100"/>
            </a:lvl4pPr>
            <a:lvl5pPr>
              <a:defRPr sz="21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a:xfrm>
            <a:off x="5602510" y="7145569"/>
            <a:ext cx="2494756" cy="332696"/>
          </a:xfrm>
        </p:spPr>
        <p:txBody>
          <a:bodyPr/>
          <a:lstStyle/>
          <a:p>
            <a:fld id="{1D8BD707-D9CF-40AE-B4C6-C98DA3205C09}" type="datetimeFigureOut">
              <a:rPr lang="en-US" smtClean="0"/>
              <a:pPr/>
              <a:t>11/6/2016</a:t>
            </a:fld>
            <a:endParaRPr lang="en-US"/>
          </a:p>
        </p:txBody>
      </p:sp>
      <p:sp>
        <p:nvSpPr>
          <p:cNvPr id="6" name="5 - Θέση υποσέλιδου"/>
          <p:cNvSpPr>
            <a:spLocks noGrp="1"/>
          </p:cNvSpPr>
          <p:nvPr>
            <p:ph type="ftr" sz="quarter" idx="11"/>
          </p:nvPr>
        </p:nvSpPr>
        <p:spPr>
          <a:xfrm>
            <a:off x="534591" y="7145569"/>
            <a:ext cx="4981159" cy="332696"/>
          </a:xfrm>
        </p:spPr>
        <p:txBody>
          <a:bodyPr/>
          <a:lstStyle/>
          <a:p>
            <a:endParaRPr lang="en-US"/>
          </a:p>
        </p:txBody>
      </p:sp>
      <p:sp>
        <p:nvSpPr>
          <p:cNvPr id="7" name="6 - Θέση αριθμού διαφάνειας"/>
          <p:cNvSpPr>
            <a:spLocks noGrp="1"/>
          </p:cNvSpPr>
          <p:nvPr>
            <p:ph type="sldNum" sz="quarter" idx="12"/>
          </p:nvPr>
        </p:nvSpPr>
        <p:spPr>
          <a:xfrm>
            <a:off x="8874205" y="7145569"/>
            <a:ext cx="588050" cy="332696"/>
          </a:xfr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bg>
      <p:bgRef idx="1002">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90211" y="320546"/>
            <a:ext cx="1247378" cy="6784973"/>
          </a:xfrm>
        </p:spPr>
        <p:txBody>
          <a:bodyPr vert="vert270" anchor="b"/>
          <a:lstStyle>
            <a:lvl1pPr marL="0" algn="ctr">
              <a:defRPr sz="3800" b="1">
                <a:ln w="6350">
                  <a:solidFill>
                    <a:schemeClr val="tx1"/>
                  </a:solidFill>
                </a:ln>
                <a:solidFill>
                  <a:schemeClr val="tx1"/>
                </a:solidFill>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1596062" y="320545"/>
            <a:ext cx="679374" cy="3326956"/>
          </a:xfrm>
          <a:solidFill>
            <a:schemeClr val="bg1"/>
          </a:solidFill>
          <a:ln w="12700">
            <a:noFill/>
          </a:ln>
        </p:spPr>
        <p:txBody>
          <a:bodyPr vert="vert270" anchor="ctr"/>
          <a:lstStyle>
            <a:lvl1pPr marL="0" indent="0" algn="ctr">
              <a:buNone/>
              <a:defRPr sz="1800" b="0">
                <a:solidFill>
                  <a:schemeClr val="tx1"/>
                </a:solidFill>
              </a:defRPr>
            </a:lvl1pPr>
            <a:lvl2pPr>
              <a:buNone/>
              <a:defRPr sz="2300" b="1"/>
            </a:lvl2pPr>
            <a:lvl3pPr>
              <a:buNone/>
              <a:defRPr sz="2100" b="1"/>
            </a:lvl3pPr>
            <a:lvl4pPr>
              <a:buNone/>
              <a:defRPr sz="1800" b="1"/>
            </a:lvl4pPr>
            <a:lvl5pPr>
              <a:buNone/>
              <a:defRPr sz="18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1596062" y="3778563"/>
            <a:ext cx="679374" cy="3326956"/>
          </a:xfrm>
          <a:solidFill>
            <a:schemeClr val="bg1"/>
          </a:solidFill>
          <a:ln w="12700">
            <a:noFill/>
          </a:ln>
        </p:spPr>
        <p:txBody>
          <a:bodyPr vert="vert270" anchor="ctr"/>
          <a:lstStyle>
            <a:lvl1pPr marL="0" indent="0" algn="ctr">
              <a:buNone/>
              <a:defRPr sz="1800" b="0">
                <a:solidFill>
                  <a:schemeClr val="tx1"/>
                </a:solidFill>
              </a:defRPr>
            </a:lvl1pPr>
            <a:lvl2pPr>
              <a:buNone/>
              <a:defRPr sz="2300" b="1"/>
            </a:lvl2pPr>
            <a:lvl3pPr>
              <a:buNone/>
              <a:defRPr sz="2100" b="1"/>
            </a:lvl3pPr>
            <a:lvl4pPr>
              <a:buNone/>
              <a:defRPr sz="1800" b="1"/>
            </a:lvl4pPr>
            <a:lvl5pPr>
              <a:buNone/>
              <a:defRPr sz="18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2364535" y="320545"/>
            <a:ext cx="8018860" cy="3326956"/>
          </a:xfrm>
        </p:spPr>
        <p:txBody>
          <a:bodyPr/>
          <a:lstStyle>
            <a:lvl1pPr algn="l">
              <a:defRPr sz="2700"/>
            </a:lvl1pPr>
            <a:lvl2pPr algn="l">
              <a:defRPr sz="2300"/>
            </a:lvl2pPr>
            <a:lvl3pPr algn="l">
              <a:defRPr sz="2100"/>
            </a:lvl3pPr>
            <a:lvl4pPr algn="l">
              <a:defRPr sz="1800"/>
            </a:lvl4pPr>
            <a:lvl5pPr algn="l">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2364535" y="3778563"/>
            <a:ext cx="8018860" cy="3326956"/>
          </a:xfrm>
        </p:spPr>
        <p:txBody>
          <a:bodyPr/>
          <a:lstStyle>
            <a:lvl1pPr>
              <a:defRPr sz="2700"/>
            </a:lvl1pPr>
            <a:lvl2pPr>
              <a:defRPr sz="2300"/>
            </a:lvl2pPr>
            <a:lvl3pPr>
              <a:defRPr sz="21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a:xfrm>
            <a:off x="5602510" y="7145569"/>
            <a:ext cx="2491192" cy="332696"/>
          </a:xfrm>
        </p:spPr>
        <p:txBody>
          <a:bodyPr/>
          <a:lstStyle/>
          <a:p>
            <a:fld id="{1D8BD707-D9CF-40AE-B4C6-C98DA3205C09}" type="datetimeFigureOut">
              <a:rPr lang="en-US" smtClean="0"/>
              <a:pPr/>
              <a:t>11/6/2016</a:t>
            </a:fld>
            <a:endParaRPr lang="en-US"/>
          </a:p>
        </p:txBody>
      </p:sp>
      <p:sp>
        <p:nvSpPr>
          <p:cNvPr id="8" name="7 - Θέση υποσέλιδου"/>
          <p:cNvSpPr>
            <a:spLocks noGrp="1"/>
          </p:cNvSpPr>
          <p:nvPr>
            <p:ph type="ftr" sz="quarter" idx="11"/>
          </p:nvPr>
        </p:nvSpPr>
        <p:spPr>
          <a:xfrm>
            <a:off x="534591" y="7145569"/>
            <a:ext cx="4982385" cy="332696"/>
          </a:xfrm>
        </p:spPr>
        <p:txBody>
          <a:bodyPr/>
          <a:lstStyle/>
          <a:p>
            <a:endParaRPr lang="en-US"/>
          </a:p>
        </p:txBody>
      </p:sp>
      <p:sp>
        <p:nvSpPr>
          <p:cNvPr id="9" name="8 - Θέση αριθμού διαφάνειας"/>
          <p:cNvSpPr>
            <a:spLocks noGrp="1"/>
          </p:cNvSpPr>
          <p:nvPr>
            <p:ph type="sldNum" sz="quarter" idx="12"/>
          </p:nvPr>
        </p:nvSpPr>
        <p:spPr>
          <a:xfrm>
            <a:off x="8874205" y="7147914"/>
            <a:ext cx="588050" cy="332696"/>
          </a:xfrm>
        </p:spPr>
        <p:txBody>
          <a:bodyPr/>
          <a:lstStyle>
            <a:lvl1pPr algn="ctr">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b="0"/>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1D8BD707-D9CF-40AE-B4C6-C98DA3205C09}" type="datetimeFigureOut">
              <a:rPr lang="en-US" smtClean="0"/>
              <a:pPr/>
              <a:t>11/6/2016</a:t>
            </a:fld>
            <a:endParaRPr lang="en-US"/>
          </a:p>
        </p:txBody>
      </p:sp>
      <p:sp>
        <p:nvSpPr>
          <p:cNvPr id="4" name="3 - Θέση υποσέλιδου"/>
          <p:cNvSpPr>
            <a:spLocks noGrp="1"/>
          </p:cNvSpPr>
          <p:nvPr>
            <p:ph type="ftr" sz="quarter" idx="11"/>
          </p:nvPr>
        </p:nvSpPr>
        <p:spPr/>
        <p:txBody>
          <a:bodyPr/>
          <a:lstStyle/>
          <a:p>
            <a:endParaRPr lang="en-US"/>
          </a:p>
        </p:txBody>
      </p:sp>
      <p:sp>
        <p:nvSpPr>
          <p:cNvPr id="5" name="4 - Θέση αριθμού διαφάνειας"/>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a:xfrm>
            <a:off x="5602510" y="7145569"/>
            <a:ext cx="2494756" cy="332696"/>
          </a:xfrm>
        </p:spPr>
        <p:txBody>
          <a:bodyPr/>
          <a:lstStyle/>
          <a:p>
            <a:fld id="{1D8BD707-D9CF-40AE-B4C6-C98DA3205C09}" type="datetimeFigureOut">
              <a:rPr lang="en-US" smtClean="0"/>
              <a:pPr/>
              <a:t>11/6/2016</a:t>
            </a:fld>
            <a:endParaRPr lang="en-US"/>
          </a:p>
        </p:txBody>
      </p:sp>
      <p:sp>
        <p:nvSpPr>
          <p:cNvPr id="3" name="2 - Θέση υποσέλιδου"/>
          <p:cNvSpPr>
            <a:spLocks noGrp="1"/>
          </p:cNvSpPr>
          <p:nvPr>
            <p:ph type="ftr" sz="quarter" idx="11"/>
          </p:nvPr>
        </p:nvSpPr>
        <p:spPr>
          <a:xfrm>
            <a:off x="534591" y="7146585"/>
            <a:ext cx="4981159" cy="331680"/>
          </a:xfrm>
        </p:spPr>
        <p:txBody>
          <a:bodyPr/>
          <a:lstStyle/>
          <a:p>
            <a:endParaRPr lang="en-US"/>
          </a:p>
        </p:txBody>
      </p:sp>
      <p:sp>
        <p:nvSpPr>
          <p:cNvPr id="4" name="3 - Θέση αριθμού διαφάνειας"/>
          <p:cNvSpPr>
            <a:spLocks noGrp="1"/>
          </p:cNvSpPr>
          <p:nvPr>
            <p:ph type="sldNum" sz="quarter" idx="12"/>
          </p:nvPr>
        </p:nvSpPr>
        <p:spPr>
          <a:xfrm>
            <a:off x="8874205" y="7145569"/>
            <a:ext cx="588050" cy="332696"/>
          </a:xfr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2">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56604" y="405366"/>
            <a:ext cx="1069181" cy="6553095"/>
          </a:xfrm>
        </p:spPr>
        <p:txBody>
          <a:bodyPr vert="vert270" anchor="b"/>
          <a:lstStyle>
            <a:lvl1pPr marL="0" marR="20859" algn="r">
              <a:spcBef>
                <a:spcPts val="0"/>
              </a:spcBef>
              <a:buNone/>
              <a:defRPr sz="3300" b="0" cap="all" baseline="0"/>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1328123" y="405366"/>
            <a:ext cx="2851150" cy="6553095"/>
          </a:xfrm>
        </p:spPr>
        <p:txBody>
          <a:bodyPr anchor="t"/>
          <a:lstStyle>
            <a:lvl1pPr marL="0" indent="0">
              <a:spcBef>
                <a:spcPts val="0"/>
              </a:spcBef>
              <a:buNone/>
              <a:defRPr sz="1600"/>
            </a:lvl1pPr>
            <a:lvl2pPr>
              <a:buNone/>
              <a:defRPr sz="1400"/>
            </a:lvl2pPr>
            <a:lvl3pPr>
              <a:buNone/>
              <a:defRPr sz="1100"/>
            </a:lvl3pPr>
            <a:lvl4pPr>
              <a:buNone/>
              <a:defRPr sz="1000"/>
            </a:lvl4pPr>
            <a:lvl5pPr>
              <a:buNone/>
              <a:defRPr sz="10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4269300" y="352859"/>
            <a:ext cx="6169176" cy="6603503"/>
          </a:xfrm>
        </p:spPr>
        <p:txBody>
          <a:bodyPr/>
          <a:lstStyle>
            <a:lvl1pPr>
              <a:spcBef>
                <a:spcPts val="0"/>
              </a:spcBef>
              <a:defRPr sz="3400"/>
            </a:lvl1pPr>
            <a:lvl2pPr>
              <a:defRPr sz="3000"/>
            </a:lvl2pPr>
            <a:lvl3pPr>
              <a:defRPr sz="2700"/>
            </a:lvl3pPr>
            <a:lvl4pPr>
              <a:defRPr sz="2300"/>
            </a:lvl4pPr>
            <a:lvl5pPr>
              <a:defRPr sz="23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a:xfrm>
            <a:off x="7341824" y="7228567"/>
            <a:ext cx="2494756" cy="332696"/>
          </a:xfrm>
        </p:spPr>
        <p:txBody>
          <a:bodyPr/>
          <a:lstStyle>
            <a:lvl1pPr>
              <a:defRPr sz="1000"/>
            </a:lvl1pPr>
          </a:lstStyle>
          <a:p>
            <a:fld id="{1D8BD707-D9CF-40AE-B4C6-C98DA3205C09}" type="datetimeFigureOut">
              <a:rPr lang="en-US" smtClean="0"/>
              <a:pPr/>
              <a:t>11/6/2016</a:t>
            </a:fld>
            <a:endParaRPr lang="en-US"/>
          </a:p>
        </p:txBody>
      </p:sp>
      <p:sp>
        <p:nvSpPr>
          <p:cNvPr id="6" name="5 - Θέση υποσέλιδου"/>
          <p:cNvSpPr>
            <a:spLocks noGrp="1"/>
          </p:cNvSpPr>
          <p:nvPr>
            <p:ph type="ftr" sz="quarter" idx="11"/>
          </p:nvPr>
        </p:nvSpPr>
        <p:spPr>
          <a:xfrm>
            <a:off x="1328124" y="7228567"/>
            <a:ext cx="6013700" cy="332696"/>
          </a:xfrm>
        </p:spPr>
        <p:txBody>
          <a:bodyPr/>
          <a:lstStyle>
            <a:lvl1pPr>
              <a:defRPr sz="1000"/>
            </a:lvl1pPr>
          </a:lstStyle>
          <a:p>
            <a:endParaRPr lang="en-US"/>
          </a:p>
        </p:txBody>
      </p:sp>
      <p:sp>
        <p:nvSpPr>
          <p:cNvPr id="7" name="6 - Θέση αριθμού διαφάνειας"/>
          <p:cNvSpPr>
            <a:spLocks noGrp="1"/>
          </p:cNvSpPr>
          <p:nvPr>
            <p:ph type="sldNum" sz="quarter" idx="12"/>
          </p:nvPr>
        </p:nvSpPr>
        <p:spPr>
          <a:xfrm>
            <a:off x="9834242" y="7228567"/>
            <a:ext cx="588050" cy="332696"/>
          </a:xfrm>
        </p:spPr>
        <p:txBody>
          <a:bodyPr/>
          <a:lstStyle>
            <a:lvl1pPr>
              <a:defRPr sz="1000"/>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2">
        <a:schemeClr val="bg1"/>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56604" y="166370"/>
            <a:ext cx="1069181" cy="7057179"/>
          </a:xfrm>
        </p:spPr>
        <p:txBody>
          <a:bodyPr vert="vert270" anchor="b"/>
          <a:lstStyle>
            <a:lvl1pPr marL="0" algn="l">
              <a:buNone/>
              <a:defRPr sz="3400" b="0" cap="all" baseline="0"/>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1330907" y="412315"/>
            <a:ext cx="8574834" cy="6049010"/>
          </a:xfrm>
          <a:solidFill>
            <a:schemeClr val="bg2">
              <a:shade val="50000"/>
            </a:schemeClr>
          </a:solidFill>
        </p:spPr>
        <p:txBody>
          <a:bodyPr/>
          <a:lstStyle>
            <a:lvl1pPr marL="0" indent="0">
              <a:buNone/>
              <a:defRPr sz="3600"/>
            </a:lvl1pPr>
          </a:lstStyle>
          <a:p>
            <a:r>
              <a:rPr kumimoji="0" lang="el-GR" smtClean="0"/>
              <a:t>Κάντε κλικ στο εικονίδιο για να προσθέσετε μια εικόνα</a:t>
            </a:r>
            <a:endParaRPr kumimoji="0" lang="en-US" dirty="0"/>
          </a:p>
        </p:txBody>
      </p:sp>
      <p:sp>
        <p:nvSpPr>
          <p:cNvPr id="4" name="3 - Θέση κειμένου"/>
          <p:cNvSpPr>
            <a:spLocks noGrp="1"/>
          </p:cNvSpPr>
          <p:nvPr>
            <p:ph type="body" sz="half" idx="2"/>
          </p:nvPr>
        </p:nvSpPr>
        <p:spPr>
          <a:xfrm>
            <a:off x="1336477" y="6469081"/>
            <a:ext cx="8574834" cy="756126"/>
          </a:xfrm>
          <a:solidFill>
            <a:schemeClr val="accent1">
              <a:alpha val="15000"/>
            </a:schemeClr>
          </a:solidFill>
          <a:ln>
            <a:solidFill>
              <a:schemeClr val="accent1"/>
            </a:solidFill>
            <a:miter lim="800000"/>
          </a:ln>
        </p:spPr>
        <p:txBody>
          <a:bodyPr/>
          <a:lstStyle>
            <a:lvl1pPr marL="0" indent="0">
              <a:spcBef>
                <a:spcPts val="0"/>
              </a:spcBef>
              <a:buNone/>
              <a:defRPr sz="1600"/>
            </a:lvl1pPr>
            <a:lvl2pPr>
              <a:defRPr sz="1400"/>
            </a:lvl2pPr>
            <a:lvl3pPr>
              <a:defRPr sz="1100"/>
            </a:lvl3pPr>
            <a:lvl4pPr>
              <a:defRPr sz="1000"/>
            </a:lvl4pPr>
            <a:lvl5pPr>
              <a:defRPr sz="10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a:xfrm>
            <a:off x="7142131" y="7228567"/>
            <a:ext cx="2459117" cy="332696"/>
          </a:xfrm>
        </p:spPr>
        <p:txBody>
          <a:bodyPr/>
          <a:lstStyle>
            <a:lvl1pPr>
              <a:defRPr sz="1000"/>
            </a:lvl1pPr>
          </a:lstStyle>
          <a:p>
            <a:fld id="{1D8BD707-D9CF-40AE-B4C6-C98DA3205C09}" type="datetimeFigureOut">
              <a:rPr lang="en-US" smtClean="0"/>
              <a:pPr/>
              <a:t>11/6/2016</a:t>
            </a:fld>
            <a:endParaRPr lang="en-US"/>
          </a:p>
        </p:txBody>
      </p:sp>
      <p:sp>
        <p:nvSpPr>
          <p:cNvPr id="6" name="5 - Θέση υποσέλιδου"/>
          <p:cNvSpPr>
            <a:spLocks noGrp="1"/>
          </p:cNvSpPr>
          <p:nvPr>
            <p:ph type="ftr" sz="quarter" idx="11"/>
          </p:nvPr>
        </p:nvSpPr>
        <p:spPr>
          <a:xfrm>
            <a:off x="1368552" y="7229583"/>
            <a:ext cx="5785637" cy="332696"/>
          </a:xfrm>
        </p:spPr>
        <p:txBody>
          <a:bodyPr/>
          <a:lstStyle>
            <a:lvl1pPr>
              <a:defRPr sz="1000"/>
            </a:lvl1pPr>
          </a:lstStyle>
          <a:p>
            <a:endParaRPr lang="en-US"/>
          </a:p>
        </p:txBody>
      </p:sp>
      <p:sp>
        <p:nvSpPr>
          <p:cNvPr id="7" name="6 - Θέση αριθμού διαφάνειας"/>
          <p:cNvSpPr>
            <a:spLocks noGrp="1"/>
          </p:cNvSpPr>
          <p:nvPr>
            <p:ph type="sldNum" sz="quarter" idx="12"/>
          </p:nvPr>
        </p:nvSpPr>
        <p:spPr>
          <a:xfrm>
            <a:off x="9608123" y="7228567"/>
            <a:ext cx="427673" cy="332696"/>
          </a:xfrm>
        </p:spPr>
        <p:txBody>
          <a:bodyPr/>
          <a:lstStyle>
            <a:lvl1pPr algn="ctr">
              <a:defRPr sz="1000"/>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10 - Ορθογώνιο τρίγωνο"/>
          <p:cNvSpPr/>
          <p:nvPr/>
        </p:nvSpPr>
        <p:spPr>
          <a:xfrm>
            <a:off x="8225" y="15511"/>
            <a:ext cx="10675364" cy="7537998"/>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4296" tIns="52148" rIns="104296" bIns="52148" anchor="ctr"/>
          <a:lstStyle/>
          <a:p>
            <a:pPr algn="ctr" eaLnBrk="1" latinLnBrk="0" hangingPunct="1"/>
            <a:endParaRPr kumimoji="0" lang="en-US"/>
          </a:p>
        </p:txBody>
      </p:sp>
      <p:cxnSp>
        <p:nvCxnSpPr>
          <p:cNvPr id="8" name="7 - Ευθεία γραμμή σύνδεσης"/>
          <p:cNvCxnSpPr/>
          <p:nvPr/>
        </p:nvCxnSpPr>
        <p:spPr>
          <a:xfrm>
            <a:off x="0" y="7756"/>
            <a:ext cx="10683588" cy="754575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 Ευθεία γραμμή σύνδεσης"/>
          <p:cNvCxnSpPr/>
          <p:nvPr/>
        </p:nvCxnSpPr>
        <p:spPr>
          <a:xfrm rot="10800000" flipV="1">
            <a:off x="7563773" y="5455851"/>
            <a:ext cx="3125299" cy="209507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21 - Θέση τίτλου"/>
          <p:cNvSpPr>
            <a:spLocks noGrp="1"/>
          </p:cNvSpPr>
          <p:nvPr>
            <p:ph type="title"/>
          </p:nvPr>
        </p:nvSpPr>
        <p:spPr>
          <a:xfrm>
            <a:off x="534591" y="294924"/>
            <a:ext cx="9622632" cy="1542498"/>
          </a:xfrm>
          <a:prstGeom prst="rect">
            <a:avLst/>
          </a:prstGeom>
        </p:spPr>
        <p:txBody>
          <a:bodyPr vert="horz" lIns="104296" tIns="52148" rIns="104296" bIns="52148" anchor="ctr">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534591" y="2075883"/>
            <a:ext cx="9622632" cy="5040842"/>
          </a:xfrm>
          <a:prstGeom prst="rect">
            <a:avLst/>
          </a:prstGeom>
        </p:spPr>
        <p:txBody>
          <a:bodyPr vert="horz" lIns="104296" tIns="52148" rIns="104296" bIns="52148" anchor="t">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5602510" y="7145569"/>
            <a:ext cx="2494756" cy="332696"/>
          </a:xfrm>
          <a:prstGeom prst="rect">
            <a:avLst/>
          </a:prstGeom>
        </p:spPr>
        <p:txBody>
          <a:bodyPr vert="horz" lIns="104296" tIns="52148" rIns="104296" bIns="52148" anchor="b"/>
          <a:lstStyle>
            <a:lvl1pPr algn="l" eaLnBrk="1" latinLnBrk="0" hangingPunct="1">
              <a:defRPr kumimoji="0" sz="1100" b="0">
                <a:solidFill>
                  <a:schemeClr val="tx1"/>
                </a:solidFill>
              </a:defRPr>
            </a:lvl1pPr>
          </a:lstStyle>
          <a:p>
            <a:fld id="{1D8BD707-D9CF-40AE-B4C6-C98DA3205C09}" type="datetimeFigureOut">
              <a:rPr lang="en-US" smtClean="0"/>
              <a:pPr/>
              <a:t>11/6/2016</a:t>
            </a:fld>
            <a:endParaRPr lang="en-US"/>
          </a:p>
        </p:txBody>
      </p:sp>
      <p:sp>
        <p:nvSpPr>
          <p:cNvPr id="3" name="2 - Θέση υποσέλιδου"/>
          <p:cNvSpPr>
            <a:spLocks noGrp="1"/>
          </p:cNvSpPr>
          <p:nvPr>
            <p:ph type="ftr" sz="quarter" idx="3"/>
          </p:nvPr>
        </p:nvSpPr>
        <p:spPr>
          <a:xfrm>
            <a:off x="534591" y="7146585"/>
            <a:ext cx="4981159" cy="331680"/>
          </a:xfrm>
          <a:prstGeom prst="rect">
            <a:avLst/>
          </a:prstGeom>
        </p:spPr>
        <p:txBody>
          <a:bodyPr vert="horz" lIns="104296" tIns="52148" rIns="104296" bIns="52148" anchor="b"/>
          <a:lstStyle>
            <a:lvl1pPr algn="r" eaLnBrk="1" latinLnBrk="0" hangingPunct="1">
              <a:defRPr kumimoji="0" sz="1100">
                <a:solidFill>
                  <a:schemeClr val="tx1"/>
                </a:solidFill>
              </a:defRPr>
            </a:lvl1pPr>
          </a:lstStyle>
          <a:p>
            <a:endParaRPr lang="en-US"/>
          </a:p>
        </p:txBody>
      </p:sp>
      <p:sp>
        <p:nvSpPr>
          <p:cNvPr id="23" name="22 - Θέση αριθμού διαφάνειας"/>
          <p:cNvSpPr>
            <a:spLocks noGrp="1"/>
          </p:cNvSpPr>
          <p:nvPr>
            <p:ph type="sldNum" sz="quarter" idx="4"/>
          </p:nvPr>
        </p:nvSpPr>
        <p:spPr>
          <a:xfrm>
            <a:off x="8874205" y="7145569"/>
            <a:ext cx="588050" cy="332696"/>
          </a:xfrm>
          <a:prstGeom prst="rect">
            <a:avLst/>
          </a:prstGeom>
        </p:spPr>
        <p:txBody>
          <a:bodyPr vert="horz" lIns="104296" tIns="52148" rIns="104296" bIns="52148" anchor="b"/>
          <a:lstStyle>
            <a:lvl1pPr algn="ctr" eaLnBrk="1" latinLnBrk="0" hangingPunct="1">
              <a:defRPr kumimoji="0" sz="1400">
                <a:solidFill>
                  <a:schemeClr val="tx1"/>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marL="552771" algn="l" rtl="0" eaLnBrk="1" latinLnBrk="0" hangingPunct="1">
        <a:spcBef>
          <a:spcPct val="0"/>
        </a:spcBef>
        <a:buNone/>
        <a:defRPr kumimoji="0" sz="48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511053" indent="-438045" algn="l" rtl="0" eaLnBrk="1" latinLnBrk="0" hangingPunct="1">
        <a:spcBef>
          <a:spcPct val="20000"/>
        </a:spcBef>
        <a:buClr>
          <a:schemeClr val="accent1"/>
        </a:buClr>
        <a:buSzPct val="80000"/>
        <a:buFont typeface="Wingdings 2"/>
        <a:buChar char=""/>
        <a:defRPr kumimoji="0" sz="3400" kern="1200">
          <a:solidFill>
            <a:schemeClr val="tx1"/>
          </a:solidFill>
          <a:latin typeface="+mn-lt"/>
          <a:ea typeface="+mn-ea"/>
          <a:cs typeface="+mn-cs"/>
        </a:defRPr>
      </a:lvl1pPr>
      <a:lvl2pPr marL="938668" indent="-325926" algn="l" rtl="0" eaLnBrk="1" latinLnBrk="0" hangingPunct="1">
        <a:spcBef>
          <a:spcPct val="20000"/>
        </a:spcBef>
        <a:buClr>
          <a:schemeClr val="accent1"/>
        </a:buClr>
        <a:buSzPct val="95000"/>
        <a:buFont typeface="Verdana"/>
        <a:buChar char="›"/>
        <a:defRPr kumimoji="0" sz="3000" kern="1200">
          <a:solidFill>
            <a:schemeClr val="tx1"/>
          </a:solidFill>
          <a:latin typeface="+mn-lt"/>
          <a:ea typeface="+mn-ea"/>
          <a:cs typeface="+mn-cs"/>
        </a:defRPr>
      </a:lvl2pPr>
      <a:lvl3pPr marL="1261987" indent="-260741" algn="l" rtl="0" eaLnBrk="1" latinLnBrk="0" hangingPunct="1">
        <a:spcBef>
          <a:spcPct val="20000"/>
        </a:spcBef>
        <a:buClr>
          <a:schemeClr val="accent1"/>
        </a:buClr>
        <a:buFont typeface="Wingdings 2"/>
        <a:buChar char=""/>
        <a:defRPr kumimoji="0" sz="2700" kern="1200">
          <a:solidFill>
            <a:schemeClr val="tx1"/>
          </a:solidFill>
          <a:latin typeface="+mn-lt"/>
          <a:ea typeface="+mn-ea"/>
          <a:cs typeface="+mn-cs"/>
        </a:defRPr>
      </a:lvl3pPr>
      <a:lvl4pPr marL="1564447" indent="-239882" algn="l" rtl="0" eaLnBrk="1" latinLnBrk="0" hangingPunct="1">
        <a:spcBef>
          <a:spcPct val="20000"/>
        </a:spcBef>
        <a:buClr>
          <a:schemeClr val="accent1"/>
        </a:buClr>
        <a:buFont typeface="Wingdings 2"/>
        <a:buChar char=""/>
        <a:defRPr kumimoji="0" sz="2300" kern="1200">
          <a:solidFill>
            <a:schemeClr val="tx1"/>
          </a:solidFill>
          <a:latin typeface="+mn-lt"/>
          <a:ea typeface="+mn-ea"/>
          <a:cs typeface="+mn-cs"/>
        </a:defRPr>
      </a:lvl4pPr>
      <a:lvl5pPr marL="1825188" indent="-239882" algn="l" rtl="0" eaLnBrk="1" latinLnBrk="0" hangingPunct="1">
        <a:spcBef>
          <a:spcPct val="20000"/>
        </a:spcBef>
        <a:buClr>
          <a:schemeClr val="accent1">
            <a:tint val="75000"/>
          </a:schemeClr>
        </a:buClr>
        <a:buFont typeface="Wingdings 2"/>
        <a:buChar char=""/>
        <a:defRPr kumimoji="0" sz="2200" kern="1200">
          <a:solidFill>
            <a:schemeClr val="tx1"/>
          </a:solidFill>
          <a:latin typeface="+mn-lt"/>
          <a:ea typeface="+mn-ea"/>
          <a:cs typeface="+mn-cs"/>
        </a:defRPr>
      </a:lvl5pPr>
      <a:lvl6pPr marL="2085929" indent="-239882"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6pPr>
      <a:lvl7pPr marL="2377959" indent="-23988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7pPr>
      <a:lvl8pPr marL="2607412" indent="-208593"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8pPr>
      <a:lvl9pPr marL="2868153" indent="-208593"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21482" algn="l" rtl="0" eaLnBrk="1" latinLnBrk="0" hangingPunct="1">
        <a:defRPr kumimoji="0" kern="1200">
          <a:solidFill>
            <a:schemeClr val="tx1"/>
          </a:solidFill>
          <a:latin typeface="+mn-lt"/>
          <a:ea typeface="+mn-ea"/>
          <a:cs typeface="+mn-cs"/>
        </a:defRPr>
      </a:lvl2pPr>
      <a:lvl3pPr marL="1042965" algn="l" rtl="0" eaLnBrk="1" latinLnBrk="0" hangingPunct="1">
        <a:defRPr kumimoji="0" kern="1200">
          <a:solidFill>
            <a:schemeClr val="tx1"/>
          </a:solidFill>
          <a:latin typeface="+mn-lt"/>
          <a:ea typeface="+mn-ea"/>
          <a:cs typeface="+mn-cs"/>
        </a:defRPr>
      </a:lvl3pPr>
      <a:lvl4pPr marL="1564447" algn="l" rtl="0" eaLnBrk="1" latinLnBrk="0" hangingPunct="1">
        <a:defRPr kumimoji="0" kern="1200">
          <a:solidFill>
            <a:schemeClr val="tx1"/>
          </a:solidFill>
          <a:latin typeface="+mn-lt"/>
          <a:ea typeface="+mn-ea"/>
          <a:cs typeface="+mn-cs"/>
        </a:defRPr>
      </a:lvl4pPr>
      <a:lvl5pPr marL="2085929" algn="l" rtl="0" eaLnBrk="1" latinLnBrk="0" hangingPunct="1">
        <a:defRPr kumimoji="0" kern="1200">
          <a:solidFill>
            <a:schemeClr val="tx1"/>
          </a:solidFill>
          <a:latin typeface="+mn-lt"/>
          <a:ea typeface="+mn-ea"/>
          <a:cs typeface="+mn-cs"/>
        </a:defRPr>
      </a:lvl5pPr>
      <a:lvl6pPr marL="2607412" algn="l" rtl="0" eaLnBrk="1" latinLnBrk="0" hangingPunct="1">
        <a:defRPr kumimoji="0" kern="1200">
          <a:solidFill>
            <a:schemeClr val="tx1"/>
          </a:solidFill>
          <a:latin typeface="+mn-lt"/>
          <a:ea typeface="+mn-ea"/>
          <a:cs typeface="+mn-cs"/>
        </a:defRPr>
      </a:lvl6pPr>
      <a:lvl7pPr marL="3128894" algn="l" rtl="0" eaLnBrk="1" latinLnBrk="0" hangingPunct="1">
        <a:defRPr kumimoji="0" kern="1200">
          <a:solidFill>
            <a:schemeClr val="tx1"/>
          </a:solidFill>
          <a:latin typeface="+mn-lt"/>
          <a:ea typeface="+mn-ea"/>
          <a:cs typeface="+mn-cs"/>
        </a:defRPr>
      </a:lvl7pPr>
      <a:lvl8pPr marL="3650376" algn="l" rtl="0" eaLnBrk="1" latinLnBrk="0" hangingPunct="1">
        <a:defRPr kumimoji="0" kern="1200">
          <a:solidFill>
            <a:schemeClr val="tx1"/>
          </a:solidFill>
          <a:latin typeface="+mn-lt"/>
          <a:ea typeface="+mn-ea"/>
          <a:cs typeface="+mn-cs"/>
        </a:defRPr>
      </a:lvl8pPr>
      <a:lvl9pPr marL="417185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75.jpeg"/></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5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62.xml.rels><?xml version="1.0" encoding="UTF-8" standalone="yes"?>
<Relationships xmlns="http://schemas.openxmlformats.org/package/2006/relationships"><Relationship Id="rId8" Type="http://schemas.openxmlformats.org/officeDocument/2006/relationships/hyperlink" Target="https://el.wikipedia.org/wiki/%CE%9C%CE%B5%CF%84%CE%B1%CE%B2%CE%BF%CE%BB%CE%B9%CF%83%CE%BC%CF%8C%CF%82" TargetMode="External"/><Relationship Id="rId3" Type="http://schemas.openxmlformats.org/officeDocument/2006/relationships/hyperlink" Target="https://el.wikipedia.org/wiki/%CE%88%CE%BC%CE%B2%CF%81%CF%85%CE%BF" TargetMode="External"/><Relationship Id="rId7" Type="http://schemas.openxmlformats.org/officeDocument/2006/relationships/hyperlink" Target="https://el.wikipedia.org/w/index.php?title=%CE%91%CE%BD%CE%BF%CF%83%CE%AF%CE%B1&amp;action=edit&amp;redlink=1" TargetMode="Externa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hyperlink" Target="https://el.wikipedia.org/wiki/%CE%9C%CE%B9%CE%BA%CF%81%CE%BF%CE%BF%CF%81%CE%B3%CE%B1%CE%BD%CE%B9%CF%83%CE%BC%CF%8C%CF%82" TargetMode="External"/><Relationship Id="rId11" Type="http://schemas.openxmlformats.org/officeDocument/2006/relationships/image" Target="../media/image107.jpeg"/><Relationship Id="rId5" Type="http://schemas.openxmlformats.org/officeDocument/2006/relationships/hyperlink" Target="https://el.wikipedia.org/wiki/%CE%91%CE%BD%CF%84%CE%B9%CE%B3%CF%8C%CE%BD%CE%BF" TargetMode="External"/><Relationship Id="rId10" Type="http://schemas.openxmlformats.org/officeDocument/2006/relationships/image" Target="../media/image106.jpeg"/><Relationship Id="rId4" Type="http://schemas.openxmlformats.org/officeDocument/2006/relationships/hyperlink" Target="https://el.wikipedia.org/wiki/%CE%94%CE%B9%CE%AE%CE%B8%CE%B7%CF%83%CE%B7" TargetMode="External"/><Relationship Id="rId9" Type="http://schemas.openxmlformats.org/officeDocument/2006/relationships/hyperlink" Target="https://el.wikipedia.org/wiki/%CE%A3%CE%AF%CE%B4%CE%B7%CF%81%CE%BF%CF%82" TargetMode="Externa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3" name="Picture 3"/>
          <p:cNvPicPr>
            <a:picLocks noChangeAspect="1" noChangeArrowheads="1"/>
          </p:cNvPicPr>
          <p:nvPr/>
        </p:nvPicPr>
        <p:blipFill>
          <a:blip r:embed="rId3" cstate="print"/>
          <a:srcRect/>
          <a:stretch>
            <a:fillRect/>
          </a:stretch>
        </p:blipFill>
        <p:spPr bwMode="auto">
          <a:xfrm>
            <a:off x="5549900" y="2108200"/>
            <a:ext cx="3644900" cy="4851400"/>
          </a:xfrm>
          <a:prstGeom prst="rect">
            <a:avLst/>
          </a:prstGeom>
          <a:noFill/>
        </p:spPr>
      </p:pic>
      <p:sp>
        <p:nvSpPr>
          <p:cNvPr id="2" name="TextBox 1"/>
          <p:cNvSpPr txBox="1"/>
          <p:nvPr/>
        </p:nvSpPr>
        <p:spPr>
          <a:xfrm>
            <a:off x="1714503" y="901701"/>
            <a:ext cx="5428602" cy="1533732"/>
          </a:xfrm>
          <a:prstGeom prst="rect">
            <a:avLst/>
          </a:prstGeom>
          <a:noFill/>
        </p:spPr>
        <p:txBody>
          <a:bodyPr wrap="none" lIns="0" tIns="0" rIns="0" bIns="45699" rtlCol="0">
            <a:spAutoFit/>
          </a:bodyPr>
          <a:lstStyle/>
          <a:p>
            <a:pPr>
              <a:lnSpc>
                <a:spcPts val="3497"/>
              </a:lnSpc>
              <a:tabLst>
                <a:tab pos="748961" algn="l"/>
                <a:tab pos="1053626" algn="l"/>
              </a:tabLst>
            </a:pPr>
            <a:r>
              <a:rPr lang="en-US" altLang="zh-CN" dirty="0" smtClean="0"/>
              <a:t>		</a:t>
            </a:r>
            <a:r>
              <a:rPr lang="en-US" altLang="zh-CN" sz="2900" b="1" u="sng" dirty="0" smtClean="0">
                <a:solidFill>
                  <a:srgbClr val="FFC000"/>
                </a:solidFill>
                <a:latin typeface="Calibri" pitchFamily="18" charset="0"/>
                <a:cs typeface="Calibri" pitchFamily="18" charset="0"/>
              </a:rPr>
              <a:t>ΑΝΑΤΟΜΙΑ ΤΟΥ ΑΝΘΡΩΠΟΥ</a:t>
            </a:r>
          </a:p>
          <a:p>
            <a:pPr>
              <a:lnSpc>
                <a:spcPts val="1000"/>
              </a:lnSpc>
            </a:pPr>
            <a:endParaRPr lang="en-US" altLang="zh-CN" dirty="0" smtClean="0"/>
          </a:p>
          <a:p>
            <a:pPr>
              <a:lnSpc>
                <a:spcPts val="1000"/>
              </a:lnSpc>
            </a:pPr>
            <a:endParaRPr lang="en-US" altLang="zh-CN" dirty="0" smtClean="0"/>
          </a:p>
          <a:p>
            <a:pPr>
              <a:lnSpc>
                <a:spcPts val="3300"/>
              </a:lnSpc>
              <a:tabLst>
                <a:tab pos="748961" algn="l"/>
                <a:tab pos="1053626" algn="l"/>
              </a:tabLst>
            </a:pPr>
            <a:r>
              <a:rPr lang="en-US" altLang="zh-CN" sz="2400" b="1" dirty="0" smtClean="0">
                <a:solidFill>
                  <a:srgbClr val="4BACC6"/>
                </a:solidFill>
                <a:latin typeface="Calibri" pitchFamily="18" charset="0"/>
                <a:cs typeface="Calibri" pitchFamily="18" charset="0"/>
              </a:rPr>
              <a:t>ΤΜΗΜΑ</a:t>
            </a:r>
            <a:r>
              <a:rPr lang="en-US" altLang="zh-CN" sz="2400" dirty="0" smtClean="0">
                <a:latin typeface="Times New Roman" pitchFamily="18" charset="0"/>
                <a:cs typeface="Times New Roman" pitchFamily="18" charset="0"/>
              </a:rPr>
              <a:t> </a:t>
            </a:r>
            <a:r>
              <a:rPr lang="en-US" altLang="zh-CN" sz="2400" b="1" dirty="0" smtClean="0">
                <a:solidFill>
                  <a:srgbClr val="4BACC6"/>
                </a:solidFill>
                <a:latin typeface="Calibri" pitchFamily="18" charset="0"/>
                <a:cs typeface="Calibri" pitchFamily="18" charset="0"/>
              </a:rPr>
              <a:t>ΔΙΑΤΡΟΦΗΣ</a:t>
            </a:r>
            <a:r>
              <a:rPr lang="en-US" altLang="zh-CN" sz="2400" dirty="0" smtClean="0">
                <a:latin typeface="Times New Roman" pitchFamily="18" charset="0"/>
                <a:cs typeface="Times New Roman" pitchFamily="18" charset="0"/>
              </a:rPr>
              <a:t> </a:t>
            </a:r>
            <a:r>
              <a:rPr lang="en-US" altLang="zh-CN" sz="2400" b="1" dirty="0" smtClean="0">
                <a:solidFill>
                  <a:srgbClr val="4BACC6"/>
                </a:solidFill>
                <a:latin typeface="Calibri" pitchFamily="18" charset="0"/>
                <a:cs typeface="Calibri" pitchFamily="18" charset="0"/>
              </a:rPr>
              <a:t>&amp;</a:t>
            </a:r>
            <a:r>
              <a:rPr lang="en-US" altLang="zh-CN" sz="2400" dirty="0" smtClean="0">
                <a:latin typeface="Times New Roman" pitchFamily="18" charset="0"/>
                <a:cs typeface="Times New Roman" pitchFamily="18" charset="0"/>
              </a:rPr>
              <a:t> </a:t>
            </a:r>
            <a:r>
              <a:rPr lang="en-US" altLang="zh-CN" sz="2400" b="1" dirty="0" smtClean="0">
                <a:solidFill>
                  <a:srgbClr val="4BACC6"/>
                </a:solidFill>
                <a:latin typeface="Calibri" pitchFamily="18" charset="0"/>
                <a:cs typeface="Calibri" pitchFamily="18" charset="0"/>
              </a:rPr>
              <a:t>ΔΙΑΙΤΟΛΟΓΙΑΣ</a:t>
            </a:r>
          </a:p>
          <a:p>
            <a:pPr>
              <a:lnSpc>
                <a:spcPts val="2799"/>
              </a:lnSpc>
              <a:tabLst>
                <a:tab pos="748961" algn="l"/>
                <a:tab pos="1053626" algn="l"/>
              </a:tabLst>
            </a:pPr>
            <a:r>
              <a:rPr lang="en-US" altLang="zh-CN" dirty="0" smtClean="0"/>
              <a:t>	</a:t>
            </a:r>
            <a:r>
              <a:rPr lang="en-US" altLang="zh-CN" sz="2400" b="1" dirty="0" smtClean="0">
                <a:solidFill>
                  <a:srgbClr val="4BACC6"/>
                </a:solidFill>
                <a:latin typeface="Calibri" pitchFamily="18" charset="0"/>
                <a:cs typeface="Calibri" pitchFamily="18" charset="0"/>
              </a:rPr>
              <a:t>Τ.Ε.Ι.</a:t>
            </a:r>
            <a:r>
              <a:rPr lang="en-US" altLang="zh-CN" sz="2400" dirty="0" smtClean="0">
                <a:latin typeface="Times New Roman" pitchFamily="18" charset="0"/>
                <a:cs typeface="Times New Roman" pitchFamily="18" charset="0"/>
              </a:rPr>
              <a:t> </a:t>
            </a:r>
            <a:r>
              <a:rPr lang="en-US" altLang="zh-CN" sz="2400" b="1" dirty="0" smtClean="0">
                <a:solidFill>
                  <a:srgbClr val="4BACC6"/>
                </a:solidFill>
                <a:latin typeface="Calibri" pitchFamily="18" charset="0"/>
                <a:cs typeface="Calibri" pitchFamily="18" charset="0"/>
              </a:rPr>
              <a:t>ΚΡΗΤΗΣ</a:t>
            </a:r>
            <a:r>
              <a:rPr lang="en-US" altLang="zh-CN" sz="2400" dirty="0" smtClean="0">
                <a:latin typeface="Times New Roman" pitchFamily="18" charset="0"/>
                <a:cs typeface="Times New Roman" pitchFamily="18" charset="0"/>
              </a:rPr>
              <a:t> </a:t>
            </a:r>
            <a:r>
              <a:rPr lang="en-US" altLang="zh-CN" sz="2400" b="1" dirty="0" smtClean="0">
                <a:solidFill>
                  <a:srgbClr val="4BACC6"/>
                </a:solidFill>
                <a:latin typeface="Calibri" pitchFamily="18" charset="0"/>
                <a:cs typeface="Calibri" pitchFamily="18" charset="0"/>
              </a:rPr>
              <a:t>-</a:t>
            </a:r>
            <a:r>
              <a:rPr lang="en-US" altLang="zh-CN" sz="2400" dirty="0" smtClean="0">
                <a:latin typeface="Times New Roman" pitchFamily="18" charset="0"/>
                <a:cs typeface="Times New Roman" pitchFamily="18" charset="0"/>
              </a:rPr>
              <a:t> </a:t>
            </a:r>
            <a:r>
              <a:rPr lang="en-US" altLang="zh-CN" sz="2400" b="1" dirty="0" smtClean="0">
                <a:solidFill>
                  <a:srgbClr val="4BACC6"/>
                </a:solidFill>
                <a:latin typeface="Calibri" pitchFamily="18" charset="0"/>
                <a:cs typeface="Calibri" pitchFamily="18" charset="0"/>
              </a:rPr>
              <a:t>ΣΗΤΕΙΑ</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3" name="Freeform 3"/>
          <p:cNvSpPr/>
          <p:nvPr/>
        </p:nvSpPr>
        <p:spPr>
          <a:xfrm>
            <a:off x="6239258" y="3820670"/>
            <a:ext cx="1491995" cy="1072896"/>
          </a:xfrm>
          <a:custGeom>
            <a:avLst/>
            <a:gdLst>
              <a:gd name="connsiteX0" fmla="*/ 117347 w 1491996"/>
              <a:gd name="connsiteY0" fmla="*/ 1072895 h 1072896"/>
              <a:gd name="connsiteX1" fmla="*/ 102107 w 1491996"/>
              <a:gd name="connsiteY1" fmla="*/ 1046988 h 1072896"/>
              <a:gd name="connsiteX2" fmla="*/ 86867 w 1491996"/>
              <a:gd name="connsiteY2" fmla="*/ 1022603 h 1072896"/>
              <a:gd name="connsiteX3" fmla="*/ 74676 w 1491996"/>
              <a:gd name="connsiteY3" fmla="*/ 998220 h 1072896"/>
              <a:gd name="connsiteX4" fmla="*/ 60959 w 1491996"/>
              <a:gd name="connsiteY4" fmla="*/ 975359 h 1072896"/>
              <a:gd name="connsiteX5" fmla="*/ 50291 w 1491996"/>
              <a:gd name="connsiteY5" fmla="*/ 952500 h 1072896"/>
              <a:gd name="connsiteX6" fmla="*/ 39623 w 1491996"/>
              <a:gd name="connsiteY6" fmla="*/ 931164 h 1072896"/>
              <a:gd name="connsiteX7" fmla="*/ 30479 w 1491996"/>
              <a:gd name="connsiteY7" fmla="*/ 909827 h 1072896"/>
              <a:gd name="connsiteX8" fmla="*/ 21335 w 1491996"/>
              <a:gd name="connsiteY8" fmla="*/ 890015 h 1072896"/>
              <a:gd name="connsiteX9" fmla="*/ 15239 w 1491996"/>
              <a:gd name="connsiteY9" fmla="*/ 871727 h 1072896"/>
              <a:gd name="connsiteX10" fmla="*/ 9144 w 1491996"/>
              <a:gd name="connsiteY10" fmla="*/ 856488 h 1072896"/>
              <a:gd name="connsiteX11" fmla="*/ 4571 w 1491996"/>
              <a:gd name="connsiteY11" fmla="*/ 841247 h 1072896"/>
              <a:gd name="connsiteX12" fmla="*/ 1523 w 1491996"/>
              <a:gd name="connsiteY12" fmla="*/ 827532 h 1072896"/>
              <a:gd name="connsiteX13" fmla="*/ 0 w 1491996"/>
              <a:gd name="connsiteY13" fmla="*/ 815339 h 1072896"/>
              <a:gd name="connsiteX14" fmla="*/ 0 w 1491996"/>
              <a:gd name="connsiteY14" fmla="*/ 806195 h 1072896"/>
              <a:gd name="connsiteX15" fmla="*/ 0 w 1491996"/>
              <a:gd name="connsiteY15" fmla="*/ 803147 h 1072896"/>
              <a:gd name="connsiteX16" fmla="*/ 1523 w 1491996"/>
              <a:gd name="connsiteY16" fmla="*/ 800100 h 1072896"/>
              <a:gd name="connsiteX17" fmla="*/ 1523 w 1491996"/>
              <a:gd name="connsiteY17" fmla="*/ 798576 h 1072896"/>
              <a:gd name="connsiteX18" fmla="*/ 3047 w 1491996"/>
              <a:gd name="connsiteY18" fmla="*/ 795527 h 1072896"/>
              <a:gd name="connsiteX19" fmla="*/ 4571 w 1491996"/>
              <a:gd name="connsiteY19" fmla="*/ 792479 h 1072896"/>
              <a:gd name="connsiteX20" fmla="*/ 6095 w 1491996"/>
              <a:gd name="connsiteY20" fmla="*/ 790955 h 1072896"/>
              <a:gd name="connsiteX21" fmla="*/ 7619 w 1491996"/>
              <a:gd name="connsiteY21" fmla="*/ 787908 h 1072896"/>
              <a:gd name="connsiteX22" fmla="*/ 9144 w 1491996"/>
              <a:gd name="connsiteY22" fmla="*/ 786383 h 1072896"/>
              <a:gd name="connsiteX23" fmla="*/ 10667 w 1491996"/>
              <a:gd name="connsiteY23" fmla="*/ 784859 h 1072896"/>
              <a:gd name="connsiteX24" fmla="*/ 606551 w 1491996"/>
              <a:gd name="connsiteY24" fmla="*/ 419100 h 1072896"/>
              <a:gd name="connsiteX25" fmla="*/ 605027 w 1491996"/>
              <a:gd name="connsiteY25" fmla="*/ 420623 h 1072896"/>
              <a:gd name="connsiteX26" fmla="*/ 606551 w 1491996"/>
              <a:gd name="connsiteY26" fmla="*/ 419100 h 1072896"/>
              <a:gd name="connsiteX27" fmla="*/ 603503 w 1491996"/>
              <a:gd name="connsiteY27" fmla="*/ 420623 h 1072896"/>
              <a:gd name="connsiteX28" fmla="*/ 605027 w 1491996"/>
              <a:gd name="connsiteY28" fmla="*/ 419100 h 1072896"/>
              <a:gd name="connsiteX29" fmla="*/ 603503 w 1491996"/>
              <a:gd name="connsiteY29" fmla="*/ 422147 h 1072896"/>
              <a:gd name="connsiteX30" fmla="*/ 605027 w 1491996"/>
              <a:gd name="connsiteY30" fmla="*/ 419100 h 1072896"/>
              <a:gd name="connsiteX31" fmla="*/ 605027 w 1491996"/>
              <a:gd name="connsiteY31" fmla="*/ 420623 h 1072896"/>
              <a:gd name="connsiteX32" fmla="*/ 605027 w 1491996"/>
              <a:gd name="connsiteY32" fmla="*/ 417576 h 1072896"/>
              <a:gd name="connsiteX33" fmla="*/ 605027 w 1491996"/>
              <a:gd name="connsiteY33" fmla="*/ 419100 h 1072896"/>
              <a:gd name="connsiteX34" fmla="*/ 605027 w 1491996"/>
              <a:gd name="connsiteY34" fmla="*/ 411479 h 1072896"/>
              <a:gd name="connsiteX35" fmla="*/ 603503 w 1491996"/>
              <a:gd name="connsiteY35" fmla="*/ 402335 h 1072896"/>
              <a:gd name="connsiteX36" fmla="*/ 601979 w 1491996"/>
              <a:gd name="connsiteY36" fmla="*/ 391667 h 1072896"/>
              <a:gd name="connsiteX37" fmla="*/ 597408 w 1491996"/>
              <a:gd name="connsiteY37" fmla="*/ 377952 h 1072896"/>
              <a:gd name="connsiteX38" fmla="*/ 592835 w 1491996"/>
              <a:gd name="connsiteY38" fmla="*/ 362711 h 1072896"/>
              <a:gd name="connsiteX39" fmla="*/ 585215 w 1491996"/>
              <a:gd name="connsiteY39" fmla="*/ 344423 h 1072896"/>
              <a:gd name="connsiteX40" fmla="*/ 577596 w 1491996"/>
              <a:gd name="connsiteY40" fmla="*/ 326135 h 1072896"/>
              <a:gd name="connsiteX41" fmla="*/ 568451 w 1491996"/>
              <a:gd name="connsiteY41" fmla="*/ 306323 h 1072896"/>
              <a:gd name="connsiteX42" fmla="*/ 557784 w 1491996"/>
              <a:gd name="connsiteY42" fmla="*/ 284988 h 1072896"/>
              <a:gd name="connsiteX43" fmla="*/ 547115 w 1491996"/>
              <a:gd name="connsiteY43" fmla="*/ 262127 h 1072896"/>
              <a:gd name="connsiteX44" fmla="*/ 534923 w 1491996"/>
              <a:gd name="connsiteY44" fmla="*/ 239267 h 1072896"/>
              <a:gd name="connsiteX45" fmla="*/ 521208 w 1491996"/>
              <a:gd name="connsiteY45" fmla="*/ 216408 h 1072896"/>
              <a:gd name="connsiteX46" fmla="*/ 507491 w 1491996"/>
              <a:gd name="connsiteY46" fmla="*/ 192023 h 1072896"/>
              <a:gd name="connsiteX47" fmla="*/ 492251 w 1491996"/>
              <a:gd name="connsiteY47" fmla="*/ 166115 h 1072896"/>
              <a:gd name="connsiteX48" fmla="*/ 489203 w 1491996"/>
              <a:gd name="connsiteY48" fmla="*/ 160020 h 1072896"/>
              <a:gd name="connsiteX49" fmla="*/ 489203 w 1491996"/>
              <a:gd name="connsiteY49" fmla="*/ 160020 h 1072896"/>
              <a:gd name="connsiteX50" fmla="*/ 498347 w 1491996"/>
              <a:gd name="connsiteY50" fmla="*/ 147827 h 1072896"/>
              <a:gd name="connsiteX51" fmla="*/ 513587 w 1491996"/>
              <a:gd name="connsiteY51" fmla="*/ 152400 h 1072896"/>
              <a:gd name="connsiteX52" fmla="*/ 528827 w 1491996"/>
              <a:gd name="connsiteY52" fmla="*/ 178308 h 1072896"/>
              <a:gd name="connsiteX53" fmla="*/ 544067 w 1491996"/>
              <a:gd name="connsiteY53" fmla="*/ 201167 h 1072896"/>
              <a:gd name="connsiteX54" fmla="*/ 559308 w 1491996"/>
              <a:gd name="connsiteY54" fmla="*/ 224027 h 1072896"/>
              <a:gd name="connsiteX55" fmla="*/ 574547 w 1491996"/>
              <a:gd name="connsiteY55" fmla="*/ 245364 h 1072896"/>
              <a:gd name="connsiteX56" fmla="*/ 589787 w 1491996"/>
              <a:gd name="connsiteY56" fmla="*/ 266700 h 1072896"/>
              <a:gd name="connsiteX57" fmla="*/ 603503 w 1491996"/>
              <a:gd name="connsiteY57" fmla="*/ 284988 h 1072896"/>
              <a:gd name="connsiteX58" fmla="*/ 617220 w 1491996"/>
              <a:gd name="connsiteY58" fmla="*/ 301752 h 1072896"/>
              <a:gd name="connsiteX59" fmla="*/ 630935 w 1491996"/>
              <a:gd name="connsiteY59" fmla="*/ 316991 h 1072896"/>
              <a:gd name="connsiteX60" fmla="*/ 643127 w 1491996"/>
              <a:gd name="connsiteY60" fmla="*/ 330708 h 1072896"/>
              <a:gd name="connsiteX61" fmla="*/ 655320 w 1491996"/>
              <a:gd name="connsiteY61" fmla="*/ 342900 h 1072896"/>
              <a:gd name="connsiteX62" fmla="*/ 665987 w 1491996"/>
              <a:gd name="connsiteY62" fmla="*/ 353567 h 1072896"/>
              <a:gd name="connsiteX63" fmla="*/ 675132 w 1491996"/>
              <a:gd name="connsiteY63" fmla="*/ 361188 h 1072896"/>
              <a:gd name="connsiteX64" fmla="*/ 678179 w 1491996"/>
              <a:gd name="connsiteY64" fmla="*/ 362711 h 1072896"/>
              <a:gd name="connsiteX65" fmla="*/ 682751 w 1491996"/>
              <a:gd name="connsiteY65" fmla="*/ 365759 h 1072896"/>
              <a:gd name="connsiteX66" fmla="*/ 685799 w 1491996"/>
              <a:gd name="connsiteY66" fmla="*/ 367283 h 1072896"/>
              <a:gd name="connsiteX67" fmla="*/ 687323 w 1491996"/>
              <a:gd name="connsiteY67" fmla="*/ 368808 h 1072896"/>
              <a:gd name="connsiteX68" fmla="*/ 690372 w 1491996"/>
              <a:gd name="connsiteY68" fmla="*/ 368808 h 1072896"/>
              <a:gd name="connsiteX69" fmla="*/ 687323 w 1491996"/>
              <a:gd name="connsiteY69" fmla="*/ 368808 h 1072896"/>
              <a:gd name="connsiteX70" fmla="*/ 690372 w 1491996"/>
              <a:gd name="connsiteY70" fmla="*/ 368808 h 1072896"/>
              <a:gd name="connsiteX71" fmla="*/ 687323 w 1491996"/>
              <a:gd name="connsiteY71" fmla="*/ 368808 h 1072896"/>
              <a:gd name="connsiteX72" fmla="*/ 690372 w 1491996"/>
              <a:gd name="connsiteY72" fmla="*/ 368808 h 1072896"/>
              <a:gd name="connsiteX73" fmla="*/ 687323 w 1491996"/>
              <a:gd name="connsiteY73" fmla="*/ 368808 h 1072896"/>
              <a:gd name="connsiteX74" fmla="*/ 688847 w 1491996"/>
              <a:gd name="connsiteY74" fmla="*/ 368808 h 1072896"/>
              <a:gd name="connsiteX75" fmla="*/ 687323 w 1491996"/>
              <a:gd name="connsiteY75" fmla="*/ 368808 h 1072896"/>
              <a:gd name="connsiteX76" fmla="*/ 1281684 w 1491996"/>
              <a:gd name="connsiteY76" fmla="*/ 3047 h 1072896"/>
              <a:gd name="connsiteX77" fmla="*/ 1284732 w 1491996"/>
              <a:gd name="connsiteY77" fmla="*/ 3047 h 1072896"/>
              <a:gd name="connsiteX78" fmla="*/ 1286255 w 1491996"/>
              <a:gd name="connsiteY78" fmla="*/ 1523 h 1072896"/>
              <a:gd name="connsiteX79" fmla="*/ 1289303 w 1491996"/>
              <a:gd name="connsiteY79" fmla="*/ 0 h 1072896"/>
              <a:gd name="connsiteX80" fmla="*/ 1292351 w 1491996"/>
              <a:gd name="connsiteY80" fmla="*/ 0 h 1072896"/>
              <a:gd name="connsiteX81" fmla="*/ 1295399 w 1491996"/>
              <a:gd name="connsiteY81" fmla="*/ 0 h 1072896"/>
              <a:gd name="connsiteX82" fmla="*/ 1298447 w 1491996"/>
              <a:gd name="connsiteY82" fmla="*/ 0 h 1072896"/>
              <a:gd name="connsiteX83" fmla="*/ 1299972 w 1491996"/>
              <a:gd name="connsiteY83" fmla="*/ 1523 h 1072896"/>
              <a:gd name="connsiteX84" fmla="*/ 1304544 w 1491996"/>
              <a:gd name="connsiteY84" fmla="*/ 1523 h 1072896"/>
              <a:gd name="connsiteX85" fmla="*/ 1309115 w 1491996"/>
              <a:gd name="connsiteY85" fmla="*/ 3047 h 1072896"/>
              <a:gd name="connsiteX86" fmla="*/ 1313687 w 1491996"/>
              <a:gd name="connsiteY86" fmla="*/ 6096 h 1072896"/>
              <a:gd name="connsiteX87" fmla="*/ 1318260 w 1491996"/>
              <a:gd name="connsiteY87" fmla="*/ 9144 h 1072896"/>
              <a:gd name="connsiteX88" fmla="*/ 1324355 w 1491996"/>
              <a:gd name="connsiteY88" fmla="*/ 13715 h 1072896"/>
              <a:gd name="connsiteX89" fmla="*/ 1335023 w 1491996"/>
              <a:gd name="connsiteY89" fmla="*/ 21335 h 1072896"/>
              <a:gd name="connsiteX90" fmla="*/ 1345691 w 1491996"/>
              <a:gd name="connsiteY90" fmla="*/ 32003 h 1072896"/>
              <a:gd name="connsiteX91" fmla="*/ 1357884 w 1491996"/>
              <a:gd name="connsiteY91" fmla="*/ 45720 h 1072896"/>
              <a:gd name="connsiteX92" fmla="*/ 1371599 w 1491996"/>
              <a:gd name="connsiteY92" fmla="*/ 59435 h 1072896"/>
              <a:gd name="connsiteX93" fmla="*/ 1385315 w 1491996"/>
              <a:gd name="connsiteY93" fmla="*/ 76200 h 1072896"/>
              <a:gd name="connsiteX94" fmla="*/ 1399032 w 1491996"/>
              <a:gd name="connsiteY94" fmla="*/ 92964 h 1072896"/>
              <a:gd name="connsiteX95" fmla="*/ 1414272 w 1491996"/>
              <a:gd name="connsiteY95" fmla="*/ 112776 h 1072896"/>
              <a:gd name="connsiteX96" fmla="*/ 1429511 w 1491996"/>
              <a:gd name="connsiteY96" fmla="*/ 132588 h 1072896"/>
              <a:gd name="connsiteX97" fmla="*/ 1444751 w 1491996"/>
              <a:gd name="connsiteY97" fmla="*/ 155447 h 1072896"/>
              <a:gd name="connsiteX98" fmla="*/ 1459991 w 1491996"/>
              <a:gd name="connsiteY98" fmla="*/ 178308 h 1072896"/>
              <a:gd name="connsiteX99" fmla="*/ 1475232 w 1491996"/>
              <a:gd name="connsiteY99" fmla="*/ 202691 h 1072896"/>
              <a:gd name="connsiteX100" fmla="*/ 1491996 w 1491996"/>
              <a:gd name="connsiteY100" fmla="*/ 227076 h 1072896"/>
              <a:gd name="connsiteX101" fmla="*/ 1470659 w 1491996"/>
              <a:gd name="connsiteY101" fmla="*/ 240791 h 1072896"/>
              <a:gd name="connsiteX102" fmla="*/ 1453896 w 1491996"/>
              <a:gd name="connsiteY102" fmla="*/ 216408 h 1072896"/>
              <a:gd name="connsiteX103" fmla="*/ 1438655 w 1491996"/>
              <a:gd name="connsiteY103" fmla="*/ 192023 h 1072896"/>
              <a:gd name="connsiteX104" fmla="*/ 1423415 w 1491996"/>
              <a:gd name="connsiteY104" fmla="*/ 169164 h 1072896"/>
              <a:gd name="connsiteX105" fmla="*/ 1408175 w 1491996"/>
              <a:gd name="connsiteY105" fmla="*/ 147827 h 1072896"/>
              <a:gd name="connsiteX106" fmla="*/ 1394460 w 1491996"/>
              <a:gd name="connsiteY106" fmla="*/ 128015 h 1072896"/>
              <a:gd name="connsiteX107" fmla="*/ 1379220 w 1491996"/>
              <a:gd name="connsiteY107" fmla="*/ 109727 h 1072896"/>
              <a:gd name="connsiteX108" fmla="*/ 1365503 w 1491996"/>
              <a:gd name="connsiteY108" fmla="*/ 91439 h 1072896"/>
              <a:gd name="connsiteX109" fmla="*/ 1351787 w 1491996"/>
              <a:gd name="connsiteY109" fmla="*/ 76200 h 1072896"/>
              <a:gd name="connsiteX110" fmla="*/ 1341120 w 1491996"/>
              <a:gd name="connsiteY110" fmla="*/ 62483 h 1072896"/>
              <a:gd name="connsiteX111" fmla="*/ 1328927 w 1491996"/>
              <a:gd name="connsiteY111" fmla="*/ 51815 h 1072896"/>
              <a:gd name="connsiteX112" fmla="*/ 1318260 w 1491996"/>
              <a:gd name="connsiteY112" fmla="*/ 41147 h 1072896"/>
              <a:gd name="connsiteX113" fmla="*/ 1309115 w 1491996"/>
              <a:gd name="connsiteY113" fmla="*/ 33527 h 1072896"/>
              <a:gd name="connsiteX114" fmla="*/ 1306067 w 1491996"/>
              <a:gd name="connsiteY114" fmla="*/ 30479 h 1072896"/>
              <a:gd name="connsiteX115" fmla="*/ 1301496 w 1491996"/>
              <a:gd name="connsiteY115" fmla="*/ 28955 h 1072896"/>
              <a:gd name="connsiteX116" fmla="*/ 1298447 w 1491996"/>
              <a:gd name="connsiteY116" fmla="*/ 27432 h 1072896"/>
              <a:gd name="connsiteX117" fmla="*/ 1296923 w 1491996"/>
              <a:gd name="connsiteY117" fmla="*/ 25908 h 1072896"/>
              <a:gd name="connsiteX118" fmla="*/ 1293875 w 1491996"/>
              <a:gd name="connsiteY118" fmla="*/ 25908 h 1072896"/>
              <a:gd name="connsiteX119" fmla="*/ 1295399 w 1491996"/>
              <a:gd name="connsiteY119" fmla="*/ 25908 h 1072896"/>
              <a:gd name="connsiteX120" fmla="*/ 1292351 w 1491996"/>
              <a:gd name="connsiteY120" fmla="*/ 25908 h 1072896"/>
              <a:gd name="connsiteX121" fmla="*/ 1295399 w 1491996"/>
              <a:gd name="connsiteY121" fmla="*/ 25908 h 1072896"/>
              <a:gd name="connsiteX122" fmla="*/ 1292351 w 1491996"/>
              <a:gd name="connsiteY122" fmla="*/ 25908 h 1072896"/>
              <a:gd name="connsiteX123" fmla="*/ 1295399 w 1491996"/>
              <a:gd name="connsiteY123" fmla="*/ 24383 h 1072896"/>
              <a:gd name="connsiteX124" fmla="*/ 1293875 w 1491996"/>
              <a:gd name="connsiteY124" fmla="*/ 25908 h 1072896"/>
              <a:gd name="connsiteX125" fmla="*/ 1295399 w 1491996"/>
              <a:gd name="connsiteY125" fmla="*/ 24383 h 1072896"/>
              <a:gd name="connsiteX126" fmla="*/ 701039 w 1491996"/>
              <a:gd name="connsiteY126" fmla="*/ 390144 h 1072896"/>
              <a:gd name="connsiteX127" fmla="*/ 699515 w 1491996"/>
              <a:gd name="connsiteY127" fmla="*/ 391667 h 1072896"/>
              <a:gd name="connsiteX128" fmla="*/ 696467 w 1491996"/>
              <a:gd name="connsiteY128" fmla="*/ 393191 h 1072896"/>
              <a:gd name="connsiteX129" fmla="*/ 693420 w 1491996"/>
              <a:gd name="connsiteY129" fmla="*/ 393191 h 1072896"/>
              <a:gd name="connsiteX130" fmla="*/ 691896 w 1491996"/>
              <a:gd name="connsiteY130" fmla="*/ 393191 h 1072896"/>
              <a:gd name="connsiteX131" fmla="*/ 688847 w 1491996"/>
              <a:gd name="connsiteY131" fmla="*/ 393191 h 1072896"/>
              <a:gd name="connsiteX132" fmla="*/ 685799 w 1491996"/>
              <a:gd name="connsiteY132" fmla="*/ 393191 h 1072896"/>
              <a:gd name="connsiteX133" fmla="*/ 682751 w 1491996"/>
              <a:gd name="connsiteY133" fmla="*/ 393191 h 1072896"/>
              <a:gd name="connsiteX134" fmla="*/ 678179 w 1491996"/>
              <a:gd name="connsiteY134" fmla="*/ 391667 h 1072896"/>
              <a:gd name="connsiteX135" fmla="*/ 673608 w 1491996"/>
              <a:gd name="connsiteY135" fmla="*/ 390144 h 1072896"/>
              <a:gd name="connsiteX136" fmla="*/ 669035 w 1491996"/>
              <a:gd name="connsiteY136" fmla="*/ 387096 h 1072896"/>
              <a:gd name="connsiteX137" fmla="*/ 662939 w 1491996"/>
              <a:gd name="connsiteY137" fmla="*/ 384047 h 1072896"/>
              <a:gd name="connsiteX138" fmla="*/ 658367 w 1491996"/>
              <a:gd name="connsiteY138" fmla="*/ 379476 h 1072896"/>
              <a:gd name="connsiteX139" fmla="*/ 647699 w 1491996"/>
              <a:gd name="connsiteY139" fmla="*/ 371855 h 1072896"/>
              <a:gd name="connsiteX140" fmla="*/ 637032 w 1491996"/>
              <a:gd name="connsiteY140" fmla="*/ 361188 h 1072896"/>
              <a:gd name="connsiteX141" fmla="*/ 624839 w 1491996"/>
              <a:gd name="connsiteY141" fmla="*/ 348996 h 1072896"/>
              <a:gd name="connsiteX142" fmla="*/ 611123 w 1491996"/>
              <a:gd name="connsiteY142" fmla="*/ 333755 h 1072896"/>
              <a:gd name="connsiteX143" fmla="*/ 597408 w 1491996"/>
              <a:gd name="connsiteY143" fmla="*/ 318515 h 1072896"/>
              <a:gd name="connsiteX144" fmla="*/ 583691 w 1491996"/>
              <a:gd name="connsiteY144" fmla="*/ 300227 h 1072896"/>
              <a:gd name="connsiteX145" fmla="*/ 568451 w 1491996"/>
              <a:gd name="connsiteY145" fmla="*/ 280415 h 1072896"/>
              <a:gd name="connsiteX146" fmla="*/ 554735 w 1491996"/>
              <a:gd name="connsiteY146" fmla="*/ 260603 h 1072896"/>
              <a:gd name="connsiteX147" fmla="*/ 537972 w 1491996"/>
              <a:gd name="connsiteY147" fmla="*/ 239267 h 1072896"/>
              <a:gd name="connsiteX148" fmla="*/ 522732 w 1491996"/>
              <a:gd name="connsiteY148" fmla="*/ 214883 h 1072896"/>
              <a:gd name="connsiteX149" fmla="*/ 507491 w 1491996"/>
              <a:gd name="connsiteY149" fmla="*/ 192023 h 1072896"/>
              <a:gd name="connsiteX150" fmla="*/ 492251 w 1491996"/>
              <a:gd name="connsiteY150" fmla="*/ 166115 h 1072896"/>
              <a:gd name="connsiteX151" fmla="*/ 515111 w 1491996"/>
              <a:gd name="connsiteY151" fmla="*/ 160020 h 1072896"/>
              <a:gd name="connsiteX152" fmla="*/ 515111 w 1491996"/>
              <a:gd name="connsiteY152" fmla="*/ 160020 h 1072896"/>
              <a:gd name="connsiteX153" fmla="*/ 513587 w 1491996"/>
              <a:gd name="connsiteY153" fmla="*/ 152400 h 1072896"/>
              <a:gd name="connsiteX154" fmla="*/ 528827 w 1491996"/>
              <a:gd name="connsiteY154" fmla="*/ 178308 h 1072896"/>
              <a:gd name="connsiteX155" fmla="*/ 544067 w 1491996"/>
              <a:gd name="connsiteY155" fmla="*/ 202691 h 1072896"/>
              <a:gd name="connsiteX156" fmla="*/ 556260 w 1491996"/>
              <a:gd name="connsiteY156" fmla="*/ 227076 h 1072896"/>
              <a:gd name="connsiteX157" fmla="*/ 569975 w 1491996"/>
              <a:gd name="connsiteY157" fmla="*/ 251459 h 1072896"/>
              <a:gd name="connsiteX158" fmla="*/ 580644 w 1491996"/>
              <a:gd name="connsiteY158" fmla="*/ 274320 h 1072896"/>
              <a:gd name="connsiteX159" fmla="*/ 591311 w 1491996"/>
              <a:gd name="connsiteY159" fmla="*/ 295655 h 1072896"/>
              <a:gd name="connsiteX160" fmla="*/ 600455 w 1491996"/>
              <a:gd name="connsiteY160" fmla="*/ 316991 h 1072896"/>
              <a:gd name="connsiteX161" fmla="*/ 609599 w 1491996"/>
              <a:gd name="connsiteY161" fmla="*/ 335279 h 1072896"/>
              <a:gd name="connsiteX162" fmla="*/ 615696 w 1491996"/>
              <a:gd name="connsiteY162" fmla="*/ 353567 h 1072896"/>
              <a:gd name="connsiteX163" fmla="*/ 621791 w 1491996"/>
              <a:gd name="connsiteY163" fmla="*/ 370332 h 1072896"/>
              <a:gd name="connsiteX164" fmla="*/ 626363 w 1491996"/>
              <a:gd name="connsiteY164" fmla="*/ 385571 h 1072896"/>
              <a:gd name="connsiteX165" fmla="*/ 629411 w 1491996"/>
              <a:gd name="connsiteY165" fmla="*/ 399288 h 1072896"/>
              <a:gd name="connsiteX166" fmla="*/ 630935 w 1491996"/>
              <a:gd name="connsiteY166" fmla="*/ 411479 h 1072896"/>
              <a:gd name="connsiteX167" fmla="*/ 630935 w 1491996"/>
              <a:gd name="connsiteY167" fmla="*/ 420623 h 1072896"/>
              <a:gd name="connsiteX168" fmla="*/ 630935 w 1491996"/>
              <a:gd name="connsiteY168" fmla="*/ 422147 h 1072896"/>
              <a:gd name="connsiteX169" fmla="*/ 629411 w 1491996"/>
              <a:gd name="connsiteY169" fmla="*/ 425196 h 1072896"/>
              <a:gd name="connsiteX170" fmla="*/ 629411 w 1491996"/>
              <a:gd name="connsiteY170" fmla="*/ 428244 h 1072896"/>
              <a:gd name="connsiteX171" fmla="*/ 627887 w 1491996"/>
              <a:gd name="connsiteY171" fmla="*/ 431291 h 1072896"/>
              <a:gd name="connsiteX172" fmla="*/ 626363 w 1491996"/>
              <a:gd name="connsiteY172" fmla="*/ 432815 h 1072896"/>
              <a:gd name="connsiteX173" fmla="*/ 624839 w 1491996"/>
              <a:gd name="connsiteY173" fmla="*/ 435864 h 1072896"/>
              <a:gd name="connsiteX174" fmla="*/ 623315 w 1491996"/>
              <a:gd name="connsiteY174" fmla="*/ 438911 h 1072896"/>
              <a:gd name="connsiteX175" fmla="*/ 620267 w 1491996"/>
              <a:gd name="connsiteY175" fmla="*/ 440435 h 1072896"/>
              <a:gd name="connsiteX176" fmla="*/ 618744 w 1491996"/>
              <a:gd name="connsiteY176" fmla="*/ 440435 h 1072896"/>
              <a:gd name="connsiteX177" fmla="*/ 24383 w 1491996"/>
              <a:gd name="connsiteY177" fmla="*/ 806195 h 1072896"/>
              <a:gd name="connsiteX178" fmla="*/ 25907 w 1491996"/>
              <a:gd name="connsiteY178" fmla="*/ 806195 h 1072896"/>
              <a:gd name="connsiteX179" fmla="*/ 24383 w 1491996"/>
              <a:gd name="connsiteY179" fmla="*/ 807720 h 1072896"/>
              <a:gd name="connsiteX180" fmla="*/ 25907 w 1491996"/>
              <a:gd name="connsiteY180" fmla="*/ 804671 h 1072896"/>
              <a:gd name="connsiteX181" fmla="*/ 24383 w 1491996"/>
              <a:gd name="connsiteY181" fmla="*/ 806195 h 1072896"/>
              <a:gd name="connsiteX182" fmla="*/ 25907 w 1491996"/>
              <a:gd name="connsiteY182" fmla="*/ 804671 h 1072896"/>
              <a:gd name="connsiteX183" fmla="*/ 25907 w 1491996"/>
              <a:gd name="connsiteY183" fmla="*/ 806195 h 1072896"/>
              <a:gd name="connsiteX184" fmla="*/ 25907 w 1491996"/>
              <a:gd name="connsiteY184" fmla="*/ 804671 h 1072896"/>
              <a:gd name="connsiteX185" fmla="*/ 25907 w 1491996"/>
              <a:gd name="connsiteY185" fmla="*/ 807720 h 1072896"/>
              <a:gd name="connsiteX186" fmla="*/ 25907 w 1491996"/>
              <a:gd name="connsiteY186" fmla="*/ 806195 h 1072896"/>
              <a:gd name="connsiteX187" fmla="*/ 25907 w 1491996"/>
              <a:gd name="connsiteY187" fmla="*/ 812291 h 1072896"/>
              <a:gd name="connsiteX188" fmla="*/ 25907 w 1491996"/>
              <a:gd name="connsiteY188" fmla="*/ 821435 h 1072896"/>
              <a:gd name="connsiteX189" fmla="*/ 28955 w 1491996"/>
              <a:gd name="connsiteY189" fmla="*/ 833627 h 1072896"/>
              <a:gd name="connsiteX190" fmla="*/ 33527 w 1491996"/>
              <a:gd name="connsiteY190" fmla="*/ 847344 h 1072896"/>
              <a:gd name="connsiteX191" fmla="*/ 38100 w 1491996"/>
              <a:gd name="connsiteY191" fmla="*/ 862583 h 1072896"/>
              <a:gd name="connsiteX192" fmla="*/ 45719 w 1491996"/>
              <a:gd name="connsiteY192" fmla="*/ 880871 h 1072896"/>
              <a:gd name="connsiteX193" fmla="*/ 53339 w 1491996"/>
              <a:gd name="connsiteY193" fmla="*/ 899159 h 1072896"/>
              <a:gd name="connsiteX194" fmla="*/ 62483 w 1491996"/>
              <a:gd name="connsiteY194" fmla="*/ 918971 h 1072896"/>
              <a:gd name="connsiteX195" fmla="*/ 73151 w 1491996"/>
              <a:gd name="connsiteY195" fmla="*/ 940308 h 1072896"/>
              <a:gd name="connsiteX196" fmla="*/ 83819 w 1491996"/>
              <a:gd name="connsiteY196" fmla="*/ 963167 h 1072896"/>
              <a:gd name="connsiteX197" fmla="*/ 96011 w 1491996"/>
              <a:gd name="connsiteY197" fmla="*/ 986027 h 1072896"/>
              <a:gd name="connsiteX198" fmla="*/ 109727 w 1491996"/>
              <a:gd name="connsiteY198" fmla="*/ 1010411 h 1072896"/>
              <a:gd name="connsiteX199" fmla="*/ 123444 w 1491996"/>
              <a:gd name="connsiteY199" fmla="*/ 1034795 h 1072896"/>
              <a:gd name="connsiteX200" fmla="*/ 138683 w 1491996"/>
              <a:gd name="connsiteY200" fmla="*/ 1059179 h 1072896"/>
              <a:gd name="connsiteX201" fmla="*/ 117347 w 1491996"/>
              <a:gd name="connsiteY201" fmla="*/ 1072895 h 107289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 ang="116">
                <a:pos x="connsiteX116" y="connsiteY116"/>
              </a:cxn>
              <a:cxn ang="117">
                <a:pos x="connsiteX117" y="connsiteY117"/>
              </a:cxn>
              <a:cxn ang="118">
                <a:pos x="connsiteX118" y="connsiteY118"/>
              </a:cxn>
              <a:cxn ang="119">
                <a:pos x="connsiteX119" y="connsiteY119"/>
              </a:cxn>
              <a:cxn ang="120">
                <a:pos x="connsiteX120" y="connsiteY120"/>
              </a:cxn>
              <a:cxn ang="121">
                <a:pos x="connsiteX121" y="connsiteY121"/>
              </a:cxn>
              <a:cxn ang="122">
                <a:pos x="connsiteX122" y="connsiteY122"/>
              </a:cxn>
              <a:cxn ang="123">
                <a:pos x="connsiteX123" y="connsiteY123"/>
              </a:cxn>
              <a:cxn ang="124">
                <a:pos x="connsiteX124" y="connsiteY124"/>
              </a:cxn>
              <a:cxn ang="125">
                <a:pos x="connsiteX125" y="connsiteY125"/>
              </a:cxn>
              <a:cxn ang="126">
                <a:pos x="connsiteX126" y="connsiteY126"/>
              </a:cxn>
              <a:cxn ang="127">
                <a:pos x="connsiteX127" y="connsiteY127"/>
              </a:cxn>
              <a:cxn ang="128">
                <a:pos x="connsiteX128" y="connsiteY128"/>
              </a:cxn>
              <a:cxn ang="129">
                <a:pos x="connsiteX129" y="connsiteY129"/>
              </a:cxn>
              <a:cxn ang="130">
                <a:pos x="connsiteX130" y="connsiteY130"/>
              </a:cxn>
              <a:cxn ang="131">
                <a:pos x="connsiteX131" y="connsiteY131"/>
              </a:cxn>
              <a:cxn ang="132">
                <a:pos x="connsiteX132" y="connsiteY132"/>
              </a:cxn>
              <a:cxn ang="133">
                <a:pos x="connsiteX133" y="connsiteY133"/>
              </a:cxn>
              <a:cxn ang="134">
                <a:pos x="connsiteX134" y="connsiteY134"/>
              </a:cxn>
              <a:cxn ang="135">
                <a:pos x="connsiteX135" y="connsiteY135"/>
              </a:cxn>
              <a:cxn ang="136">
                <a:pos x="connsiteX136" y="connsiteY136"/>
              </a:cxn>
              <a:cxn ang="137">
                <a:pos x="connsiteX137" y="connsiteY137"/>
              </a:cxn>
              <a:cxn ang="138">
                <a:pos x="connsiteX138" y="connsiteY138"/>
              </a:cxn>
              <a:cxn ang="139">
                <a:pos x="connsiteX139" y="connsiteY139"/>
              </a:cxn>
              <a:cxn ang="140">
                <a:pos x="connsiteX140" y="connsiteY140"/>
              </a:cxn>
              <a:cxn ang="141">
                <a:pos x="connsiteX141" y="connsiteY141"/>
              </a:cxn>
              <a:cxn ang="142">
                <a:pos x="connsiteX142" y="connsiteY142"/>
              </a:cxn>
              <a:cxn ang="143">
                <a:pos x="connsiteX143" y="connsiteY143"/>
              </a:cxn>
              <a:cxn ang="144">
                <a:pos x="connsiteX144" y="connsiteY144"/>
              </a:cxn>
              <a:cxn ang="145">
                <a:pos x="connsiteX145" y="connsiteY145"/>
              </a:cxn>
              <a:cxn ang="146">
                <a:pos x="connsiteX146" y="connsiteY146"/>
              </a:cxn>
              <a:cxn ang="147">
                <a:pos x="connsiteX147" y="connsiteY147"/>
              </a:cxn>
              <a:cxn ang="148">
                <a:pos x="connsiteX148" y="connsiteY148"/>
              </a:cxn>
              <a:cxn ang="149">
                <a:pos x="connsiteX149" y="connsiteY149"/>
              </a:cxn>
              <a:cxn ang="150">
                <a:pos x="connsiteX150" y="connsiteY150"/>
              </a:cxn>
              <a:cxn ang="151">
                <a:pos x="connsiteX151" y="connsiteY151"/>
              </a:cxn>
              <a:cxn ang="152">
                <a:pos x="connsiteX152" y="connsiteY152"/>
              </a:cxn>
              <a:cxn ang="153">
                <a:pos x="connsiteX153" y="connsiteY153"/>
              </a:cxn>
              <a:cxn ang="154">
                <a:pos x="connsiteX154" y="connsiteY154"/>
              </a:cxn>
              <a:cxn ang="155">
                <a:pos x="connsiteX155" y="connsiteY155"/>
              </a:cxn>
              <a:cxn ang="156">
                <a:pos x="connsiteX156" y="connsiteY156"/>
              </a:cxn>
              <a:cxn ang="157">
                <a:pos x="connsiteX157" y="connsiteY157"/>
              </a:cxn>
              <a:cxn ang="158">
                <a:pos x="connsiteX158" y="connsiteY158"/>
              </a:cxn>
              <a:cxn ang="159">
                <a:pos x="connsiteX159" y="connsiteY159"/>
              </a:cxn>
              <a:cxn ang="160">
                <a:pos x="connsiteX160" y="connsiteY160"/>
              </a:cxn>
              <a:cxn ang="161">
                <a:pos x="connsiteX161" y="connsiteY161"/>
              </a:cxn>
              <a:cxn ang="162">
                <a:pos x="connsiteX162" y="connsiteY162"/>
              </a:cxn>
              <a:cxn ang="163">
                <a:pos x="connsiteX163" y="connsiteY163"/>
              </a:cxn>
              <a:cxn ang="164">
                <a:pos x="connsiteX164" y="connsiteY164"/>
              </a:cxn>
              <a:cxn ang="165">
                <a:pos x="connsiteX165" y="connsiteY165"/>
              </a:cxn>
              <a:cxn ang="166">
                <a:pos x="connsiteX166" y="connsiteY166"/>
              </a:cxn>
              <a:cxn ang="167">
                <a:pos x="connsiteX167" y="connsiteY167"/>
              </a:cxn>
              <a:cxn ang="168">
                <a:pos x="connsiteX168" y="connsiteY168"/>
              </a:cxn>
              <a:cxn ang="169">
                <a:pos x="connsiteX169" y="connsiteY169"/>
              </a:cxn>
              <a:cxn ang="170">
                <a:pos x="connsiteX170" y="connsiteY170"/>
              </a:cxn>
              <a:cxn ang="171">
                <a:pos x="connsiteX171" y="connsiteY171"/>
              </a:cxn>
              <a:cxn ang="172">
                <a:pos x="connsiteX172" y="connsiteY172"/>
              </a:cxn>
              <a:cxn ang="173">
                <a:pos x="connsiteX173" y="connsiteY173"/>
              </a:cxn>
              <a:cxn ang="174">
                <a:pos x="connsiteX174" y="connsiteY174"/>
              </a:cxn>
              <a:cxn ang="175">
                <a:pos x="connsiteX175" y="connsiteY175"/>
              </a:cxn>
              <a:cxn ang="176">
                <a:pos x="connsiteX176" y="connsiteY176"/>
              </a:cxn>
              <a:cxn ang="177">
                <a:pos x="connsiteX177" y="connsiteY177"/>
              </a:cxn>
              <a:cxn ang="178">
                <a:pos x="connsiteX178" y="connsiteY178"/>
              </a:cxn>
              <a:cxn ang="179">
                <a:pos x="connsiteX179" y="connsiteY179"/>
              </a:cxn>
              <a:cxn ang="180">
                <a:pos x="connsiteX180" y="connsiteY180"/>
              </a:cxn>
              <a:cxn ang="181">
                <a:pos x="connsiteX181" y="connsiteY181"/>
              </a:cxn>
              <a:cxn ang="182">
                <a:pos x="connsiteX182" y="connsiteY182"/>
              </a:cxn>
              <a:cxn ang="183">
                <a:pos x="connsiteX183" y="connsiteY183"/>
              </a:cxn>
              <a:cxn ang="184">
                <a:pos x="connsiteX184" y="connsiteY184"/>
              </a:cxn>
              <a:cxn ang="185">
                <a:pos x="connsiteX185" y="connsiteY185"/>
              </a:cxn>
              <a:cxn ang="186">
                <a:pos x="connsiteX186" y="connsiteY186"/>
              </a:cxn>
              <a:cxn ang="187">
                <a:pos x="connsiteX187" y="connsiteY187"/>
              </a:cxn>
              <a:cxn ang="188">
                <a:pos x="connsiteX188" y="connsiteY188"/>
              </a:cxn>
              <a:cxn ang="189">
                <a:pos x="connsiteX189" y="connsiteY189"/>
              </a:cxn>
              <a:cxn ang="190">
                <a:pos x="connsiteX190" y="connsiteY190"/>
              </a:cxn>
              <a:cxn ang="191">
                <a:pos x="connsiteX191" y="connsiteY191"/>
              </a:cxn>
              <a:cxn ang="192">
                <a:pos x="connsiteX192" y="connsiteY192"/>
              </a:cxn>
              <a:cxn ang="193">
                <a:pos x="connsiteX193" y="connsiteY193"/>
              </a:cxn>
              <a:cxn ang="194">
                <a:pos x="connsiteX194" y="connsiteY194"/>
              </a:cxn>
              <a:cxn ang="195">
                <a:pos x="connsiteX195" y="connsiteY195"/>
              </a:cxn>
              <a:cxn ang="196">
                <a:pos x="connsiteX196" y="connsiteY196"/>
              </a:cxn>
              <a:cxn ang="197">
                <a:pos x="connsiteX197" y="connsiteY197"/>
              </a:cxn>
              <a:cxn ang="198">
                <a:pos x="connsiteX198" y="connsiteY198"/>
              </a:cxn>
              <a:cxn ang="199">
                <a:pos x="connsiteX199" y="connsiteY199"/>
              </a:cxn>
              <a:cxn ang="200">
                <a:pos x="connsiteX200" y="connsiteY200"/>
              </a:cxn>
              <a:cxn ang="201">
                <a:pos x="connsiteX201" y="connsiteY201"/>
              </a:cxn>
            </a:cxnLst>
            <a:rect l="l" t="t" r="r" b="b"/>
            <a:pathLst>
              <a:path w="1491996" h="1072896">
                <a:moveTo>
                  <a:pt x="117347" y="1072895"/>
                </a:moveTo>
                <a:lnTo>
                  <a:pt x="102107" y="1046988"/>
                </a:lnTo>
                <a:lnTo>
                  <a:pt x="86867" y="1022603"/>
                </a:lnTo>
                <a:lnTo>
                  <a:pt x="74676" y="998220"/>
                </a:lnTo>
                <a:lnTo>
                  <a:pt x="60959" y="975359"/>
                </a:lnTo>
                <a:lnTo>
                  <a:pt x="50291" y="952500"/>
                </a:lnTo>
                <a:lnTo>
                  <a:pt x="39623" y="931164"/>
                </a:lnTo>
                <a:lnTo>
                  <a:pt x="30479" y="909827"/>
                </a:lnTo>
                <a:lnTo>
                  <a:pt x="21335" y="890015"/>
                </a:lnTo>
                <a:lnTo>
                  <a:pt x="15239" y="871727"/>
                </a:lnTo>
                <a:lnTo>
                  <a:pt x="9144" y="856488"/>
                </a:lnTo>
                <a:lnTo>
                  <a:pt x="4571" y="841247"/>
                </a:lnTo>
                <a:lnTo>
                  <a:pt x="1523" y="827532"/>
                </a:lnTo>
                <a:lnTo>
                  <a:pt x="0" y="815339"/>
                </a:lnTo>
                <a:lnTo>
                  <a:pt x="0" y="806195"/>
                </a:lnTo>
                <a:cubicBezTo>
                  <a:pt x="0" y="804671"/>
                  <a:pt x="0" y="804671"/>
                  <a:pt x="0" y="803147"/>
                </a:cubicBezTo>
                <a:lnTo>
                  <a:pt x="1523" y="800100"/>
                </a:lnTo>
                <a:cubicBezTo>
                  <a:pt x="1523" y="800100"/>
                  <a:pt x="1523" y="798576"/>
                  <a:pt x="1523" y="798576"/>
                </a:cubicBezTo>
                <a:lnTo>
                  <a:pt x="3047" y="795527"/>
                </a:lnTo>
                <a:cubicBezTo>
                  <a:pt x="3047" y="794003"/>
                  <a:pt x="3047" y="794003"/>
                  <a:pt x="4571" y="792479"/>
                </a:cubicBezTo>
                <a:lnTo>
                  <a:pt x="6095" y="790955"/>
                </a:lnTo>
                <a:cubicBezTo>
                  <a:pt x="6095" y="789432"/>
                  <a:pt x="7619" y="787908"/>
                  <a:pt x="7619" y="787908"/>
                </a:cubicBezTo>
                <a:lnTo>
                  <a:pt x="9144" y="786383"/>
                </a:lnTo>
                <a:cubicBezTo>
                  <a:pt x="10667" y="786383"/>
                  <a:pt x="10667" y="784859"/>
                  <a:pt x="10667" y="784859"/>
                </a:cubicBezTo>
                <a:lnTo>
                  <a:pt x="606551" y="419100"/>
                </a:lnTo>
                <a:lnTo>
                  <a:pt x="605027" y="420623"/>
                </a:lnTo>
                <a:lnTo>
                  <a:pt x="606551" y="419100"/>
                </a:lnTo>
                <a:lnTo>
                  <a:pt x="603503" y="420623"/>
                </a:lnTo>
                <a:lnTo>
                  <a:pt x="605027" y="419100"/>
                </a:lnTo>
                <a:lnTo>
                  <a:pt x="603503" y="422147"/>
                </a:lnTo>
                <a:lnTo>
                  <a:pt x="605027" y="419100"/>
                </a:lnTo>
                <a:lnTo>
                  <a:pt x="605027" y="420623"/>
                </a:lnTo>
                <a:lnTo>
                  <a:pt x="605027" y="417576"/>
                </a:lnTo>
                <a:lnTo>
                  <a:pt x="605027" y="419100"/>
                </a:lnTo>
                <a:lnTo>
                  <a:pt x="605027" y="411479"/>
                </a:lnTo>
                <a:lnTo>
                  <a:pt x="603503" y="402335"/>
                </a:lnTo>
                <a:lnTo>
                  <a:pt x="601979" y="391667"/>
                </a:lnTo>
                <a:lnTo>
                  <a:pt x="597408" y="377952"/>
                </a:lnTo>
                <a:lnTo>
                  <a:pt x="592835" y="362711"/>
                </a:lnTo>
                <a:lnTo>
                  <a:pt x="585215" y="344423"/>
                </a:lnTo>
                <a:lnTo>
                  <a:pt x="577596" y="326135"/>
                </a:lnTo>
                <a:lnTo>
                  <a:pt x="568451" y="306323"/>
                </a:lnTo>
                <a:lnTo>
                  <a:pt x="557784" y="284988"/>
                </a:lnTo>
                <a:lnTo>
                  <a:pt x="547115" y="262127"/>
                </a:lnTo>
                <a:lnTo>
                  <a:pt x="534923" y="239267"/>
                </a:lnTo>
                <a:lnTo>
                  <a:pt x="521208" y="216408"/>
                </a:lnTo>
                <a:lnTo>
                  <a:pt x="507491" y="192023"/>
                </a:lnTo>
                <a:lnTo>
                  <a:pt x="492251" y="166115"/>
                </a:lnTo>
                <a:cubicBezTo>
                  <a:pt x="490727" y="164591"/>
                  <a:pt x="489203" y="161544"/>
                  <a:pt x="489203" y="160020"/>
                </a:cubicBezTo>
                <a:lnTo>
                  <a:pt x="489203" y="160020"/>
                </a:lnTo>
                <a:cubicBezTo>
                  <a:pt x="489203" y="153923"/>
                  <a:pt x="493775" y="149352"/>
                  <a:pt x="498347" y="147827"/>
                </a:cubicBezTo>
                <a:cubicBezTo>
                  <a:pt x="504444" y="146303"/>
                  <a:pt x="510539" y="147827"/>
                  <a:pt x="513587" y="152400"/>
                </a:cubicBezTo>
                <a:lnTo>
                  <a:pt x="528827" y="178308"/>
                </a:lnTo>
                <a:lnTo>
                  <a:pt x="544067" y="201167"/>
                </a:lnTo>
                <a:lnTo>
                  <a:pt x="559308" y="224027"/>
                </a:lnTo>
                <a:lnTo>
                  <a:pt x="574547" y="245364"/>
                </a:lnTo>
                <a:lnTo>
                  <a:pt x="589787" y="266700"/>
                </a:lnTo>
                <a:lnTo>
                  <a:pt x="603503" y="284988"/>
                </a:lnTo>
                <a:lnTo>
                  <a:pt x="617220" y="301752"/>
                </a:lnTo>
                <a:lnTo>
                  <a:pt x="630935" y="316991"/>
                </a:lnTo>
                <a:lnTo>
                  <a:pt x="643127" y="330708"/>
                </a:lnTo>
                <a:lnTo>
                  <a:pt x="655320" y="342900"/>
                </a:lnTo>
                <a:lnTo>
                  <a:pt x="665987" y="353567"/>
                </a:lnTo>
                <a:lnTo>
                  <a:pt x="675132" y="361188"/>
                </a:lnTo>
                <a:lnTo>
                  <a:pt x="678179" y="362711"/>
                </a:lnTo>
                <a:lnTo>
                  <a:pt x="682751" y="365759"/>
                </a:lnTo>
                <a:lnTo>
                  <a:pt x="685799" y="367283"/>
                </a:lnTo>
                <a:lnTo>
                  <a:pt x="687323" y="368808"/>
                </a:lnTo>
                <a:lnTo>
                  <a:pt x="690372" y="368808"/>
                </a:lnTo>
                <a:lnTo>
                  <a:pt x="687323" y="368808"/>
                </a:lnTo>
                <a:lnTo>
                  <a:pt x="690372" y="368808"/>
                </a:lnTo>
                <a:lnTo>
                  <a:pt x="687323" y="368808"/>
                </a:lnTo>
                <a:lnTo>
                  <a:pt x="690372" y="368808"/>
                </a:lnTo>
                <a:lnTo>
                  <a:pt x="687323" y="368808"/>
                </a:lnTo>
                <a:lnTo>
                  <a:pt x="688847" y="368808"/>
                </a:lnTo>
                <a:lnTo>
                  <a:pt x="687323" y="368808"/>
                </a:lnTo>
                <a:lnTo>
                  <a:pt x="1281684" y="3047"/>
                </a:lnTo>
                <a:cubicBezTo>
                  <a:pt x="1283208" y="3047"/>
                  <a:pt x="1283208" y="3047"/>
                  <a:pt x="1284732" y="3047"/>
                </a:cubicBezTo>
                <a:lnTo>
                  <a:pt x="1286255" y="1523"/>
                </a:lnTo>
                <a:cubicBezTo>
                  <a:pt x="1287779" y="1523"/>
                  <a:pt x="1287779" y="0"/>
                  <a:pt x="1289303" y="0"/>
                </a:cubicBezTo>
                <a:lnTo>
                  <a:pt x="1292351" y="0"/>
                </a:lnTo>
                <a:cubicBezTo>
                  <a:pt x="1292351" y="0"/>
                  <a:pt x="1293875" y="0"/>
                  <a:pt x="1295399" y="0"/>
                </a:cubicBezTo>
                <a:lnTo>
                  <a:pt x="1298447" y="0"/>
                </a:lnTo>
                <a:cubicBezTo>
                  <a:pt x="1298447" y="0"/>
                  <a:pt x="1299972" y="0"/>
                  <a:pt x="1299972" y="1523"/>
                </a:cubicBezTo>
                <a:lnTo>
                  <a:pt x="1304544" y="1523"/>
                </a:lnTo>
                <a:lnTo>
                  <a:pt x="1309115" y="3047"/>
                </a:lnTo>
                <a:lnTo>
                  <a:pt x="1313687" y="6096"/>
                </a:lnTo>
                <a:lnTo>
                  <a:pt x="1318260" y="9144"/>
                </a:lnTo>
                <a:lnTo>
                  <a:pt x="1324355" y="13715"/>
                </a:lnTo>
                <a:lnTo>
                  <a:pt x="1335023" y="21335"/>
                </a:lnTo>
                <a:lnTo>
                  <a:pt x="1345691" y="32003"/>
                </a:lnTo>
                <a:lnTo>
                  <a:pt x="1357884" y="45720"/>
                </a:lnTo>
                <a:lnTo>
                  <a:pt x="1371599" y="59435"/>
                </a:lnTo>
                <a:lnTo>
                  <a:pt x="1385315" y="76200"/>
                </a:lnTo>
                <a:lnTo>
                  <a:pt x="1399032" y="92964"/>
                </a:lnTo>
                <a:lnTo>
                  <a:pt x="1414272" y="112776"/>
                </a:lnTo>
                <a:lnTo>
                  <a:pt x="1429511" y="132588"/>
                </a:lnTo>
                <a:lnTo>
                  <a:pt x="1444751" y="155447"/>
                </a:lnTo>
                <a:lnTo>
                  <a:pt x="1459991" y="178308"/>
                </a:lnTo>
                <a:lnTo>
                  <a:pt x="1475232" y="202691"/>
                </a:lnTo>
                <a:lnTo>
                  <a:pt x="1491996" y="227076"/>
                </a:lnTo>
                <a:lnTo>
                  <a:pt x="1470659" y="240791"/>
                </a:lnTo>
                <a:lnTo>
                  <a:pt x="1453896" y="216408"/>
                </a:lnTo>
                <a:lnTo>
                  <a:pt x="1438655" y="192023"/>
                </a:lnTo>
                <a:lnTo>
                  <a:pt x="1423415" y="169164"/>
                </a:lnTo>
                <a:lnTo>
                  <a:pt x="1408175" y="147827"/>
                </a:lnTo>
                <a:lnTo>
                  <a:pt x="1394460" y="128015"/>
                </a:lnTo>
                <a:lnTo>
                  <a:pt x="1379220" y="109727"/>
                </a:lnTo>
                <a:lnTo>
                  <a:pt x="1365503" y="91439"/>
                </a:lnTo>
                <a:lnTo>
                  <a:pt x="1351787" y="76200"/>
                </a:lnTo>
                <a:lnTo>
                  <a:pt x="1341120" y="62483"/>
                </a:lnTo>
                <a:lnTo>
                  <a:pt x="1328927" y="51815"/>
                </a:lnTo>
                <a:lnTo>
                  <a:pt x="1318260" y="41147"/>
                </a:lnTo>
                <a:lnTo>
                  <a:pt x="1309115" y="33527"/>
                </a:lnTo>
                <a:lnTo>
                  <a:pt x="1306067" y="30479"/>
                </a:lnTo>
                <a:lnTo>
                  <a:pt x="1301496" y="28955"/>
                </a:lnTo>
                <a:lnTo>
                  <a:pt x="1298447" y="27432"/>
                </a:lnTo>
                <a:lnTo>
                  <a:pt x="1296923" y="25908"/>
                </a:lnTo>
                <a:lnTo>
                  <a:pt x="1293875" y="25908"/>
                </a:lnTo>
                <a:lnTo>
                  <a:pt x="1295399" y="25908"/>
                </a:lnTo>
                <a:lnTo>
                  <a:pt x="1292351" y="25908"/>
                </a:lnTo>
                <a:lnTo>
                  <a:pt x="1295399" y="25908"/>
                </a:lnTo>
                <a:lnTo>
                  <a:pt x="1292351" y="25908"/>
                </a:lnTo>
                <a:lnTo>
                  <a:pt x="1295399" y="24383"/>
                </a:lnTo>
                <a:lnTo>
                  <a:pt x="1293875" y="25908"/>
                </a:lnTo>
                <a:lnTo>
                  <a:pt x="1295399" y="24383"/>
                </a:lnTo>
                <a:lnTo>
                  <a:pt x="701039" y="390144"/>
                </a:lnTo>
                <a:cubicBezTo>
                  <a:pt x="701039" y="391667"/>
                  <a:pt x="699515" y="391667"/>
                  <a:pt x="699515" y="391667"/>
                </a:cubicBezTo>
                <a:lnTo>
                  <a:pt x="696467" y="393191"/>
                </a:lnTo>
                <a:cubicBezTo>
                  <a:pt x="696467" y="393191"/>
                  <a:pt x="694944" y="393191"/>
                  <a:pt x="693420" y="393191"/>
                </a:cubicBezTo>
                <a:lnTo>
                  <a:pt x="691896" y="393191"/>
                </a:lnTo>
                <a:cubicBezTo>
                  <a:pt x="690372" y="393191"/>
                  <a:pt x="688847" y="393191"/>
                  <a:pt x="688847" y="393191"/>
                </a:cubicBezTo>
                <a:lnTo>
                  <a:pt x="685799" y="393191"/>
                </a:lnTo>
                <a:cubicBezTo>
                  <a:pt x="684275" y="393191"/>
                  <a:pt x="684275" y="393191"/>
                  <a:pt x="682751" y="393191"/>
                </a:cubicBezTo>
                <a:lnTo>
                  <a:pt x="678179" y="391667"/>
                </a:lnTo>
                <a:lnTo>
                  <a:pt x="673608" y="390144"/>
                </a:lnTo>
                <a:lnTo>
                  <a:pt x="669035" y="387096"/>
                </a:lnTo>
                <a:lnTo>
                  <a:pt x="662939" y="384047"/>
                </a:lnTo>
                <a:lnTo>
                  <a:pt x="658367" y="379476"/>
                </a:lnTo>
                <a:lnTo>
                  <a:pt x="647699" y="371855"/>
                </a:lnTo>
                <a:lnTo>
                  <a:pt x="637032" y="361188"/>
                </a:lnTo>
                <a:lnTo>
                  <a:pt x="624839" y="348996"/>
                </a:lnTo>
                <a:lnTo>
                  <a:pt x="611123" y="333755"/>
                </a:lnTo>
                <a:lnTo>
                  <a:pt x="597408" y="318515"/>
                </a:lnTo>
                <a:lnTo>
                  <a:pt x="583691" y="300227"/>
                </a:lnTo>
                <a:lnTo>
                  <a:pt x="568451" y="280415"/>
                </a:lnTo>
                <a:lnTo>
                  <a:pt x="554735" y="260603"/>
                </a:lnTo>
                <a:lnTo>
                  <a:pt x="537972" y="239267"/>
                </a:lnTo>
                <a:lnTo>
                  <a:pt x="522732" y="214883"/>
                </a:lnTo>
                <a:lnTo>
                  <a:pt x="507491" y="192023"/>
                </a:lnTo>
                <a:lnTo>
                  <a:pt x="492251" y="166115"/>
                </a:lnTo>
                <a:lnTo>
                  <a:pt x="515111" y="160020"/>
                </a:lnTo>
                <a:lnTo>
                  <a:pt x="515111" y="160020"/>
                </a:lnTo>
                <a:lnTo>
                  <a:pt x="513587" y="152400"/>
                </a:lnTo>
                <a:lnTo>
                  <a:pt x="528827" y="178308"/>
                </a:lnTo>
                <a:lnTo>
                  <a:pt x="544067" y="202691"/>
                </a:lnTo>
                <a:lnTo>
                  <a:pt x="556260" y="227076"/>
                </a:lnTo>
                <a:lnTo>
                  <a:pt x="569975" y="251459"/>
                </a:lnTo>
                <a:lnTo>
                  <a:pt x="580644" y="274320"/>
                </a:lnTo>
                <a:lnTo>
                  <a:pt x="591311" y="295655"/>
                </a:lnTo>
                <a:lnTo>
                  <a:pt x="600455" y="316991"/>
                </a:lnTo>
                <a:lnTo>
                  <a:pt x="609599" y="335279"/>
                </a:lnTo>
                <a:lnTo>
                  <a:pt x="615696" y="353567"/>
                </a:lnTo>
                <a:lnTo>
                  <a:pt x="621791" y="370332"/>
                </a:lnTo>
                <a:lnTo>
                  <a:pt x="626363" y="385571"/>
                </a:lnTo>
                <a:lnTo>
                  <a:pt x="629411" y="399288"/>
                </a:lnTo>
                <a:lnTo>
                  <a:pt x="630935" y="411479"/>
                </a:lnTo>
                <a:lnTo>
                  <a:pt x="630935" y="420623"/>
                </a:lnTo>
                <a:cubicBezTo>
                  <a:pt x="630935" y="420623"/>
                  <a:pt x="630935" y="422147"/>
                  <a:pt x="630935" y="422147"/>
                </a:cubicBezTo>
                <a:lnTo>
                  <a:pt x="629411" y="425196"/>
                </a:lnTo>
                <a:cubicBezTo>
                  <a:pt x="629411" y="426720"/>
                  <a:pt x="629411" y="426720"/>
                  <a:pt x="629411" y="428244"/>
                </a:cubicBezTo>
                <a:lnTo>
                  <a:pt x="627887" y="431291"/>
                </a:lnTo>
                <a:cubicBezTo>
                  <a:pt x="627887" y="431291"/>
                  <a:pt x="626363" y="432815"/>
                  <a:pt x="626363" y="432815"/>
                </a:cubicBezTo>
                <a:lnTo>
                  <a:pt x="624839" y="435864"/>
                </a:lnTo>
                <a:cubicBezTo>
                  <a:pt x="624839" y="437388"/>
                  <a:pt x="623315" y="437388"/>
                  <a:pt x="623315" y="438911"/>
                </a:cubicBezTo>
                <a:lnTo>
                  <a:pt x="620267" y="440435"/>
                </a:lnTo>
                <a:cubicBezTo>
                  <a:pt x="620267" y="440435"/>
                  <a:pt x="620267" y="440435"/>
                  <a:pt x="618744" y="440435"/>
                </a:cubicBezTo>
                <a:lnTo>
                  <a:pt x="24383" y="806195"/>
                </a:lnTo>
                <a:lnTo>
                  <a:pt x="25907" y="806195"/>
                </a:lnTo>
                <a:lnTo>
                  <a:pt x="24383" y="807720"/>
                </a:lnTo>
                <a:lnTo>
                  <a:pt x="25907" y="804671"/>
                </a:lnTo>
                <a:lnTo>
                  <a:pt x="24383" y="806195"/>
                </a:lnTo>
                <a:lnTo>
                  <a:pt x="25907" y="804671"/>
                </a:lnTo>
                <a:lnTo>
                  <a:pt x="25907" y="806195"/>
                </a:lnTo>
                <a:lnTo>
                  <a:pt x="25907" y="804671"/>
                </a:lnTo>
                <a:lnTo>
                  <a:pt x="25907" y="807720"/>
                </a:lnTo>
                <a:lnTo>
                  <a:pt x="25907" y="806195"/>
                </a:lnTo>
                <a:lnTo>
                  <a:pt x="25907" y="812291"/>
                </a:lnTo>
                <a:lnTo>
                  <a:pt x="25907" y="821435"/>
                </a:lnTo>
                <a:lnTo>
                  <a:pt x="28955" y="833627"/>
                </a:lnTo>
                <a:lnTo>
                  <a:pt x="33527" y="847344"/>
                </a:lnTo>
                <a:lnTo>
                  <a:pt x="38100" y="862583"/>
                </a:lnTo>
                <a:lnTo>
                  <a:pt x="45719" y="880871"/>
                </a:lnTo>
                <a:lnTo>
                  <a:pt x="53339" y="899159"/>
                </a:lnTo>
                <a:lnTo>
                  <a:pt x="62483" y="918971"/>
                </a:lnTo>
                <a:lnTo>
                  <a:pt x="73151" y="940308"/>
                </a:lnTo>
                <a:lnTo>
                  <a:pt x="83819" y="963167"/>
                </a:lnTo>
                <a:lnTo>
                  <a:pt x="96011" y="986027"/>
                </a:lnTo>
                <a:lnTo>
                  <a:pt x="109727" y="1010411"/>
                </a:lnTo>
                <a:lnTo>
                  <a:pt x="123444" y="1034795"/>
                </a:lnTo>
                <a:lnTo>
                  <a:pt x="138683" y="1059179"/>
                </a:lnTo>
                <a:lnTo>
                  <a:pt x="117347" y="1072895"/>
                </a:lnTo>
              </a:path>
            </a:pathLst>
          </a:custGeom>
          <a:solidFill>
            <a:srgbClr val="C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5" name="Picture 3"/>
          <p:cNvPicPr>
            <a:picLocks noChangeAspect="1" noChangeArrowheads="1"/>
          </p:cNvPicPr>
          <p:nvPr/>
        </p:nvPicPr>
        <p:blipFill>
          <a:blip r:embed="rId3" cstate="print"/>
          <a:srcRect/>
          <a:stretch>
            <a:fillRect/>
          </a:stretch>
        </p:blipFill>
        <p:spPr bwMode="auto">
          <a:xfrm>
            <a:off x="1079500" y="1168401"/>
            <a:ext cx="3632200" cy="1828800"/>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5905500" y="3556000"/>
            <a:ext cx="3670300" cy="3073400"/>
          </a:xfrm>
          <a:prstGeom prst="rect">
            <a:avLst/>
          </a:prstGeom>
          <a:noFill/>
        </p:spPr>
      </p:pic>
      <p:sp>
        <p:nvSpPr>
          <p:cNvPr id="2" name="TextBox 1"/>
          <p:cNvSpPr txBox="1"/>
          <p:nvPr/>
        </p:nvSpPr>
        <p:spPr>
          <a:xfrm>
            <a:off x="1041401" y="584201"/>
            <a:ext cx="3036088" cy="469338"/>
          </a:xfrm>
          <a:prstGeom prst="rect">
            <a:avLst/>
          </a:prstGeom>
          <a:noFill/>
        </p:spPr>
        <p:txBody>
          <a:bodyPr wrap="none" lIns="0" tIns="0" rIns="0" bIns="45699" rtlCol="0">
            <a:spAutoFit/>
          </a:bodyPr>
          <a:lstStyle/>
          <a:p>
            <a:pPr>
              <a:lnSpc>
                <a:spcPts val="3300"/>
              </a:lnSpc>
            </a:pPr>
            <a:r>
              <a:rPr lang="en-US" altLang="zh-CN" sz="2400" b="1" u="sng" dirty="0" smtClean="0">
                <a:solidFill>
                  <a:srgbClr val="4F81BD"/>
                </a:solidFill>
                <a:latin typeface="Times New Roman" pitchFamily="18" charset="0"/>
                <a:cs typeface="Times New Roman" pitchFamily="18" charset="0"/>
              </a:rPr>
              <a:t>2. Ισθμός του Φάρυγγα</a:t>
            </a:r>
          </a:p>
        </p:txBody>
      </p:sp>
      <p:sp>
        <p:nvSpPr>
          <p:cNvPr id="7" name="TextBox 1"/>
          <p:cNvSpPr txBox="1"/>
          <p:nvPr/>
        </p:nvSpPr>
        <p:spPr>
          <a:xfrm>
            <a:off x="4927600" y="660400"/>
            <a:ext cx="4255460" cy="610402"/>
          </a:xfrm>
          <a:prstGeom prst="rect">
            <a:avLst/>
          </a:prstGeom>
          <a:noFill/>
        </p:spPr>
        <p:txBody>
          <a:bodyPr wrap="none" lIns="0" tIns="0" rIns="0" bIns="45699" rtlCol="0">
            <a:spAutoFit/>
          </a:bodyPr>
          <a:lstStyle/>
          <a:p>
            <a:pPr>
              <a:lnSpc>
                <a:spcPts val="2297"/>
              </a:lnSpc>
              <a:tabLst>
                <a:tab pos="63471" algn="l"/>
              </a:tabLst>
            </a:pPr>
            <a:r>
              <a:rPr lang="en-US" altLang="zh-CN"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αυτόν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επικοινωνεί</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στοματική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κοιλότητα</a:t>
            </a:r>
          </a:p>
          <a:p>
            <a:pPr>
              <a:lnSpc>
                <a:spcPts val="2100"/>
              </a:lnSpc>
              <a:tabLst>
                <a:tab pos="63471" algn="l"/>
              </a:tabLst>
            </a:pPr>
            <a:r>
              <a:rPr lang="en-US" altLang="zh-CN" dirty="0" smtClean="0"/>
              <a:t>	</a:t>
            </a:r>
            <a:r>
              <a:rPr lang="en-US" altLang="zh-CN"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φάρυγγα</a:t>
            </a:r>
          </a:p>
        </p:txBody>
      </p:sp>
      <p:sp>
        <p:nvSpPr>
          <p:cNvPr id="8" name="TextBox 1"/>
          <p:cNvSpPr txBox="1"/>
          <p:nvPr/>
        </p:nvSpPr>
        <p:spPr>
          <a:xfrm>
            <a:off x="1041402" y="1562102"/>
            <a:ext cx="8091831" cy="5663068"/>
          </a:xfrm>
          <a:prstGeom prst="rect">
            <a:avLst/>
          </a:prstGeom>
          <a:noFill/>
        </p:spPr>
        <p:txBody>
          <a:bodyPr wrap="none" lIns="0" tIns="0" rIns="0" bIns="45699" rtlCol="0">
            <a:spAutoFit/>
          </a:bodyPr>
          <a:lstStyle/>
          <a:p>
            <a:pPr>
              <a:lnSpc>
                <a:spcPts val="2297"/>
              </a:lnSpc>
              <a:tabLst>
                <a:tab pos="63471" algn="l"/>
                <a:tab pos="3884451" algn="l"/>
                <a:tab pos="3960617" algn="l"/>
                <a:tab pos="5026938" algn="l"/>
                <a:tab pos="5090408" algn="l"/>
              </a:tabLst>
            </a:pPr>
            <a:r>
              <a:rPr lang="en-US" altLang="zh-CN" dirty="0" smtClean="0"/>
              <a:t>		</a:t>
            </a:r>
            <a:r>
              <a:rPr lang="en-US" altLang="zh-CN" dirty="0" smtClean="0">
                <a:solidFill>
                  <a:srgbClr val="FFFFFF"/>
                </a:solidFill>
                <a:latin typeface="Times New Roman" pitchFamily="18" charset="0"/>
                <a:cs typeface="Times New Roman" pitchFamily="18" charset="0"/>
              </a:rPr>
              <a:t>Αφορίζεται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επάνω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μαλακή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υπερώα,</a:t>
            </a:r>
          </a:p>
          <a:p>
            <a:pPr>
              <a:lnSpc>
                <a:spcPts val="2100"/>
              </a:lnSpc>
              <a:tabLst>
                <a:tab pos="63471" algn="l"/>
                <a:tab pos="3884451" algn="l"/>
                <a:tab pos="3960617" algn="l"/>
                <a:tab pos="5026938" algn="l"/>
                <a:tab pos="5090408" algn="l"/>
              </a:tabLst>
            </a:pPr>
            <a:r>
              <a:rPr lang="en-US" altLang="zh-CN" dirty="0" smtClean="0"/>
              <a:t>				</a:t>
            </a:r>
            <a:r>
              <a:rPr lang="en-US" altLang="zh-CN" dirty="0" smtClean="0">
                <a:solidFill>
                  <a:srgbClr val="FFFFFF"/>
                </a:solidFill>
                <a:latin typeface="Times New Roman" pitchFamily="18" charset="0"/>
                <a:cs typeface="Times New Roman" pitchFamily="18" charset="0"/>
              </a:rPr>
              <a:t>κάτω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ρίζα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γλώσσας,</a:t>
            </a:r>
          </a:p>
          <a:p>
            <a:pPr>
              <a:lnSpc>
                <a:spcPts val="2100"/>
              </a:lnSpc>
              <a:tabLst>
                <a:tab pos="63471" algn="l"/>
                <a:tab pos="3884451" algn="l"/>
                <a:tab pos="3960617" algn="l"/>
                <a:tab pos="5026938" algn="l"/>
                <a:tab pos="5090408" algn="l"/>
              </a:tabLst>
            </a:pPr>
            <a:r>
              <a:rPr lang="en-US" altLang="zh-CN" dirty="0" smtClean="0"/>
              <a:t>					</a:t>
            </a:r>
            <a:r>
              <a:rPr lang="en-US" altLang="zh-CN" dirty="0" smtClean="0">
                <a:solidFill>
                  <a:srgbClr val="FFFFFF"/>
                </a:solidFill>
                <a:latin typeface="Times New Roman" pitchFamily="18" charset="0"/>
                <a:cs typeface="Times New Roman" pitchFamily="18" charset="0"/>
              </a:rPr>
              <a:t>πλάγια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τις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αμυγδαλές.</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3600"/>
              </a:lnSpc>
              <a:tabLst>
                <a:tab pos="63471" algn="l"/>
                <a:tab pos="3884451" algn="l"/>
                <a:tab pos="3960617" algn="l"/>
                <a:tab pos="5026938" algn="l"/>
                <a:tab pos="5090408" algn="l"/>
              </a:tabLst>
            </a:pPr>
            <a:r>
              <a:rPr lang="en-US" altLang="zh-CN" dirty="0" smtClean="0"/>
              <a:t>			</a:t>
            </a:r>
            <a:r>
              <a:rPr lang="en-US" altLang="zh-CN" sz="2400" b="1" u="sng" dirty="0" smtClean="0">
                <a:solidFill>
                  <a:srgbClr val="4F81BD"/>
                </a:solidFill>
                <a:latin typeface="Times New Roman" pitchFamily="18" charset="0"/>
                <a:cs typeface="Times New Roman" pitchFamily="18" charset="0"/>
              </a:rPr>
              <a:t>3. Γλώσσα</a:t>
            </a:r>
          </a:p>
          <a:p>
            <a:pPr>
              <a:lnSpc>
                <a:spcPts val="1000"/>
              </a:lnSpc>
            </a:pPr>
            <a:endParaRPr lang="en-US" altLang="zh-CN" dirty="0" smtClean="0"/>
          </a:p>
          <a:p>
            <a:pPr>
              <a:lnSpc>
                <a:spcPts val="3099"/>
              </a:lnSpc>
              <a:tabLst>
                <a:tab pos="63471" algn="l"/>
                <a:tab pos="3884451" algn="l"/>
                <a:tab pos="3960617" algn="l"/>
                <a:tab pos="5026938" algn="l"/>
                <a:tab pos="5090408" algn="l"/>
              </a:tabLst>
            </a:pPr>
            <a:r>
              <a:rPr lang="en-US" altLang="zh-CN" dirty="0" smtClean="0">
                <a:solidFill>
                  <a:srgbClr val="FFFFFF"/>
                </a:solidFill>
                <a:latin typeface="Times New Roman" pitchFamily="18" charset="0"/>
                <a:cs typeface="Times New Roman" pitchFamily="18" charset="0"/>
              </a:rPr>
              <a:t>Αποτελεί</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πάτωμα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στοματικής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κοιλότητας</a:t>
            </a:r>
          </a:p>
          <a:p>
            <a:pPr>
              <a:lnSpc>
                <a:spcPts val="1000"/>
              </a:lnSpc>
            </a:pPr>
            <a:endParaRPr lang="en-US" altLang="zh-CN" dirty="0" smtClean="0"/>
          </a:p>
          <a:p>
            <a:pPr>
              <a:lnSpc>
                <a:spcPts val="2400"/>
              </a:lnSpc>
              <a:tabLst>
                <a:tab pos="63471" algn="l"/>
                <a:tab pos="3884451" algn="l"/>
                <a:tab pos="3960617" algn="l"/>
                <a:tab pos="5026938" algn="l"/>
                <a:tab pos="5090408" algn="l"/>
              </a:tabLst>
            </a:pPr>
            <a:r>
              <a:rPr lang="en-US" altLang="zh-CN" dirty="0" smtClean="0">
                <a:solidFill>
                  <a:srgbClr val="FFFFFF"/>
                </a:solidFill>
                <a:latin typeface="Times New Roman" pitchFamily="18" charset="0"/>
                <a:cs typeface="Times New Roman" pitchFamily="18" charset="0"/>
              </a:rPr>
              <a:t>Έχει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κωνοειδές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σχήμα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χρησιμεύει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p>
          <a:p>
            <a:pPr>
              <a:lnSpc>
                <a:spcPts val="2100"/>
              </a:lnSpc>
              <a:tabLst>
                <a:tab pos="63471" algn="l"/>
                <a:tab pos="3884451" algn="l"/>
                <a:tab pos="3960617" algn="l"/>
                <a:tab pos="5026938" algn="l"/>
                <a:tab pos="5090408" algn="l"/>
              </a:tabLst>
            </a:pPr>
            <a:r>
              <a:rPr lang="en-US" altLang="zh-CN" dirty="0" smtClean="0"/>
              <a:t>	</a:t>
            </a:r>
            <a:r>
              <a:rPr lang="en-US" altLang="zh-CN" dirty="0" smtClean="0">
                <a:solidFill>
                  <a:srgbClr val="FFFFFF"/>
                </a:solidFill>
                <a:latin typeface="Times New Roman" pitchFamily="18" charset="0"/>
                <a:cs typeface="Times New Roman" pitchFamily="18" charset="0"/>
              </a:rPr>
              <a:t>μάσηση,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κατάποση,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ομιλία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,αφή,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γεύση</a:t>
            </a:r>
          </a:p>
          <a:p>
            <a:pPr>
              <a:lnSpc>
                <a:spcPts val="1000"/>
              </a:lnSpc>
            </a:pPr>
            <a:endParaRPr lang="en-US" altLang="zh-CN" dirty="0" smtClean="0"/>
          </a:p>
          <a:p>
            <a:pPr>
              <a:lnSpc>
                <a:spcPts val="2500"/>
              </a:lnSpc>
              <a:tabLst>
                <a:tab pos="63471" algn="l"/>
                <a:tab pos="3884451" algn="l"/>
                <a:tab pos="3960617" algn="l"/>
                <a:tab pos="5026938" algn="l"/>
                <a:tab pos="5090408" algn="l"/>
              </a:tabLst>
            </a:pPr>
            <a:r>
              <a:rPr lang="en-US" altLang="zh-CN" dirty="0" smtClean="0"/>
              <a:t>	</a:t>
            </a:r>
            <a:r>
              <a:rPr lang="en-US" altLang="zh-CN" dirty="0" smtClean="0">
                <a:solidFill>
                  <a:srgbClr val="FFFFFF"/>
                </a:solidFill>
                <a:latin typeface="Times New Roman" pitchFamily="18" charset="0"/>
                <a:cs typeface="Times New Roman" pitchFamily="18" charset="0"/>
              </a:rPr>
              <a:t>Αποτελείται: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κορυφή,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σώμα,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ρίζα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βάση.</a:t>
            </a:r>
          </a:p>
          <a:p>
            <a:pPr>
              <a:lnSpc>
                <a:spcPts val="1000"/>
              </a:lnSpc>
            </a:pPr>
            <a:endParaRPr lang="en-US" altLang="zh-CN" dirty="0" smtClean="0"/>
          </a:p>
          <a:p>
            <a:pPr>
              <a:lnSpc>
                <a:spcPts val="2400"/>
              </a:lnSpc>
              <a:tabLst>
                <a:tab pos="63471" algn="l"/>
                <a:tab pos="3884451" algn="l"/>
                <a:tab pos="3960617" algn="l"/>
                <a:tab pos="5026938" algn="l"/>
                <a:tab pos="5090408" algn="l"/>
              </a:tabLst>
            </a:pP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κάτω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επιφάνεια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λεπτό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βλεννογόνο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p>
          <a:p>
            <a:pPr>
              <a:lnSpc>
                <a:spcPts val="2100"/>
              </a:lnSpc>
              <a:tabLst>
                <a:tab pos="63471" algn="l"/>
                <a:tab pos="3884451" algn="l"/>
                <a:tab pos="3960617" algn="l"/>
                <a:tab pos="5026938" algn="l"/>
                <a:tab pos="5090408" algn="l"/>
              </a:tabLst>
            </a:pPr>
            <a:r>
              <a:rPr lang="en-US" altLang="zh-CN" dirty="0" smtClean="0"/>
              <a:t>	</a:t>
            </a:r>
            <a:r>
              <a:rPr lang="en-US" altLang="zh-CN" dirty="0" smtClean="0">
                <a:solidFill>
                  <a:srgbClr val="FFFFFF"/>
                </a:solidFill>
                <a:latin typeface="Times New Roman" pitchFamily="18" charset="0"/>
                <a:cs typeface="Times New Roman" pitchFamily="18" charset="0"/>
              </a:rPr>
              <a:t>σχηματίζει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πτυχή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χαλινό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γλώσσας</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3099"/>
              </a:lnSpc>
              <a:tabLst>
                <a:tab pos="63471" algn="l"/>
                <a:tab pos="3884451" algn="l"/>
                <a:tab pos="3960617" algn="l"/>
                <a:tab pos="5026938" algn="l"/>
                <a:tab pos="5090408" algn="l"/>
              </a:tabLst>
            </a:pP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άνω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επιφάνειας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γλώσσας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αποτελείται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γευστικούς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κάλυκες</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3" name="Picture 3"/>
          <p:cNvPicPr>
            <a:picLocks noChangeAspect="1" noChangeArrowheads="1"/>
          </p:cNvPicPr>
          <p:nvPr/>
        </p:nvPicPr>
        <p:blipFill>
          <a:blip r:embed="rId3" cstate="print"/>
          <a:srcRect/>
          <a:stretch>
            <a:fillRect/>
          </a:stretch>
        </p:blipFill>
        <p:spPr bwMode="auto">
          <a:xfrm>
            <a:off x="5524503" y="2476500"/>
            <a:ext cx="3911600" cy="3987800"/>
          </a:xfrm>
          <a:prstGeom prst="rect">
            <a:avLst/>
          </a:prstGeom>
          <a:noFill/>
        </p:spPr>
      </p:pic>
      <p:sp>
        <p:nvSpPr>
          <p:cNvPr id="2" name="TextBox 1"/>
          <p:cNvSpPr txBox="1"/>
          <p:nvPr/>
        </p:nvSpPr>
        <p:spPr>
          <a:xfrm>
            <a:off x="1689098" y="863601"/>
            <a:ext cx="1594988" cy="469338"/>
          </a:xfrm>
          <a:prstGeom prst="rect">
            <a:avLst/>
          </a:prstGeom>
          <a:noFill/>
        </p:spPr>
        <p:txBody>
          <a:bodyPr wrap="none" lIns="0" tIns="0" rIns="0" bIns="45699" rtlCol="0">
            <a:spAutoFit/>
          </a:bodyPr>
          <a:lstStyle/>
          <a:p>
            <a:pPr>
              <a:lnSpc>
                <a:spcPts val="3300"/>
              </a:lnSpc>
            </a:pPr>
            <a:r>
              <a:rPr lang="en-US" altLang="zh-CN" sz="2400" b="1" i="1" u="sng" dirty="0" smtClean="0">
                <a:solidFill>
                  <a:srgbClr val="FFCC66"/>
                </a:solidFill>
                <a:latin typeface="Times New Roman" pitchFamily="18" charset="0"/>
                <a:cs typeface="Times New Roman" pitchFamily="18" charset="0"/>
              </a:rPr>
              <a:t>2. Φάρυγγας</a:t>
            </a:r>
          </a:p>
        </p:txBody>
      </p:sp>
      <p:sp>
        <p:nvSpPr>
          <p:cNvPr id="5" name="TextBox 1"/>
          <p:cNvSpPr txBox="1"/>
          <p:nvPr/>
        </p:nvSpPr>
        <p:spPr>
          <a:xfrm>
            <a:off x="1041400" y="1676400"/>
            <a:ext cx="5369290" cy="610402"/>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ένας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ινομυώδη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σωλήνας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μήκος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12-14</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εκ.</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p>
          <a:p>
            <a:pPr>
              <a:lnSpc>
                <a:spcPts val="2100"/>
              </a:lnSpc>
            </a:pPr>
            <a:r>
              <a:rPr lang="en-US" altLang="zh-CN" dirty="0" smtClean="0">
                <a:solidFill>
                  <a:srgbClr val="FFFFFF"/>
                </a:solidFill>
                <a:latin typeface="Times New Roman" pitchFamily="18" charset="0"/>
                <a:cs typeface="Times New Roman" pitchFamily="18" charset="0"/>
              </a:rPr>
              <a:t>εκτείνεται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ινιακό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οστό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μέχρι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κρικοειδή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χόνδρο</a:t>
            </a:r>
          </a:p>
        </p:txBody>
      </p:sp>
      <p:sp>
        <p:nvSpPr>
          <p:cNvPr id="6" name="TextBox 1"/>
          <p:cNvSpPr txBox="1"/>
          <p:nvPr/>
        </p:nvSpPr>
        <p:spPr>
          <a:xfrm>
            <a:off x="1104902" y="2209801"/>
            <a:ext cx="1224694"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λάρυγγα,</a:t>
            </a:r>
          </a:p>
        </p:txBody>
      </p:sp>
      <p:sp>
        <p:nvSpPr>
          <p:cNvPr id="7" name="TextBox 1"/>
          <p:cNvSpPr txBox="1"/>
          <p:nvPr/>
        </p:nvSpPr>
        <p:spPr>
          <a:xfrm>
            <a:off x="1397002" y="5842000"/>
            <a:ext cx="3432030"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Λαρυγγική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μοίρα(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λαρυγγοφάρυγγας</a:t>
            </a:r>
          </a:p>
        </p:txBody>
      </p:sp>
      <p:sp>
        <p:nvSpPr>
          <p:cNvPr id="8" name="TextBox 1"/>
          <p:cNvSpPr txBox="1"/>
          <p:nvPr/>
        </p:nvSpPr>
        <p:spPr>
          <a:xfrm>
            <a:off x="1397002" y="5194301"/>
            <a:ext cx="3466334"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Στοματική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μοίρα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(στοματοφάρυγγας)</a:t>
            </a:r>
          </a:p>
        </p:txBody>
      </p:sp>
      <p:sp>
        <p:nvSpPr>
          <p:cNvPr id="9" name="TextBox 1"/>
          <p:cNvSpPr txBox="1"/>
          <p:nvPr/>
        </p:nvSpPr>
        <p:spPr>
          <a:xfrm>
            <a:off x="1155703" y="4076702"/>
            <a:ext cx="2941511" cy="892531"/>
          </a:xfrm>
          <a:prstGeom prst="rect">
            <a:avLst/>
          </a:prstGeom>
          <a:noFill/>
        </p:spPr>
        <p:txBody>
          <a:bodyPr wrap="none" lIns="0" tIns="0" rIns="0" bIns="45699" rtlCol="0">
            <a:spAutoFit/>
          </a:bodyPr>
          <a:lstStyle/>
          <a:p>
            <a:pPr>
              <a:lnSpc>
                <a:spcPts val="2297"/>
              </a:lnSpc>
              <a:tabLst>
                <a:tab pos="241191" algn="l"/>
              </a:tabLst>
            </a:pPr>
            <a:r>
              <a:rPr lang="en-US" altLang="zh-CN" dirty="0" smtClean="0">
                <a:solidFill>
                  <a:srgbClr val="FFFFFF"/>
                </a:solidFill>
                <a:latin typeface="Times New Roman" pitchFamily="18" charset="0"/>
                <a:cs typeface="Times New Roman" pitchFamily="18" charset="0"/>
              </a:rPr>
              <a:t>Διακρίνεται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τρεις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μοίρες:</a:t>
            </a:r>
          </a:p>
          <a:p>
            <a:pPr>
              <a:lnSpc>
                <a:spcPts val="1000"/>
              </a:lnSpc>
            </a:pPr>
            <a:endParaRPr lang="en-US" altLang="zh-CN" dirty="0" smtClean="0"/>
          </a:p>
          <a:p>
            <a:pPr>
              <a:lnSpc>
                <a:spcPts val="3300"/>
              </a:lnSpc>
              <a:tabLst>
                <a:tab pos="241191" algn="l"/>
              </a:tabLst>
            </a:pPr>
            <a:r>
              <a:rPr lang="en-US" altLang="zh-CN" dirty="0" smtClean="0"/>
              <a:t>	</a:t>
            </a:r>
            <a:r>
              <a:rPr lang="en-US" altLang="zh-CN" dirty="0" smtClean="0">
                <a:solidFill>
                  <a:srgbClr val="FFFFFF"/>
                </a:solidFill>
                <a:latin typeface="Times New Roman" pitchFamily="18" charset="0"/>
                <a:cs typeface="Times New Roman" pitchFamily="18" charset="0"/>
              </a:rPr>
              <a:t>Ρινική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μοίρα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(ρινοφάρυγγας)</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98308" name="Picture 2"/>
          <p:cNvPicPr>
            <a:picLocks noChangeAspect="1" noChangeArrowheads="1"/>
          </p:cNvPicPr>
          <p:nvPr/>
        </p:nvPicPr>
        <p:blipFill>
          <a:blip r:embed="rId2" cstate="print"/>
          <a:srcRect/>
          <a:stretch>
            <a:fillRect/>
          </a:stretch>
        </p:blipFill>
        <p:spPr bwMode="auto">
          <a:xfrm>
            <a:off x="890984" y="924155"/>
            <a:ext cx="2851150" cy="6217038"/>
          </a:xfrm>
          <a:prstGeom prst="rect">
            <a:avLst/>
          </a:prstGeom>
          <a:noFill/>
          <a:ln w="9525">
            <a:noFill/>
            <a:miter lim="800000"/>
            <a:headEnd/>
            <a:tailEnd/>
          </a:ln>
        </p:spPr>
      </p:pic>
      <p:sp>
        <p:nvSpPr>
          <p:cNvPr id="98309" name="Rectangle 5"/>
          <p:cNvSpPr>
            <a:spLocks noGrp="1"/>
          </p:cNvSpPr>
          <p:nvPr>
            <p:ph type="title" idx="4294967295"/>
          </p:nvPr>
        </p:nvSpPr>
        <p:spPr bwMode="auto">
          <a:xfrm>
            <a:off x="712788" y="252042"/>
            <a:ext cx="9711730" cy="672112"/>
          </a:xfrm>
          <a:noFill/>
          <a:ln w="9525"/>
        </p:spPr>
        <p:txBody>
          <a:bodyPr wrap="square" lIns="104296" tIns="52148" rIns="104296" bIns="52148" numCol="1" compatLnSpc="1">
            <a:prstTxWarp prst="textNoShape">
              <a:avLst/>
            </a:prstTxWarp>
            <a:normAutofit fontScale="90000"/>
          </a:bodyPr>
          <a:lstStyle/>
          <a:p>
            <a:r>
              <a:rPr lang="el-GR" altLang="zh-CN" sz="4400" b="1" u="sng" dirty="0" smtClean="0">
                <a:solidFill>
                  <a:srgbClr val="FFCC66"/>
                </a:solidFill>
                <a:latin typeface="Times New Roman" pitchFamily="18" charset="0"/>
                <a:cs typeface="Times New Roman" pitchFamily="18" charset="0"/>
              </a:rPr>
              <a:t>                3.</a:t>
            </a:r>
            <a:r>
              <a:rPr lang="en-US" altLang="zh-CN" sz="4400" b="1" u="sng" dirty="0" err="1" smtClean="0">
                <a:solidFill>
                  <a:srgbClr val="FFCC66"/>
                </a:solidFill>
                <a:latin typeface="Times New Roman" pitchFamily="18" charset="0"/>
                <a:cs typeface="Times New Roman" pitchFamily="18" charset="0"/>
              </a:rPr>
              <a:t>Οισοφάγος</a:t>
            </a:r>
            <a:endParaRPr lang="el-GR" sz="4300" dirty="0" smtClean="0">
              <a:ln>
                <a:noFill/>
              </a:ln>
              <a:effectLst/>
              <a:latin typeface="Arial" charset="0"/>
            </a:endParaRPr>
          </a:p>
        </p:txBody>
      </p:sp>
      <p:pic>
        <p:nvPicPr>
          <p:cNvPr id="98310" name="Picture 6" descr="shared_662_BE-06"/>
          <p:cNvPicPr>
            <a:picLocks noChangeAspect="1" noChangeArrowheads="1"/>
          </p:cNvPicPr>
          <p:nvPr/>
        </p:nvPicPr>
        <p:blipFill>
          <a:blip r:embed="rId3" cstate="print"/>
          <a:srcRect/>
          <a:stretch>
            <a:fillRect/>
          </a:stretch>
        </p:blipFill>
        <p:spPr bwMode="auto">
          <a:xfrm>
            <a:off x="4365824" y="840140"/>
            <a:ext cx="5939896" cy="6301053"/>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3" name="Freeform 3"/>
          <p:cNvSpPr/>
          <p:nvPr/>
        </p:nvSpPr>
        <p:spPr>
          <a:xfrm>
            <a:off x="8298179" y="2182370"/>
            <a:ext cx="518160" cy="460248"/>
          </a:xfrm>
          <a:custGeom>
            <a:avLst/>
            <a:gdLst>
              <a:gd name="connsiteX0" fmla="*/ 0 w 518160"/>
              <a:gd name="connsiteY0" fmla="*/ 0 h 460248"/>
              <a:gd name="connsiteX1" fmla="*/ 25908 w 518160"/>
              <a:gd name="connsiteY1" fmla="*/ 0 h 460248"/>
              <a:gd name="connsiteX2" fmla="*/ 50292 w 518160"/>
              <a:gd name="connsiteY2" fmla="*/ 0 h 460248"/>
              <a:gd name="connsiteX3" fmla="*/ 74676 w 518160"/>
              <a:gd name="connsiteY3" fmla="*/ 1523 h 460248"/>
              <a:gd name="connsiteX4" fmla="*/ 99060 w 518160"/>
              <a:gd name="connsiteY4" fmla="*/ 3048 h 460248"/>
              <a:gd name="connsiteX5" fmla="*/ 120396 w 518160"/>
              <a:gd name="connsiteY5" fmla="*/ 4572 h 460248"/>
              <a:gd name="connsiteX6" fmla="*/ 141732 w 518160"/>
              <a:gd name="connsiteY6" fmla="*/ 6095 h 460248"/>
              <a:gd name="connsiteX7" fmla="*/ 161544 w 518160"/>
              <a:gd name="connsiteY7" fmla="*/ 7620 h 460248"/>
              <a:gd name="connsiteX8" fmla="*/ 179832 w 518160"/>
              <a:gd name="connsiteY8" fmla="*/ 10667 h 460248"/>
              <a:gd name="connsiteX9" fmla="*/ 196596 w 518160"/>
              <a:gd name="connsiteY9" fmla="*/ 12192 h 460248"/>
              <a:gd name="connsiteX10" fmla="*/ 211835 w 518160"/>
              <a:gd name="connsiteY10" fmla="*/ 15239 h 460248"/>
              <a:gd name="connsiteX11" fmla="*/ 224028 w 518160"/>
              <a:gd name="connsiteY11" fmla="*/ 18288 h 460248"/>
              <a:gd name="connsiteX12" fmla="*/ 236220 w 518160"/>
              <a:gd name="connsiteY12" fmla="*/ 21335 h 460248"/>
              <a:gd name="connsiteX13" fmla="*/ 245364 w 518160"/>
              <a:gd name="connsiteY13" fmla="*/ 25907 h 460248"/>
              <a:gd name="connsiteX14" fmla="*/ 249935 w 518160"/>
              <a:gd name="connsiteY14" fmla="*/ 27432 h 460248"/>
              <a:gd name="connsiteX15" fmla="*/ 254508 w 518160"/>
              <a:gd name="connsiteY15" fmla="*/ 30479 h 460248"/>
              <a:gd name="connsiteX16" fmla="*/ 257556 w 518160"/>
              <a:gd name="connsiteY16" fmla="*/ 33527 h 460248"/>
              <a:gd name="connsiteX17" fmla="*/ 259080 w 518160"/>
              <a:gd name="connsiteY17" fmla="*/ 35051 h 460248"/>
              <a:gd name="connsiteX18" fmla="*/ 260604 w 518160"/>
              <a:gd name="connsiteY18" fmla="*/ 36576 h 460248"/>
              <a:gd name="connsiteX19" fmla="*/ 262128 w 518160"/>
              <a:gd name="connsiteY19" fmla="*/ 39623 h 460248"/>
              <a:gd name="connsiteX20" fmla="*/ 263652 w 518160"/>
              <a:gd name="connsiteY20" fmla="*/ 41148 h 460248"/>
              <a:gd name="connsiteX21" fmla="*/ 265176 w 518160"/>
              <a:gd name="connsiteY21" fmla="*/ 45720 h 460248"/>
              <a:gd name="connsiteX22" fmla="*/ 265176 w 518160"/>
              <a:gd name="connsiteY22" fmla="*/ 47244 h 460248"/>
              <a:gd name="connsiteX23" fmla="*/ 265176 w 518160"/>
              <a:gd name="connsiteY23" fmla="*/ 50292 h 460248"/>
              <a:gd name="connsiteX24" fmla="*/ 265176 w 518160"/>
              <a:gd name="connsiteY24" fmla="*/ 193548 h 460248"/>
              <a:gd name="connsiteX25" fmla="*/ 265176 w 518160"/>
              <a:gd name="connsiteY25" fmla="*/ 192023 h 460248"/>
              <a:gd name="connsiteX26" fmla="*/ 266700 w 518160"/>
              <a:gd name="connsiteY26" fmla="*/ 193548 h 460248"/>
              <a:gd name="connsiteX27" fmla="*/ 263652 w 518160"/>
              <a:gd name="connsiteY27" fmla="*/ 188976 h 460248"/>
              <a:gd name="connsiteX28" fmla="*/ 265176 w 518160"/>
              <a:gd name="connsiteY28" fmla="*/ 190500 h 460248"/>
              <a:gd name="connsiteX29" fmla="*/ 263652 w 518160"/>
              <a:gd name="connsiteY29" fmla="*/ 187451 h 460248"/>
              <a:gd name="connsiteX30" fmla="*/ 265176 w 518160"/>
              <a:gd name="connsiteY30" fmla="*/ 188976 h 460248"/>
              <a:gd name="connsiteX31" fmla="*/ 263652 w 518160"/>
              <a:gd name="connsiteY31" fmla="*/ 187451 h 460248"/>
              <a:gd name="connsiteX32" fmla="*/ 265176 w 518160"/>
              <a:gd name="connsiteY32" fmla="*/ 190500 h 460248"/>
              <a:gd name="connsiteX33" fmla="*/ 266700 w 518160"/>
              <a:gd name="connsiteY33" fmla="*/ 190500 h 460248"/>
              <a:gd name="connsiteX34" fmla="*/ 269748 w 518160"/>
              <a:gd name="connsiteY34" fmla="*/ 192023 h 460248"/>
              <a:gd name="connsiteX35" fmla="*/ 277368 w 518160"/>
              <a:gd name="connsiteY35" fmla="*/ 195072 h 460248"/>
              <a:gd name="connsiteX36" fmla="*/ 286511 w 518160"/>
              <a:gd name="connsiteY36" fmla="*/ 196595 h 460248"/>
              <a:gd name="connsiteX37" fmla="*/ 297180 w 518160"/>
              <a:gd name="connsiteY37" fmla="*/ 199644 h 460248"/>
              <a:gd name="connsiteX38" fmla="*/ 312420 w 518160"/>
              <a:gd name="connsiteY38" fmla="*/ 202692 h 460248"/>
              <a:gd name="connsiteX39" fmla="*/ 327660 w 518160"/>
              <a:gd name="connsiteY39" fmla="*/ 205739 h 460248"/>
              <a:gd name="connsiteX40" fmla="*/ 344423 w 518160"/>
              <a:gd name="connsiteY40" fmla="*/ 207263 h 460248"/>
              <a:gd name="connsiteX41" fmla="*/ 364235 w 518160"/>
              <a:gd name="connsiteY41" fmla="*/ 208788 h 460248"/>
              <a:gd name="connsiteX42" fmla="*/ 384048 w 518160"/>
              <a:gd name="connsiteY42" fmla="*/ 211835 h 460248"/>
              <a:gd name="connsiteX43" fmla="*/ 406908 w 518160"/>
              <a:gd name="connsiteY43" fmla="*/ 213360 h 460248"/>
              <a:gd name="connsiteX44" fmla="*/ 429768 w 518160"/>
              <a:gd name="connsiteY44" fmla="*/ 213360 h 460248"/>
              <a:gd name="connsiteX45" fmla="*/ 452628 w 518160"/>
              <a:gd name="connsiteY45" fmla="*/ 214883 h 460248"/>
              <a:gd name="connsiteX46" fmla="*/ 478535 w 518160"/>
              <a:gd name="connsiteY46" fmla="*/ 214883 h 460248"/>
              <a:gd name="connsiteX47" fmla="*/ 504444 w 518160"/>
              <a:gd name="connsiteY47" fmla="*/ 214883 h 460248"/>
              <a:gd name="connsiteX48" fmla="*/ 518160 w 518160"/>
              <a:gd name="connsiteY48" fmla="*/ 230123 h 460248"/>
              <a:gd name="connsiteX49" fmla="*/ 504444 w 518160"/>
              <a:gd name="connsiteY49" fmla="*/ 243839 h 460248"/>
              <a:gd name="connsiteX50" fmla="*/ 478535 w 518160"/>
              <a:gd name="connsiteY50" fmla="*/ 243839 h 460248"/>
              <a:gd name="connsiteX51" fmla="*/ 452628 w 518160"/>
              <a:gd name="connsiteY51" fmla="*/ 245363 h 460248"/>
              <a:gd name="connsiteX52" fmla="*/ 429768 w 518160"/>
              <a:gd name="connsiteY52" fmla="*/ 245363 h 460248"/>
              <a:gd name="connsiteX53" fmla="*/ 406908 w 518160"/>
              <a:gd name="connsiteY53" fmla="*/ 246888 h 460248"/>
              <a:gd name="connsiteX54" fmla="*/ 384048 w 518160"/>
              <a:gd name="connsiteY54" fmla="*/ 248411 h 460248"/>
              <a:gd name="connsiteX55" fmla="*/ 364235 w 518160"/>
              <a:gd name="connsiteY55" fmla="*/ 249935 h 460248"/>
              <a:gd name="connsiteX56" fmla="*/ 344423 w 518160"/>
              <a:gd name="connsiteY56" fmla="*/ 251460 h 460248"/>
              <a:gd name="connsiteX57" fmla="*/ 327660 w 518160"/>
              <a:gd name="connsiteY57" fmla="*/ 254507 h 460248"/>
              <a:gd name="connsiteX58" fmla="*/ 310896 w 518160"/>
              <a:gd name="connsiteY58" fmla="*/ 257555 h 460248"/>
              <a:gd name="connsiteX59" fmla="*/ 297180 w 518160"/>
              <a:gd name="connsiteY59" fmla="*/ 259079 h 460248"/>
              <a:gd name="connsiteX60" fmla="*/ 284988 w 518160"/>
              <a:gd name="connsiteY60" fmla="*/ 262127 h 460248"/>
              <a:gd name="connsiteX61" fmla="*/ 275844 w 518160"/>
              <a:gd name="connsiteY61" fmla="*/ 265176 h 460248"/>
              <a:gd name="connsiteX62" fmla="*/ 268223 w 518160"/>
              <a:gd name="connsiteY62" fmla="*/ 268223 h 460248"/>
              <a:gd name="connsiteX63" fmla="*/ 265176 w 518160"/>
              <a:gd name="connsiteY63" fmla="*/ 269748 h 460248"/>
              <a:gd name="connsiteX64" fmla="*/ 265176 w 518160"/>
              <a:gd name="connsiteY64" fmla="*/ 269748 h 460248"/>
              <a:gd name="connsiteX65" fmla="*/ 263652 w 518160"/>
              <a:gd name="connsiteY65" fmla="*/ 271272 h 460248"/>
              <a:gd name="connsiteX66" fmla="*/ 265176 w 518160"/>
              <a:gd name="connsiteY66" fmla="*/ 269748 h 460248"/>
              <a:gd name="connsiteX67" fmla="*/ 263652 w 518160"/>
              <a:gd name="connsiteY67" fmla="*/ 271272 h 460248"/>
              <a:gd name="connsiteX68" fmla="*/ 265176 w 518160"/>
              <a:gd name="connsiteY68" fmla="*/ 268223 h 460248"/>
              <a:gd name="connsiteX69" fmla="*/ 263652 w 518160"/>
              <a:gd name="connsiteY69" fmla="*/ 271272 h 460248"/>
              <a:gd name="connsiteX70" fmla="*/ 266700 w 518160"/>
              <a:gd name="connsiteY70" fmla="*/ 266700 h 460248"/>
              <a:gd name="connsiteX71" fmla="*/ 265176 w 518160"/>
              <a:gd name="connsiteY71" fmla="*/ 268223 h 460248"/>
              <a:gd name="connsiteX72" fmla="*/ 265176 w 518160"/>
              <a:gd name="connsiteY72" fmla="*/ 265176 h 460248"/>
              <a:gd name="connsiteX73" fmla="*/ 265176 w 518160"/>
              <a:gd name="connsiteY73" fmla="*/ 409955 h 460248"/>
              <a:gd name="connsiteX74" fmla="*/ 265176 w 518160"/>
              <a:gd name="connsiteY74" fmla="*/ 411479 h 460248"/>
              <a:gd name="connsiteX75" fmla="*/ 265176 w 518160"/>
              <a:gd name="connsiteY75" fmla="*/ 414527 h 460248"/>
              <a:gd name="connsiteX76" fmla="*/ 263652 w 518160"/>
              <a:gd name="connsiteY76" fmla="*/ 419100 h 460248"/>
              <a:gd name="connsiteX77" fmla="*/ 262128 w 518160"/>
              <a:gd name="connsiteY77" fmla="*/ 420623 h 460248"/>
              <a:gd name="connsiteX78" fmla="*/ 260604 w 518160"/>
              <a:gd name="connsiteY78" fmla="*/ 423672 h 460248"/>
              <a:gd name="connsiteX79" fmla="*/ 259080 w 518160"/>
              <a:gd name="connsiteY79" fmla="*/ 425195 h 460248"/>
              <a:gd name="connsiteX80" fmla="*/ 257556 w 518160"/>
              <a:gd name="connsiteY80" fmla="*/ 426720 h 460248"/>
              <a:gd name="connsiteX81" fmla="*/ 256032 w 518160"/>
              <a:gd name="connsiteY81" fmla="*/ 428244 h 460248"/>
              <a:gd name="connsiteX82" fmla="*/ 251460 w 518160"/>
              <a:gd name="connsiteY82" fmla="*/ 431291 h 460248"/>
              <a:gd name="connsiteX83" fmla="*/ 246888 w 518160"/>
              <a:gd name="connsiteY83" fmla="*/ 432816 h 460248"/>
              <a:gd name="connsiteX84" fmla="*/ 237744 w 518160"/>
              <a:gd name="connsiteY84" fmla="*/ 437388 h 460248"/>
              <a:gd name="connsiteX85" fmla="*/ 225552 w 518160"/>
              <a:gd name="connsiteY85" fmla="*/ 440435 h 460248"/>
              <a:gd name="connsiteX86" fmla="*/ 211835 w 518160"/>
              <a:gd name="connsiteY86" fmla="*/ 443483 h 460248"/>
              <a:gd name="connsiteX87" fmla="*/ 196596 w 518160"/>
              <a:gd name="connsiteY87" fmla="*/ 446532 h 460248"/>
              <a:gd name="connsiteX88" fmla="*/ 179832 w 518160"/>
              <a:gd name="connsiteY88" fmla="*/ 449579 h 460248"/>
              <a:gd name="connsiteX89" fmla="*/ 161544 w 518160"/>
              <a:gd name="connsiteY89" fmla="*/ 451104 h 460248"/>
              <a:gd name="connsiteX90" fmla="*/ 141732 w 518160"/>
              <a:gd name="connsiteY90" fmla="*/ 454151 h 460248"/>
              <a:gd name="connsiteX91" fmla="*/ 120396 w 518160"/>
              <a:gd name="connsiteY91" fmla="*/ 455676 h 460248"/>
              <a:gd name="connsiteX92" fmla="*/ 99060 w 518160"/>
              <a:gd name="connsiteY92" fmla="*/ 457200 h 460248"/>
              <a:gd name="connsiteX93" fmla="*/ 74676 w 518160"/>
              <a:gd name="connsiteY93" fmla="*/ 458723 h 460248"/>
              <a:gd name="connsiteX94" fmla="*/ 50292 w 518160"/>
              <a:gd name="connsiteY94" fmla="*/ 458723 h 460248"/>
              <a:gd name="connsiteX95" fmla="*/ 25908 w 518160"/>
              <a:gd name="connsiteY95" fmla="*/ 460248 h 460248"/>
              <a:gd name="connsiteX96" fmla="*/ 0 w 518160"/>
              <a:gd name="connsiteY96" fmla="*/ 460248 h 460248"/>
              <a:gd name="connsiteX97" fmla="*/ 0 w 518160"/>
              <a:gd name="connsiteY97" fmla="*/ 431291 h 460248"/>
              <a:gd name="connsiteX98" fmla="*/ 24384 w 518160"/>
              <a:gd name="connsiteY98" fmla="*/ 431291 h 460248"/>
              <a:gd name="connsiteX99" fmla="*/ 50292 w 518160"/>
              <a:gd name="connsiteY99" fmla="*/ 431291 h 460248"/>
              <a:gd name="connsiteX100" fmla="*/ 73152 w 518160"/>
              <a:gd name="connsiteY100" fmla="*/ 429767 h 460248"/>
              <a:gd name="connsiteX101" fmla="*/ 96011 w 518160"/>
              <a:gd name="connsiteY101" fmla="*/ 428244 h 460248"/>
              <a:gd name="connsiteX102" fmla="*/ 118872 w 518160"/>
              <a:gd name="connsiteY102" fmla="*/ 426720 h 460248"/>
              <a:gd name="connsiteX103" fmla="*/ 138684 w 518160"/>
              <a:gd name="connsiteY103" fmla="*/ 425195 h 460248"/>
              <a:gd name="connsiteX104" fmla="*/ 158496 w 518160"/>
              <a:gd name="connsiteY104" fmla="*/ 423672 h 460248"/>
              <a:gd name="connsiteX105" fmla="*/ 175260 w 518160"/>
              <a:gd name="connsiteY105" fmla="*/ 420623 h 460248"/>
              <a:gd name="connsiteX106" fmla="*/ 192023 w 518160"/>
              <a:gd name="connsiteY106" fmla="*/ 419100 h 460248"/>
              <a:gd name="connsiteX107" fmla="*/ 205740 w 518160"/>
              <a:gd name="connsiteY107" fmla="*/ 416051 h 460248"/>
              <a:gd name="connsiteX108" fmla="*/ 216408 w 518160"/>
              <a:gd name="connsiteY108" fmla="*/ 413004 h 460248"/>
              <a:gd name="connsiteX109" fmla="*/ 227076 w 518160"/>
              <a:gd name="connsiteY109" fmla="*/ 409955 h 460248"/>
              <a:gd name="connsiteX110" fmla="*/ 233172 w 518160"/>
              <a:gd name="connsiteY110" fmla="*/ 408432 h 460248"/>
              <a:gd name="connsiteX111" fmla="*/ 236220 w 518160"/>
              <a:gd name="connsiteY111" fmla="*/ 406907 h 460248"/>
              <a:gd name="connsiteX112" fmla="*/ 237744 w 518160"/>
              <a:gd name="connsiteY112" fmla="*/ 405383 h 460248"/>
              <a:gd name="connsiteX113" fmla="*/ 239268 w 518160"/>
              <a:gd name="connsiteY113" fmla="*/ 403860 h 460248"/>
              <a:gd name="connsiteX114" fmla="*/ 237744 w 518160"/>
              <a:gd name="connsiteY114" fmla="*/ 405383 h 460248"/>
              <a:gd name="connsiteX115" fmla="*/ 239268 w 518160"/>
              <a:gd name="connsiteY115" fmla="*/ 403860 h 460248"/>
              <a:gd name="connsiteX116" fmla="*/ 237744 w 518160"/>
              <a:gd name="connsiteY116" fmla="*/ 406907 h 460248"/>
              <a:gd name="connsiteX117" fmla="*/ 239268 w 518160"/>
              <a:gd name="connsiteY117" fmla="*/ 405383 h 460248"/>
              <a:gd name="connsiteX118" fmla="*/ 237744 w 518160"/>
              <a:gd name="connsiteY118" fmla="*/ 409955 h 460248"/>
              <a:gd name="connsiteX119" fmla="*/ 237744 w 518160"/>
              <a:gd name="connsiteY119" fmla="*/ 406907 h 460248"/>
              <a:gd name="connsiteX120" fmla="*/ 237744 w 518160"/>
              <a:gd name="connsiteY120" fmla="*/ 409955 h 460248"/>
              <a:gd name="connsiteX121" fmla="*/ 237744 w 518160"/>
              <a:gd name="connsiteY121" fmla="*/ 265176 h 460248"/>
              <a:gd name="connsiteX122" fmla="*/ 237744 w 518160"/>
              <a:gd name="connsiteY122" fmla="*/ 263651 h 460248"/>
              <a:gd name="connsiteX123" fmla="*/ 237744 w 518160"/>
              <a:gd name="connsiteY123" fmla="*/ 262127 h 460248"/>
              <a:gd name="connsiteX124" fmla="*/ 239268 w 518160"/>
              <a:gd name="connsiteY124" fmla="*/ 257555 h 460248"/>
              <a:gd name="connsiteX125" fmla="*/ 240792 w 518160"/>
              <a:gd name="connsiteY125" fmla="*/ 254507 h 460248"/>
              <a:gd name="connsiteX126" fmla="*/ 242316 w 518160"/>
              <a:gd name="connsiteY126" fmla="*/ 252983 h 460248"/>
              <a:gd name="connsiteX127" fmla="*/ 243840 w 518160"/>
              <a:gd name="connsiteY127" fmla="*/ 251460 h 460248"/>
              <a:gd name="connsiteX128" fmla="*/ 245364 w 518160"/>
              <a:gd name="connsiteY128" fmla="*/ 248411 h 460248"/>
              <a:gd name="connsiteX129" fmla="*/ 248411 w 518160"/>
              <a:gd name="connsiteY129" fmla="*/ 246888 h 460248"/>
              <a:gd name="connsiteX130" fmla="*/ 252984 w 518160"/>
              <a:gd name="connsiteY130" fmla="*/ 243839 h 460248"/>
              <a:gd name="connsiteX131" fmla="*/ 257556 w 518160"/>
              <a:gd name="connsiteY131" fmla="*/ 242316 h 460248"/>
              <a:gd name="connsiteX132" fmla="*/ 266700 w 518160"/>
              <a:gd name="connsiteY132" fmla="*/ 237744 h 460248"/>
              <a:gd name="connsiteX133" fmla="*/ 278892 w 518160"/>
              <a:gd name="connsiteY133" fmla="*/ 234695 h 460248"/>
              <a:gd name="connsiteX134" fmla="*/ 292608 w 518160"/>
              <a:gd name="connsiteY134" fmla="*/ 231648 h 460248"/>
              <a:gd name="connsiteX135" fmla="*/ 306323 w 518160"/>
              <a:gd name="connsiteY135" fmla="*/ 228600 h 460248"/>
              <a:gd name="connsiteX136" fmla="*/ 323088 w 518160"/>
              <a:gd name="connsiteY136" fmla="*/ 225551 h 460248"/>
              <a:gd name="connsiteX137" fmla="*/ 341376 w 518160"/>
              <a:gd name="connsiteY137" fmla="*/ 224027 h 460248"/>
              <a:gd name="connsiteX138" fmla="*/ 361188 w 518160"/>
              <a:gd name="connsiteY138" fmla="*/ 220979 h 460248"/>
              <a:gd name="connsiteX139" fmla="*/ 382523 w 518160"/>
              <a:gd name="connsiteY139" fmla="*/ 219455 h 460248"/>
              <a:gd name="connsiteX140" fmla="*/ 405384 w 518160"/>
              <a:gd name="connsiteY140" fmla="*/ 217932 h 460248"/>
              <a:gd name="connsiteX141" fmla="*/ 428244 w 518160"/>
              <a:gd name="connsiteY141" fmla="*/ 216407 h 460248"/>
              <a:gd name="connsiteX142" fmla="*/ 452628 w 518160"/>
              <a:gd name="connsiteY142" fmla="*/ 216407 h 460248"/>
              <a:gd name="connsiteX143" fmla="*/ 478535 w 518160"/>
              <a:gd name="connsiteY143" fmla="*/ 216407 h 460248"/>
              <a:gd name="connsiteX144" fmla="*/ 502920 w 518160"/>
              <a:gd name="connsiteY144" fmla="*/ 214883 h 460248"/>
              <a:gd name="connsiteX145" fmla="*/ 502920 w 518160"/>
              <a:gd name="connsiteY145" fmla="*/ 243839 h 460248"/>
              <a:gd name="connsiteX146" fmla="*/ 477011 w 518160"/>
              <a:gd name="connsiteY146" fmla="*/ 243839 h 460248"/>
              <a:gd name="connsiteX147" fmla="*/ 452628 w 518160"/>
              <a:gd name="connsiteY147" fmla="*/ 243839 h 460248"/>
              <a:gd name="connsiteX148" fmla="*/ 428244 w 518160"/>
              <a:gd name="connsiteY148" fmla="*/ 242316 h 460248"/>
              <a:gd name="connsiteX149" fmla="*/ 403860 w 518160"/>
              <a:gd name="connsiteY149" fmla="*/ 240792 h 460248"/>
              <a:gd name="connsiteX150" fmla="*/ 382523 w 518160"/>
              <a:gd name="connsiteY150" fmla="*/ 239267 h 460248"/>
              <a:gd name="connsiteX151" fmla="*/ 361188 w 518160"/>
              <a:gd name="connsiteY151" fmla="*/ 237744 h 460248"/>
              <a:gd name="connsiteX152" fmla="*/ 341376 w 518160"/>
              <a:gd name="connsiteY152" fmla="*/ 236220 h 460248"/>
              <a:gd name="connsiteX153" fmla="*/ 323088 w 518160"/>
              <a:gd name="connsiteY153" fmla="*/ 233172 h 460248"/>
              <a:gd name="connsiteX154" fmla="*/ 306323 w 518160"/>
              <a:gd name="connsiteY154" fmla="*/ 230123 h 460248"/>
              <a:gd name="connsiteX155" fmla="*/ 291084 w 518160"/>
              <a:gd name="connsiteY155" fmla="*/ 227076 h 460248"/>
              <a:gd name="connsiteX156" fmla="*/ 277368 w 518160"/>
              <a:gd name="connsiteY156" fmla="*/ 224027 h 460248"/>
              <a:gd name="connsiteX157" fmla="*/ 266700 w 518160"/>
              <a:gd name="connsiteY157" fmla="*/ 220979 h 460248"/>
              <a:gd name="connsiteX158" fmla="*/ 256032 w 518160"/>
              <a:gd name="connsiteY158" fmla="*/ 217932 h 460248"/>
              <a:gd name="connsiteX159" fmla="*/ 251460 w 518160"/>
              <a:gd name="connsiteY159" fmla="*/ 214883 h 460248"/>
              <a:gd name="connsiteX160" fmla="*/ 248411 w 518160"/>
              <a:gd name="connsiteY160" fmla="*/ 211835 h 460248"/>
              <a:gd name="connsiteX161" fmla="*/ 245364 w 518160"/>
              <a:gd name="connsiteY161" fmla="*/ 210311 h 460248"/>
              <a:gd name="connsiteX162" fmla="*/ 243840 w 518160"/>
              <a:gd name="connsiteY162" fmla="*/ 208788 h 460248"/>
              <a:gd name="connsiteX163" fmla="*/ 242316 w 518160"/>
              <a:gd name="connsiteY163" fmla="*/ 207263 h 460248"/>
              <a:gd name="connsiteX164" fmla="*/ 240792 w 518160"/>
              <a:gd name="connsiteY164" fmla="*/ 204216 h 460248"/>
              <a:gd name="connsiteX165" fmla="*/ 239268 w 518160"/>
              <a:gd name="connsiteY165" fmla="*/ 202692 h 460248"/>
              <a:gd name="connsiteX166" fmla="*/ 237744 w 518160"/>
              <a:gd name="connsiteY166" fmla="*/ 198120 h 460248"/>
              <a:gd name="connsiteX167" fmla="*/ 237744 w 518160"/>
              <a:gd name="connsiteY167" fmla="*/ 196595 h 460248"/>
              <a:gd name="connsiteX168" fmla="*/ 237744 w 518160"/>
              <a:gd name="connsiteY168" fmla="*/ 193548 h 460248"/>
              <a:gd name="connsiteX169" fmla="*/ 237744 w 518160"/>
              <a:gd name="connsiteY169" fmla="*/ 50292 h 460248"/>
              <a:gd name="connsiteX170" fmla="*/ 237744 w 518160"/>
              <a:gd name="connsiteY170" fmla="*/ 51816 h 460248"/>
              <a:gd name="connsiteX171" fmla="*/ 237744 w 518160"/>
              <a:gd name="connsiteY171" fmla="*/ 50292 h 460248"/>
              <a:gd name="connsiteX172" fmla="*/ 239268 w 518160"/>
              <a:gd name="connsiteY172" fmla="*/ 54863 h 460248"/>
              <a:gd name="connsiteX173" fmla="*/ 237744 w 518160"/>
              <a:gd name="connsiteY173" fmla="*/ 53339 h 460248"/>
              <a:gd name="connsiteX174" fmla="*/ 239268 w 518160"/>
              <a:gd name="connsiteY174" fmla="*/ 54863 h 460248"/>
              <a:gd name="connsiteX175" fmla="*/ 237744 w 518160"/>
              <a:gd name="connsiteY175" fmla="*/ 53339 h 460248"/>
              <a:gd name="connsiteX176" fmla="*/ 240792 w 518160"/>
              <a:gd name="connsiteY176" fmla="*/ 56388 h 460248"/>
              <a:gd name="connsiteX177" fmla="*/ 239268 w 518160"/>
              <a:gd name="connsiteY177" fmla="*/ 54863 h 460248"/>
              <a:gd name="connsiteX178" fmla="*/ 237744 w 518160"/>
              <a:gd name="connsiteY178" fmla="*/ 53339 h 460248"/>
              <a:gd name="connsiteX179" fmla="*/ 234696 w 518160"/>
              <a:gd name="connsiteY179" fmla="*/ 51816 h 460248"/>
              <a:gd name="connsiteX180" fmla="*/ 227076 w 518160"/>
              <a:gd name="connsiteY180" fmla="*/ 48767 h 460248"/>
              <a:gd name="connsiteX181" fmla="*/ 217932 w 518160"/>
              <a:gd name="connsiteY181" fmla="*/ 47244 h 460248"/>
              <a:gd name="connsiteX182" fmla="*/ 205740 w 518160"/>
              <a:gd name="connsiteY182" fmla="*/ 44195 h 460248"/>
              <a:gd name="connsiteX183" fmla="*/ 192023 w 518160"/>
              <a:gd name="connsiteY183" fmla="*/ 41148 h 460248"/>
              <a:gd name="connsiteX184" fmla="*/ 175260 w 518160"/>
              <a:gd name="connsiteY184" fmla="*/ 38100 h 460248"/>
              <a:gd name="connsiteX185" fmla="*/ 158496 w 518160"/>
              <a:gd name="connsiteY185" fmla="*/ 36576 h 460248"/>
              <a:gd name="connsiteX186" fmla="*/ 138684 w 518160"/>
              <a:gd name="connsiteY186" fmla="*/ 33527 h 460248"/>
              <a:gd name="connsiteX187" fmla="*/ 118872 w 518160"/>
              <a:gd name="connsiteY187" fmla="*/ 32004 h 460248"/>
              <a:gd name="connsiteX188" fmla="*/ 97535 w 518160"/>
              <a:gd name="connsiteY188" fmla="*/ 30479 h 460248"/>
              <a:gd name="connsiteX189" fmla="*/ 74676 w 518160"/>
              <a:gd name="connsiteY189" fmla="*/ 28955 h 460248"/>
              <a:gd name="connsiteX190" fmla="*/ 50292 w 518160"/>
              <a:gd name="connsiteY190" fmla="*/ 28955 h 460248"/>
              <a:gd name="connsiteX191" fmla="*/ 25908 w 518160"/>
              <a:gd name="connsiteY191" fmla="*/ 28955 h 460248"/>
              <a:gd name="connsiteX192" fmla="*/ 0 w 518160"/>
              <a:gd name="connsiteY192" fmla="*/ 27432 h 460248"/>
              <a:gd name="connsiteX193" fmla="*/ 0 w 518160"/>
              <a:gd name="connsiteY193" fmla="*/ 0 h 46024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 ang="116">
                <a:pos x="connsiteX116" y="connsiteY116"/>
              </a:cxn>
              <a:cxn ang="117">
                <a:pos x="connsiteX117" y="connsiteY117"/>
              </a:cxn>
              <a:cxn ang="118">
                <a:pos x="connsiteX118" y="connsiteY118"/>
              </a:cxn>
              <a:cxn ang="119">
                <a:pos x="connsiteX119" y="connsiteY119"/>
              </a:cxn>
              <a:cxn ang="120">
                <a:pos x="connsiteX120" y="connsiteY120"/>
              </a:cxn>
              <a:cxn ang="121">
                <a:pos x="connsiteX121" y="connsiteY121"/>
              </a:cxn>
              <a:cxn ang="122">
                <a:pos x="connsiteX122" y="connsiteY122"/>
              </a:cxn>
              <a:cxn ang="123">
                <a:pos x="connsiteX123" y="connsiteY123"/>
              </a:cxn>
              <a:cxn ang="124">
                <a:pos x="connsiteX124" y="connsiteY124"/>
              </a:cxn>
              <a:cxn ang="125">
                <a:pos x="connsiteX125" y="connsiteY125"/>
              </a:cxn>
              <a:cxn ang="126">
                <a:pos x="connsiteX126" y="connsiteY126"/>
              </a:cxn>
              <a:cxn ang="127">
                <a:pos x="connsiteX127" y="connsiteY127"/>
              </a:cxn>
              <a:cxn ang="128">
                <a:pos x="connsiteX128" y="connsiteY128"/>
              </a:cxn>
              <a:cxn ang="129">
                <a:pos x="connsiteX129" y="connsiteY129"/>
              </a:cxn>
              <a:cxn ang="130">
                <a:pos x="connsiteX130" y="connsiteY130"/>
              </a:cxn>
              <a:cxn ang="131">
                <a:pos x="connsiteX131" y="connsiteY131"/>
              </a:cxn>
              <a:cxn ang="132">
                <a:pos x="connsiteX132" y="connsiteY132"/>
              </a:cxn>
              <a:cxn ang="133">
                <a:pos x="connsiteX133" y="connsiteY133"/>
              </a:cxn>
              <a:cxn ang="134">
                <a:pos x="connsiteX134" y="connsiteY134"/>
              </a:cxn>
              <a:cxn ang="135">
                <a:pos x="connsiteX135" y="connsiteY135"/>
              </a:cxn>
              <a:cxn ang="136">
                <a:pos x="connsiteX136" y="connsiteY136"/>
              </a:cxn>
              <a:cxn ang="137">
                <a:pos x="connsiteX137" y="connsiteY137"/>
              </a:cxn>
              <a:cxn ang="138">
                <a:pos x="connsiteX138" y="connsiteY138"/>
              </a:cxn>
              <a:cxn ang="139">
                <a:pos x="connsiteX139" y="connsiteY139"/>
              </a:cxn>
              <a:cxn ang="140">
                <a:pos x="connsiteX140" y="connsiteY140"/>
              </a:cxn>
              <a:cxn ang="141">
                <a:pos x="connsiteX141" y="connsiteY141"/>
              </a:cxn>
              <a:cxn ang="142">
                <a:pos x="connsiteX142" y="connsiteY142"/>
              </a:cxn>
              <a:cxn ang="143">
                <a:pos x="connsiteX143" y="connsiteY143"/>
              </a:cxn>
              <a:cxn ang="144">
                <a:pos x="connsiteX144" y="connsiteY144"/>
              </a:cxn>
              <a:cxn ang="145">
                <a:pos x="connsiteX145" y="connsiteY145"/>
              </a:cxn>
              <a:cxn ang="146">
                <a:pos x="connsiteX146" y="connsiteY146"/>
              </a:cxn>
              <a:cxn ang="147">
                <a:pos x="connsiteX147" y="connsiteY147"/>
              </a:cxn>
              <a:cxn ang="148">
                <a:pos x="connsiteX148" y="connsiteY148"/>
              </a:cxn>
              <a:cxn ang="149">
                <a:pos x="connsiteX149" y="connsiteY149"/>
              </a:cxn>
              <a:cxn ang="150">
                <a:pos x="connsiteX150" y="connsiteY150"/>
              </a:cxn>
              <a:cxn ang="151">
                <a:pos x="connsiteX151" y="connsiteY151"/>
              </a:cxn>
              <a:cxn ang="152">
                <a:pos x="connsiteX152" y="connsiteY152"/>
              </a:cxn>
              <a:cxn ang="153">
                <a:pos x="connsiteX153" y="connsiteY153"/>
              </a:cxn>
              <a:cxn ang="154">
                <a:pos x="connsiteX154" y="connsiteY154"/>
              </a:cxn>
              <a:cxn ang="155">
                <a:pos x="connsiteX155" y="connsiteY155"/>
              </a:cxn>
              <a:cxn ang="156">
                <a:pos x="connsiteX156" y="connsiteY156"/>
              </a:cxn>
              <a:cxn ang="157">
                <a:pos x="connsiteX157" y="connsiteY157"/>
              </a:cxn>
              <a:cxn ang="158">
                <a:pos x="connsiteX158" y="connsiteY158"/>
              </a:cxn>
              <a:cxn ang="159">
                <a:pos x="connsiteX159" y="connsiteY159"/>
              </a:cxn>
              <a:cxn ang="160">
                <a:pos x="connsiteX160" y="connsiteY160"/>
              </a:cxn>
              <a:cxn ang="161">
                <a:pos x="connsiteX161" y="connsiteY161"/>
              </a:cxn>
              <a:cxn ang="162">
                <a:pos x="connsiteX162" y="connsiteY162"/>
              </a:cxn>
              <a:cxn ang="163">
                <a:pos x="connsiteX163" y="connsiteY163"/>
              </a:cxn>
              <a:cxn ang="164">
                <a:pos x="connsiteX164" y="connsiteY164"/>
              </a:cxn>
              <a:cxn ang="165">
                <a:pos x="connsiteX165" y="connsiteY165"/>
              </a:cxn>
              <a:cxn ang="166">
                <a:pos x="connsiteX166" y="connsiteY166"/>
              </a:cxn>
              <a:cxn ang="167">
                <a:pos x="connsiteX167" y="connsiteY167"/>
              </a:cxn>
              <a:cxn ang="168">
                <a:pos x="connsiteX168" y="connsiteY168"/>
              </a:cxn>
              <a:cxn ang="169">
                <a:pos x="connsiteX169" y="connsiteY169"/>
              </a:cxn>
              <a:cxn ang="170">
                <a:pos x="connsiteX170" y="connsiteY170"/>
              </a:cxn>
              <a:cxn ang="171">
                <a:pos x="connsiteX171" y="connsiteY171"/>
              </a:cxn>
              <a:cxn ang="172">
                <a:pos x="connsiteX172" y="connsiteY172"/>
              </a:cxn>
              <a:cxn ang="173">
                <a:pos x="connsiteX173" y="connsiteY173"/>
              </a:cxn>
              <a:cxn ang="174">
                <a:pos x="connsiteX174" y="connsiteY174"/>
              </a:cxn>
              <a:cxn ang="175">
                <a:pos x="connsiteX175" y="connsiteY175"/>
              </a:cxn>
              <a:cxn ang="176">
                <a:pos x="connsiteX176" y="connsiteY176"/>
              </a:cxn>
              <a:cxn ang="177">
                <a:pos x="connsiteX177" y="connsiteY177"/>
              </a:cxn>
              <a:cxn ang="178">
                <a:pos x="connsiteX178" y="connsiteY178"/>
              </a:cxn>
              <a:cxn ang="179">
                <a:pos x="connsiteX179" y="connsiteY179"/>
              </a:cxn>
              <a:cxn ang="180">
                <a:pos x="connsiteX180" y="connsiteY180"/>
              </a:cxn>
              <a:cxn ang="181">
                <a:pos x="connsiteX181" y="connsiteY181"/>
              </a:cxn>
              <a:cxn ang="182">
                <a:pos x="connsiteX182" y="connsiteY182"/>
              </a:cxn>
              <a:cxn ang="183">
                <a:pos x="connsiteX183" y="connsiteY183"/>
              </a:cxn>
              <a:cxn ang="184">
                <a:pos x="connsiteX184" y="connsiteY184"/>
              </a:cxn>
              <a:cxn ang="185">
                <a:pos x="connsiteX185" y="connsiteY185"/>
              </a:cxn>
              <a:cxn ang="186">
                <a:pos x="connsiteX186" y="connsiteY186"/>
              </a:cxn>
              <a:cxn ang="187">
                <a:pos x="connsiteX187" y="connsiteY187"/>
              </a:cxn>
              <a:cxn ang="188">
                <a:pos x="connsiteX188" y="connsiteY188"/>
              </a:cxn>
              <a:cxn ang="189">
                <a:pos x="connsiteX189" y="connsiteY189"/>
              </a:cxn>
              <a:cxn ang="190">
                <a:pos x="connsiteX190" y="connsiteY190"/>
              </a:cxn>
              <a:cxn ang="191">
                <a:pos x="connsiteX191" y="connsiteY191"/>
              </a:cxn>
              <a:cxn ang="192">
                <a:pos x="connsiteX192" y="connsiteY192"/>
              </a:cxn>
              <a:cxn ang="193">
                <a:pos x="connsiteX193" y="connsiteY193"/>
              </a:cxn>
            </a:cxnLst>
            <a:rect l="l" t="t" r="r" b="b"/>
            <a:pathLst>
              <a:path w="518160" h="460248">
                <a:moveTo>
                  <a:pt x="0" y="0"/>
                </a:moveTo>
                <a:lnTo>
                  <a:pt x="25908" y="0"/>
                </a:lnTo>
                <a:lnTo>
                  <a:pt x="50292" y="0"/>
                </a:lnTo>
                <a:lnTo>
                  <a:pt x="74676" y="1523"/>
                </a:lnTo>
                <a:lnTo>
                  <a:pt x="99060" y="3048"/>
                </a:lnTo>
                <a:lnTo>
                  <a:pt x="120396" y="4572"/>
                </a:lnTo>
                <a:lnTo>
                  <a:pt x="141732" y="6095"/>
                </a:lnTo>
                <a:lnTo>
                  <a:pt x="161544" y="7620"/>
                </a:lnTo>
                <a:lnTo>
                  <a:pt x="179832" y="10667"/>
                </a:lnTo>
                <a:lnTo>
                  <a:pt x="196596" y="12192"/>
                </a:lnTo>
                <a:lnTo>
                  <a:pt x="211835" y="15239"/>
                </a:lnTo>
                <a:lnTo>
                  <a:pt x="224028" y="18288"/>
                </a:lnTo>
                <a:lnTo>
                  <a:pt x="236220" y="21335"/>
                </a:lnTo>
                <a:lnTo>
                  <a:pt x="245364" y="25907"/>
                </a:lnTo>
                <a:lnTo>
                  <a:pt x="249935" y="27432"/>
                </a:lnTo>
                <a:lnTo>
                  <a:pt x="254508" y="30479"/>
                </a:lnTo>
                <a:lnTo>
                  <a:pt x="257556" y="33527"/>
                </a:lnTo>
                <a:cubicBezTo>
                  <a:pt x="257556" y="33527"/>
                  <a:pt x="259080" y="33527"/>
                  <a:pt x="259080" y="35051"/>
                </a:cubicBezTo>
                <a:lnTo>
                  <a:pt x="260604" y="36576"/>
                </a:lnTo>
                <a:cubicBezTo>
                  <a:pt x="262128" y="38100"/>
                  <a:pt x="262128" y="38100"/>
                  <a:pt x="262128" y="39623"/>
                </a:cubicBezTo>
                <a:lnTo>
                  <a:pt x="263652" y="41148"/>
                </a:lnTo>
                <a:cubicBezTo>
                  <a:pt x="265176" y="42672"/>
                  <a:pt x="265176" y="44195"/>
                  <a:pt x="265176" y="45720"/>
                </a:cubicBezTo>
                <a:lnTo>
                  <a:pt x="265176" y="47244"/>
                </a:lnTo>
                <a:cubicBezTo>
                  <a:pt x="265176" y="48767"/>
                  <a:pt x="265176" y="48767"/>
                  <a:pt x="265176" y="50292"/>
                </a:cubicBezTo>
                <a:lnTo>
                  <a:pt x="265176" y="193548"/>
                </a:lnTo>
                <a:lnTo>
                  <a:pt x="265176" y="192023"/>
                </a:lnTo>
                <a:lnTo>
                  <a:pt x="266700" y="193548"/>
                </a:lnTo>
                <a:lnTo>
                  <a:pt x="263652" y="188976"/>
                </a:lnTo>
                <a:lnTo>
                  <a:pt x="265176" y="190500"/>
                </a:lnTo>
                <a:lnTo>
                  <a:pt x="263652" y="187451"/>
                </a:lnTo>
                <a:lnTo>
                  <a:pt x="265176" y="188976"/>
                </a:lnTo>
                <a:lnTo>
                  <a:pt x="263652" y="187451"/>
                </a:lnTo>
                <a:lnTo>
                  <a:pt x="265176" y="190500"/>
                </a:lnTo>
                <a:lnTo>
                  <a:pt x="266700" y="190500"/>
                </a:lnTo>
                <a:lnTo>
                  <a:pt x="269748" y="192023"/>
                </a:lnTo>
                <a:lnTo>
                  <a:pt x="277368" y="195072"/>
                </a:lnTo>
                <a:lnTo>
                  <a:pt x="286511" y="196595"/>
                </a:lnTo>
                <a:lnTo>
                  <a:pt x="297180" y="199644"/>
                </a:lnTo>
                <a:lnTo>
                  <a:pt x="312420" y="202692"/>
                </a:lnTo>
                <a:lnTo>
                  <a:pt x="327660" y="205739"/>
                </a:lnTo>
                <a:lnTo>
                  <a:pt x="344423" y="207263"/>
                </a:lnTo>
                <a:lnTo>
                  <a:pt x="364235" y="208788"/>
                </a:lnTo>
                <a:lnTo>
                  <a:pt x="384048" y="211835"/>
                </a:lnTo>
                <a:lnTo>
                  <a:pt x="406908" y="213360"/>
                </a:lnTo>
                <a:lnTo>
                  <a:pt x="429768" y="213360"/>
                </a:lnTo>
                <a:lnTo>
                  <a:pt x="452628" y="214883"/>
                </a:lnTo>
                <a:lnTo>
                  <a:pt x="478535" y="214883"/>
                </a:lnTo>
                <a:lnTo>
                  <a:pt x="504444" y="214883"/>
                </a:lnTo>
                <a:cubicBezTo>
                  <a:pt x="512064" y="214883"/>
                  <a:pt x="518160" y="222504"/>
                  <a:pt x="518160" y="230123"/>
                </a:cubicBezTo>
                <a:cubicBezTo>
                  <a:pt x="518160" y="237744"/>
                  <a:pt x="512064" y="243839"/>
                  <a:pt x="504444" y="243839"/>
                </a:cubicBezTo>
                <a:lnTo>
                  <a:pt x="478535" y="243839"/>
                </a:lnTo>
                <a:lnTo>
                  <a:pt x="452628" y="245363"/>
                </a:lnTo>
                <a:lnTo>
                  <a:pt x="429768" y="245363"/>
                </a:lnTo>
                <a:lnTo>
                  <a:pt x="406908" y="246888"/>
                </a:lnTo>
                <a:lnTo>
                  <a:pt x="384048" y="248411"/>
                </a:lnTo>
                <a:lnTo>
                  <a:pt x="364235" y="249935"/>
                </a:lnTo>
                <a:lnTo>
                  <a:pt x="344423" y="251460"/>
                </a:lnTo>
                <a:lnTo>
                  <a:pt x="327660" y="254507"/>
                </a:lnTo>
                <a:lnTo>
                  <a:pt x="310896" y="257555"/>
                </a:lnTo>
                <a:lnTo>
                  <a:pt x="297180" y="259079"/>
                </a:lnTo>
                <a:lnTo>
                  <a:pt x="284988" y="262127"/>
                </a:lnTo>
                <a:lnTo>
                  <a:pt x="275844" y="265176"/>
                </a:lnTo>
                <a:lnTo>
                  <a:pt x="268223" y="268223"/>
                </a:lnTo>
                <a:lnTo>
                  <a:pt x="265176" y="269748"/>
                </a:lnTo>
                <a:lnTo>
                  <a:pt x="265176" y="269748"/>
                </a:lnTo>
                <a:lnTo>
                  <a:pt x="263652" y="271272"/>
                </a:lnTo>
                <a:lnTo>
                  <a:pt x="265176" y="269748"/>
                </a:lnTo>
                <a:lnTo>
                  <a:pt x="263652" y="271272"/>
                </a:lnTo>
                <a:lnTo>
                  <a:pt x="265176" y="268223"/>
                </a:lnTo>
                <a:lnTo>
                  <a:pt x="263652" y="271272"/>
                </a:lnTo>
                <a:lnTo>
                  <a:pt x="266700" y="266700"/>
                </a:lnTo>
                <a:lnTo>
                  <a:pt x="265176" y="268223"/>
                </a:lnTo>
                <a:lnTo>
                  <a:pt x="265176" y="265176"/>
                </a:lnTo>
                <a:lnTo>
                  <a:pt x="265176" y="409955"/>
                </a:lnTo>
                <a:cubicBezTo>
                  <a:pt x="265176" y="409955"/>
                  <a:pt x="265176" y="411479"/>
                  <a:pt x="265176" y="411479"/>
                </a:cubicBezTo>
                <a:lnTo>
                  <a:pt x="265176" y="414527"/>
                </a:lnTo>
                <a:cubicBezTo>
                  <a:pt x="265176" y="416051"/>
                  <a:pt x="265176" y="417576"/>
                  <a:pt x="263652" y="419100"/>
                </a:cubicBezTo>
                <a:lnTo>
                  <a:pt x="262128" y="420623"/>
                </a:lnTo>
                <a:cubicBezTo>
                  <a:pt x="262128" y="420623"/>
                  <a:pt x="262128" y="422148"/>
                  <a:pt x="260604" y="423672"/>
                </a:cubicBezTo>
                <a:lnTo>
                  <a:pt x="259080" y="425195"/>
                </a:lnTo>
                <a:cubicBezTo>
                  <a:pt x="259080" y="425195"/>
                  <a:pt x="257556" y="425195"/>
                  <a:pt x="257556" y="426720"/>
                </a:cubicBezTo>
                <a:lnTo>
                  <a:pt x="256032" y="428244"/>
                </a:lnTo>
                <a:lnTo>
                  <a:pt x="251460" y="431291"/>
                </a:lnTo>
                <a:lnTo>
                  <a:pt x="246888" y="432816"/>
                </a:lnTo>
                <a:lnTo>
                  <a:pt x="237744" y="437388"/>
                </a:lnTo>
                <a:lnTo>
                  <a:pt x="225552" y="440435"/>
                </a:lnTo>
                <a:lnTo>
                  <a:pt x="211835" y="443483"/>
                </a:lnTo>
                <a:lnTo>
                  <a:pt x="196596" y="446532"/>
                </a:lnTo>
                <a:lnTo>
                  <a:pt x="179832" y="449579"/>
                </a:lnTo>
                <a:lnTo>
                  <a:pt x="161544" y="451104"/>
                </a:lnTo>
                <a:lnTo>
                  <a:pt x="141732" y="454151"/>
                </a:lnTo>
                <a:lnTo>
                  <a:pt x="120396" y="455676"/>
                </a:lnTo>
                <a:lnTo>
                  <a:pt x="99060" y="457200"/>
                </a:lnTo>
                <a:lnTo>
                  <a:pt x="74676" y="458723"/>
                </a:lnTo>
                <a:lnTo>
                  <a:pt x="50292" y="458723"/>
                </a:lnTo>
                <a:lnTo>
                  <a:pt x="25908" y="460248"/>
                </a:lnTo>
                <a:lnTo>
                  <a:pt x="0" y="460248"/>
                </a:lnTo>
                <a:lnTo>
                  <a:pt x="0" y="431291"/>
                </a:lnTo>
                <a:lnTo>
                  <a:pt x="24384" y="431291"/>
                </a:lnTo>
                <a:lnTo>
                  <a:pt x="50292" y="431291"/>
                </a:lnTo>
                <a:lnTo>
                  <a:pt x="73152" y="429767"/>
                </a:lnTo>
                <a:lnTo>
                  <a:pt x="96011" y="428244"/>
                </a:lnTo>
                <a:lnTo>
                  <a:pt x="118872" y="426720"/>
                </a:lnTo>
                <a:lnTo>
                  <a:pt x="138684" y="425195"/>
                </a:lnTo>
                <a:lnTo>
                  <a:pt x="158496" y="423672"/>
                </a:lnTo>
                <a:lnTo>
                  <a:pt x="175260" y="420623"/>
                </a:lnTo>
                <a:lnTo>
                  <a:pt x="192023" y="419100"/>
                </a:lnTo>
                <a:lnTo>
                  <a:pt x="205740" y="416051"/>
                </a:lnTo>
                <a:lnTo>
                  <a:pt x="216408" y="413004"/>
                </a:lnTo>
                <a:lnTo>
                  <a:pt x="227076" y="409955"/>
                </a:lnTo>
                <a:lnTo>
                  <a:pt x="233172" y="408432"/>
                </a:lnTo>
                <a:lnTo>
                  <a:pt x="236220" y="406907"/>
                </a:lnTo>
                <a:lnTo>
                  <a:pt x="237744" y="405383"/>
                </a:lnTo>
                <a:lnTo>
                  <a:pt x="239268" y="403860"/>
                </a:lnTo>
                <a:lnTo>
                  <a:pt x="237744" y="405383"/>
                </a:lnTo>
                <a:lnTo>
                  <a:pt x="239268" y="403860"/>
                </a:lnTo>
                <a:lnTo>
                  <a:pt x="237744" y="406907"/>
                </a:lnTo>
                <a:lnTo>
                  <a:pt x="239268" y="405383"/>
                </a:lnTo>
                <a:lnTo>
                  <a:pt x="237744" y="409955"/>
                </a:lnTo>
                <a:lnTo>
                  <a:pt x="237744" y="406907"/>
                </a:lnTo>
                <a:lnTo>
                  <a:pt x="237744" y="409955"/>
                </a:lnTo>
                <a:lnTo>
                  <a:pt x="237744" y="265176"/>
                </a:lnTo>
                <a:cubicBezTo>
                  <a:pt x="237744" y="265176"/>
                  <a:pt x="237744" y="263651"/>
                  <a:pt x="237744" y="263651"/>
                </a:cubicBezTo>
                <a:lnTo>
                  <a:pt x="237744" y="262127"/>
                </a:lnTo>
                <a:cubicBezTo>
                  <a:pt x="237744" y="260604"/>
                  <a:pt x="239268" y="259079"/>
                  <a:pt x="239268" y="257555"/>
                </a:cubicBezTo>
                <a:lnTo>
                  <a:pt x="240792" y="254507"/>
                </a:lnTo>
                <a:cubicBezTo>
                  <a:pt x="240792" y="254507"/>
                  <a:pt x="240792" y="252983"/>
                  <a:pt x="242316" y="252983"/>
                </a:cubicBezTo>
                <a:lnTo>
                  <a:pt x="243840" y="251460"/>
                </a:lnTo>
                <a:cubicBezTo>
                  <a:pt x="243840" y="249935"/>
                  <a:pt x="245364" y="249935"/>
                  <a:pt x="245364" y="248411"/>
                </a:cubicBezTo>
                <a:lnTo>
                  <a:pt x="248411" y="246888"/>
                </a:lnTo>
                <a:lnTo>
                  <a:pt x="252984" y="243839"/>
                </a:lnTo>
                <a:lnTo>
                  <a:pt x="257556" y="242316"/>
                </a:lnTo>
                <a:lnTo>
                  <a:pt x="266700" y="237744"/>
                </a:lnTo>
                <a:lnTo>
                  <a:pt x="278892" y="234695"/>
                </a:lnTo>
                <a:lnTo>
                  <a:pt x="292608" y="231648"/>
                </a:lnTo>
                <a:lnTo>
                  <a:pt x="306323" y="228600"/>
                </a:lnTo>
                <a:lnTo>
                  <a:pt x="323088" y="225551"/>
                </a:lnTo>
                <a:lnTo>
                  <a:pt x="341376" y="224027"/>
                </a:lnTo>
                <a:lnTo>
                  <a:pt x="361188" y="220979"/>
                </a:lnTo>
                <a:lnTo>
                  <a:pt x="382523" y="219455"/>
                </a:lnTo>
                <a:lnTo>
                  <a:pt x="405384" y="217932"/>
                </a:lnTo>
                <a:lnTo>
                  <a:pt x="428244" y="216407"/>
                </a:lnTo>
                <a:lnTo>
                  <a:pt x="452628" y="216407"/>
                </a:lnTo>
                <a:lnTo>
                  <a:pt x="478535" y="216407"/>
                </a:lnTo>
                <a:lnTo>
                  <a:pt x="502920" y="214883"/>
                </a:lnTo>
                <a:lnTo>
                  <a:pt x="502920" y="243839"/>
                </a:lnTo>
                <a:lnTo>
                  <a:pt x="477011" y="243839"/>
                </a:lnTo>
                <a:lnTo>
                  <a:pt x="452628" y="243839"/>
                </a:lnTo>
                <a:lnTo>
                  <a:pt x="428244" y="242316"/>
                </a:lnTo>
                <a:lnTo>
                  <a:pt x="403860" y="240792"/>
                </a:lnTo>
                <a:lnTo>
                  <a:pt x="382523" y="239267"/>
                </a:lnTo>
                <a:lnTo>
                  <a:pt x="361188" y="237744"/>
                </a:lnTo>
                <a:lnTo>
                  <a:pt x="341376" y="236220"/>
                </a:lnTo>
                <a:lnTo>
                  <a:pt x="323088" y="233172"/>
                </a:lnTo>
                <a:lnTo>
                  <a:pt x="306323" y="230123"/>
                </a:lnTo>
                <a:lnTo>
                  <a:pt x="291084" y="227076"/>
                </a:lnTo>
                <a:lnTo>
                  <a:pt x="277368" y="224027"/>
                </a:lnTo>
                <a:lnTo>
                  <a:pt x="266700" y="220979"/>
                </a:lnTo>
                <a:lnTo>
                  <a:pt x="256032" y="217932"/>
                </a:lnTo>
                <a:lnTo>
                  <a:pt x="251460" y="214883"/>
                </a:lnTo>
                <a:lnTo>
                  <a:pt x="248411" y="211835"/>
                </a:lnTo>
                <a:lnTo>
                  <a:pt x="245364" y="210311"/>
                </a:lnTo>
                <a:cubicBezTo>
                  <a:pt x="245364" y="210311"/>
                  <a:pt x="243840" y="208788"/>
                  <a:pt x="243840" y="208788"/>
                </a:cubicBezTo>
                <a:lnTo>
                  <a:pt x="242316" y="207263"/>
                </a:lnTo>
                <a:cubicBezTo>
                  <a:pt x="240792" y="205739"/>
                  <a:pt x="240792" y="205739"/>
                  <a:pt x="240792" y="204216"/>
                </a:cubicBezTo>
                <a:lnTo>
                  <a:pt x="239268" y="202692"/>
                </a:lnTo>
                <a:cubicBezTo>
                  <a:pt x="239268" y="201167"/>
                  <a:pt x="237744" y="199644"/>
                  <a:pt x="237744" y="198120"/>
                </a:cubicBezTo>
                <a:lnTo>
                  <a:pt x="237744" y="196595"/>
                </a:lnTo>
                <a:cubicBezTo>
                  <a:pt x="237744" y="195072"/>
                  <a:pt x="237744" y="195072"/>
                  <a:pt x="237744" y="193548"/>
                </a:cubicBezTo>
                <a:lnTo>
                  <a:pt x="237744" y="50292"/>
                </a:lnTo>
                <a:lnTo>
                  <a:pt x="237744" y="51816"/>
                </a:lnTo>
                <a:lnTo>
                  <a:pt x="237744" y="50292"/>
                </a:lnTo>
                <a:lnTo>
                  <a:pt x="239268" y="54863"/>
                </a:lnTo>
                <a:lnTo>
                  <a:pt x="237744" y="53339"/>
                </a:lnTo>
                <a:lnTo>
                  <a:pt x="239268" y="54863"/>
                </a:lnTo>
                <a:lnTo>
                  <a:pt x="237744" y="53339"/>
                </a:lnTo>
                <a:lnTo>
                  <a:pt x="240792" y="56388"/>
                </a:lnTo>
                <a:lnTo>
                  <a:pt x="239268" y="54863"/>
                </a:lnTo>
                <a:lnTo>
                  <a:pt x="237744" y="53339"/>
                </a:lnTo>
                <a:lnTo>
                  <a:pt x="234696" y="51816"/>
                </a:lnTo>
                <a:lnTo>
                  <a:pt x="227076" y="48767"/>
                </a:lnTo>
                <a:lnTo>
                  <a:pt x="217932" y="47244"/>
                </a:lnTo>
                <a:lnTo>
                  <a:pt x="205740" y="44195"/>
                </a:lnTo>
                <a:lnTo>
                  <a:pt x="192023" y="41148"/>
                </a:lnTo>
                <a:lnTo>
                  <a:pt x="175260" y="38100"/>
                </a:lnTo>
                <a:lnTo>
                  <a:pt x="158496" y="36576"/>
                </a:lnTo>
                <a:lnTo>
                  <a:pt x="138684" y="33527"/>
                </a:lnTo>
                <a:lnTo>
                  <a:pt x="118872" y="32004"/>
                </a:lnTo>
                <a:lnTo>
                  <a:pt x="97535" y="30479"/>
                </a:lnTo>
                <a:lnTo>
                  <a:pt x="74676" y="28955"/>
                </a:lnTo>
                <a:lnTo>
                  <a:pt x="50292" y="28955"/>
                </a:lnTo>
                <a:lnTo>
                  <a:pt x="25908" y="28955"/>
                </a:lnTo>
                <a:lnTo>
                  <a:pt x="0" y="27432"/>
                </a:lnTo>
                <a:lnTo>
                  <a:pt x="0" y="0"/>
                </a:lnTo>
              </a:path>
            </a:pathLst>
          </a:custGeom>
          <a:solidFill>
            <a:srgbClr val="C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5" name="Picture 3"/>
          <p:cNvPicPr>
            <a:picLocks noChangeAspect="1" noChangeArrowheads="1"/>
          </p:cNvPicPr>
          <p:nvPr/>
        </p:nvPicPr>
        <p:blipFill>
          <a:blip r:embed="rId3" cstate="print"/>
          <a:srcRect/>
          <a:stretch>
            <a:fillRect/>
          </a:stretch>
        </p:blipFill>
        <p:spPr bwMode="auto">
          <a:xfrm>
            <a:off x="1079500" y="3048001"/>
            <a:ext cx="2959100" cy="3327400"/>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5041901" y="1168400"/>
            <a:ext cx="4203700" cy="5207000"/>
          </a:xfrm>
          <a:prstGeom prst="rect">
            <a:avLst/>
          </a:prstGeom>
          <a:noFill/>
        </p:spPr>
      </p:pic>
      <p:sp>
        <p:nvSpPr>
          <p:cNvPr id="2" name="TextBox 1"/>
          <p:cNvSpPr txBox="1"/>
          <p:nvPr/>
        </p:nvSpPr>
        <p:spPr>
          <a:xfrm>
            <a:off x="1041403" y="622301"/>
            <a:ext cx="5677516" cy="1777388"/>
          </a:xfrm>
          <a:prstGeom prst="rect">
            <a:avLst/>
          </a:prstGeom>
          <a:noFill/>
        </p:spPr>
        <p:txBody>
          <a:bodyPr wrap="none" lIns="0" tIns="0" rIns="0" bIns="45699" rtlCol="0">
            <a:spAutoFit/>
          </a:bodyPr>
          <a:lstStyle/>
          <a:p>
            <a:pPr>
              <a:lnSpc>
                <a:spcPts val="3300"/>
              </a:lnSpc>
              <a:tabLst>
                <a:tab pos="63471" algn="l"/>
                <a:tab pos="3884451" algn="l"/>
              </a:tabLst>
            </a:pPr>
            <a:r>
              <a:rPr lang="en-US" altLang="zh-CN" dirty="0" smtClean="0"/>
              <a:t>		</a:t>
            </a:r>
            <a:r>
              <a:rPr lang="en-US" altLang="zh-CN" sz="2400" b="1" u="sng" dirty="0" smtClean="0">
                <a:solidFill>
                  <a:srgbClr val="FFCC66"/>
                </a:solidFill>
                <a:latin typeface="Times New Roman" pitchFamily="18" charset="0"/>
                <a:cs typeface="Times New Roman" pitchFamily="18" charset="0"/>
              </a:rPr>
              <a:t>3. Οισοφάγος</a:t>
            </a:r>
          </a:p>
          <a:p>
            <a:pPr>
              <a:lnSpc>
                <a:spcPts val="2400"/>
              </a:lnSpc>
              <a:tabLst>
                <a:tab pos="63471" algn="l"/>
                <a:tab pos="3884451" algn="l"/>
              </a:tabLst>
            </a:pPr>
            <a:r>
              <a:rPr lang="en-US" altLang="zh-CN" dirty="0" smtClean="0">
                <a:solidFill>
                  <a:srgbClr val="FFFFFF"/>
                </a:solidFill>
                <a:latin typeface="Times New Roman" pitchFamily="18" charset="0"/>
                <a:cs typeface="Times New Roman" pitchFamily="18" charset="0"/>
              </a:rPr>
              <a:t>Αποτελεί</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συνέχεια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φάρυγγα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ύψος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Α6</a:t>
            </a:r>
          </a:p>
          <a:p>
            <a:pPr>
              <a:lnSpc>
                <a:spcPts val="2100"/>
              </a:lnSpc>
              <a:tabLst>
                <a:tab pos="63471" algn="l"/>
                <a:tab pos="3884451" algn="l"/>
              </a:tabLst>
            </a:pP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τελειώνει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στομάχι,</a:t>
            </a:r>
          </a:p>
          <a:p>
            <a:pPr>
              <a:lnSpc>
                <a:spcPts val="2897"/>
              </a:lnSpc>
              <a:tabLst>
                <a:tab pos="63471" algn="l"/>
                <a:tab pos="3884451" algn="l"/>
              </a:tabLst>
            </a:pPr>
            <a:r>
              <a:rPr lang="en-US" altLang="zh-CN" dirty="0"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ένας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ινομυώδης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σωλήνας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μήκους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25</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-30</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εκ.</a:t>
            </a:r>
          </a:p>
          <a:p>
            <a:pPr>
              <a:lnSpc>
                <a:spcPts val="2799"/>
              </a:lnSpc>
              <a:tabLst>
                <a:tab pos="63471" algn="l"/>
                <a:tab pos="3884451" algn="l"/>
              </a:tabLst>
            </a:pPr>
            <a:r>
              <a:rPr lang="en-US" altLang="zh-CN" dirty="0" smtClean="0"/>
              <a:t>	</a:t>
            </a:r>
            <a:r>
              <a:rPr lang="en-US" altLang="zh-CN" dirty="0" smtClean="0">
                <a:solidFill>
                  <a:srgbClr val="FFFFFF"/>
                </a:solidFill>
                <a:latin typeface="Times New Roman" pitchFamily="18" charset="0"/>
                <a:cs typeface="Times New Roman" pitchFamily="18" charset="0"/>
              </a:rPr>
              <a:t>Διακρίνεται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τέσσερεις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μοίρες:</a:t>
            </a:r>
          </a:p>
        </p:txBody>
      </p:sp>
      <p:sp>
        <p:nvSpPr>
          <p:cNvPr id="7" name="TextBox 1"/>
          <p:cNvSpPr txBox="1"/>
          <p:nvPr/>
        </p:nvSpPr>
        <p:spPr>
          <a:xfrm>
            <a:off x="7378700" y="2743199"/>
            <a:ext cx="1718419" cy="366746"/>
          </a:xfrm>
          <a:prstGeom prst="rect">
            <a:avLst/>
          </a:prstGeom>
          <a:noFill/>
        </p:spPr>
        <p:txBody>
          <a:bodyPr wrap="none" lIns="0" tIns="0" rIns="0" bIns="45699" rtlCol="0">
            <a:spAutoFit/>
          </a:bodyPr>
          <a:lstStyle/>
          <a:p>
            <a:pPr>
              <a:lnSpc>
                <a:spcPts val="2500"/>
              </a:lnSpc>
            </a:pPr>
            <a:r>
              <a:rPr lang="en-US" altLang="zh-CN" b="1" u="sng" dirty="0" smtClean="0">
                <a:solidFill>
                  <a:srgbClr val="000000"/>
                </a:solidFill>
                <a:latin typeface="Times New Roman" pitchFamily="18" charset="0"/>
                <a:cs typeface="Times New Roman" pitchFamily="18" charset="0"/>
              </a:rPr>
              <a:t>Τραχηλική μοίρα</a:t>
            </a:r>
          </a:p>
        </p:txBody>
      </p:sp>
      <p:sp>
        <p:nvSpPr>
          <p:cNvPr id="8" name="TextBox 1"/>
          <p:cNvSpPr txBox="1"/>
          <p:nvPr/>
        </p:nvSpPr>
        <p:spPr>
          <a:xfrm>
            <a:off x="1612903" y="5473701"/>
            <a:ext cx="1968488" cy="392394"/>
          </a:xfrm>
          <a:prstGeom prst="rect">
            <a:avLst/>
          </a:prstGeom>
          <a:noFill/>
        </p:spPr>
        <p:txBody>
          <a:bodyPr wrap="none" lIns="0" tIns="0" rIns="0" bIns="45699" rtlCol="0">
            <a:spAutoFit/>
          </a:bodyPr>
          <a:lstStyle/>
          <a:p>
            <a:pPr>
              <a:lnSpc>
                <a:spcPts val="2700"/>
              </a:lnSpc>
            </a:pPr>
            <a:r>
              <a:rPr lang="en-US" altLang="zh-CN" sz="2100" b="1" u="sng" dirty="0" smtClean="0">
                <a:solidFill>
                  <a:srgbClr val="000000"/>
                </a:solidFill>
                <a:latin typeface="Times New Roman" pitchFamily="18" charset="0"/>
                <a:cs typeface="Times New Roman" pitchFamily="18" charset="0"/>
              </a:rPr>
              <a:t>Θωρακική μοίρα</a:t>
            </a:r>
          </a:p>
        </p:txBody>
      </p:sp>
      <p:sp>
        <p:nvSpPr>
          <p:cNvPr id="9" name="TextBox 1"/>
          <p:cNvSpPr txBox="1"/>
          <p:nvPr/>
        </p:nvSpPr>
        <p:spPr>
          <a:xfrm>
            <a:off x="5791201" y="3962401"/>
            <a:ext cx="2535951" cy="392394"/>
          </a:xfrm>
          <a:prstGeom prst="rect">
            <a:avLst/>
          </a:prstGeom>
          <a:noFill/>
        </p:spPr>
        <p:txBody>
          <a:bodyPr wrap="none" lIns="0" tIns="0" rIns="0" bIns="45699" rtlCol="0">
            <a:spAutoFit/>
          </a:bodyPr>
          <a:lstStyle/>
          <a:p>
            <a:pPr>
              <a:lnSpc>
                <a:spcPts val="2700"/>
              </a:lnSpc>
            </a:pPr>
            <a:r>
              <a:rPr lang="en-US" altLang="zh-CN" sz="2100" b="1" u="sng" dirty="0" smtClean="0">
                <a:solidFill>
                  <a:srgbClr val="FFFFFF"/>
                </a:solidFill>
                <a:latin typeface="Times New Roman" pitchFamily="18" charset="0"/>
                <a:cs typeface="Times New Roman" pitchFamily="18" charset="0"/>
              </a:rPr>
              <a:t>Διαφραγματική μοίρα</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3" name="Freeform 3"/>
          <p:cNvSpPr/>
          <p:nvPr/>
        </p:nvSpPr>
        <p:spPr>
          <a:xfrm>
            <a:off x="4192525" y="1173480"/>
            <a:ext cx="86867" cy="748284"/>
          </a:xfrm>
          <a:custGeom>
            <a:avLst/>
            <a:gdLst>
              <a:gd name="connsiteX0" fmla="*/ 1523 w 86867"/>
              <a:gd name="connsiteY0" fmla="*/ 0 h 748284"/>
              <a:gd name="connsiteX1" fmla="*/ 7620 w 86867"/>
              <a:gd name="connsiteY1" fmla="*/ 0 h 748284"/>
              <a:gd name="connsiteX2" fmla="*/ 15240 w 86867"/>
              <a:gd name="connsiteY2" fmla="*/ 0 h 748284"/>
              <a:gd name="connsiteX3" fmla="*/ 22859 w 86867"/>
              <a:gd name="connsiteY3" fmla="*/ 1523 h 748284"/>
              <a:gd name="connsiteX4" fmla="*/ 27432 w 86867"/>
              <a:gd name="connsiteY4" fmla="*/ 1523 h 748284"/>
              <a:gd name="connsiteX5" fmla="*/ 33527 w 86867"/>
              <a:gd name="connsiteY5" fmla="*/ 3047 h 748284"/>
              <a:gd name="connsiteX6" fmla="*/ 38100 w 86867"/>
              <a:gd name="connsiteY6" fmla="*/ 4571 h 748284"/>
              <a:gd name="connsiteX7" fmla="*/ 41147 w 86867"/>
              <a:gd name="connsiteY7" fmla="*/ 6095 h 748284"/>
              <a:gd name="connsiteX8" fmla="*/ 42671 w 86867"/>
              <a:gd name="connsiteY8" fmla="*/ 6095 h 748284"/>
              <a:gd name="connsiteX9" fmla="*/ 48767 w 86867"/>
              <a:gd name="connsiteY9" fmla="*/ 12191 h 748284"/>
              <a:gd name="connsiteX10" fmla="*/ 48767 w 86867"/>
              <a:gd name="connsiteY10" fmla="*/ 13715 h 748284"/>
              <a:gd name="connsiteX11" fmla="*/ 51815 w 86867"/>
              <a:gd name="connsiteY11" fmla="*/ 19811 h 748284"/>
              <a:gd name="connsiteX12" fmla="*/ 51815 w 86867"/>
              <a:gd name="connsiteY12" fmla="*/ 368807 h 748284"/>
              <a:gd name="connsiteX13" fmla="*/ 48767 w 86867"/>
              <a:gd name="connsiteY13" fmla="*/ 361187 h 748284"/>
              <a:gd name="connsiteX14" fmla="*/ 50291 w 86867"/>
              <a:gd name="connsiteY14" fmla="*/ 362711 h 748284"/>
              <a:gd name="connsiteX15" fmla="*/ 44196 w 86867"/>
              <a:gd name="connsiteY15" fmla="*/ 356615 h 748284"/>
              <a:gd name="connsiteX16" fmla="*/ 47244 w 86867"/>
              <a:gd name="connsiteY16" fmla="*/ 358139 h 748284"/>
              <a:gd name="connsiteX17" fmla="*/ 44196 w 86867"/>
              <a:gd name="connsiteY17" fmla="*/ 356615 h 748284"/>
              <a:gd name="connsiteX18" fmla="*/ 47244 w 86867"/>
              <a:gd name="connsiteY18" fmla="*/ 358139 h 748284"/>
              <a:gd name="connsiteX19" fmla="*/ 50291 w 86867"/>
              <a:gd name="connsiteY19" fmla="*/ 358139 h 748284"/>
              <a:gd name="connsiteX20" fmla="*/ 54864 w 86867"/>
              <a:gd name="connsiteY20" fmla="*/ 359663 h 748284"/>
              <a:gd name="connsiteX21" fmla="*/ 59435 w 86867"/>
              <a:gd name="connsiteY21" fmla="*/ 359663 h 748284"/>
              <a:gd name="connsiteX22" fmla="*/ 67055 w 86867"/>
              <a:gd name="connsiteY22" fmla="*/ 359663 h 748284"/>
              <a:gd name="connsiteX23" fmla="*/ 73152 w 86867"/>
              <a:gd name="connsiteY23" fmla="*/ 359663 h 748284"/>
              <a:gd name="connsiteX24" fmla="*/ 86867 w 86867"/>
              <a:gd name="connsiteY24" fmla="*/ 374903 h 748284"/>
              <a:gd name="connsiteX25" fmla="*/ 73152 w 86867"/>
              <a:gd name="connsiteY25" fmla="*/ 388619 h 748284"/>
              <a:gd name="connsiteX26" fmla="*/ 65532 w 86867"/>
              <a:gd name="connsiteY26" fmla="*/ 388619 h 748284"/>
              <a:gd name="connsiteX27" fmla="*/ 59435 w 86867"/>
              <a:gd name="connsiteY27" fmla="*/ 388619 h 748284"/>
              <a:gd name="connsiteX28" fmla="*/ 53340 w 86867"/>
              <a:gd name="connsiteY28" fmla="*/ 390143 h 748284"/>
              <a:gd name="connsiteX29" fmla="*/ 48767 w 86867"/>
              <a:gd name="connsiteY29" fmla="*/ 390143 h 748284"/>
              <a:gd name="connsiteX30" fmla="*/ 45720 w 86867"/>
              <a:gd name="connsiteY30" fmla="*/ 391667 h 748284"/>
              <a:gd name="connsiteX31" fmla="*/ 44196 w 86867"/>
              <a:gd name="connsiteY31" fmla="*/ 391667 h 748284"/>
              <a:gd name="connsiteX32" fmla="*/ 47244 w 86867"/>
              <a:gd name="connsiteY32" fmla="*/ 390143 h 748284"/>
              <a:gd name="connsiteX33" fmla="*/ 44196 w 86867"/>
              <a:gd name="connsiteY33" fmla="*/ 391667 h 748284"/>
              <a:gd name="connsiteX34" fmla="*/ 50291 w 86867"/>
              <a:gd name="connsiteY34" fmla="*/ 387095 h 748284"/>
              <a:gd name="connsiteX35" fmla="*/ 48767 w 86867"/>
              <a:gd name="connsiteY35" fmla="*/ 388619 h 748284"/>
              <a:gd name="connsiteX36" fmla="*/ 51815 w 86867"/>
              <a:gd name="connsiteY36" fmla="*/ 380999 h 748284"/>
              <a:gd name="connsiteX37" fmla="*/ 51815 w 86867"/>
              <a:gd name="connsiteY37" fmla="*/ 728471 h 748284"/>
              <a:gd name="connsiteX38" fmla="*/ 48767 w 86867"/>
              <a:gd name="connsiteY38" fmla="*/ 736091 h 748284"/>
              <a:gd name="connsiteX39" fmla="*/ 48767 w 86867"/>
              <a:gd name="connsiteY39" fmla="*/ 737615 h 748284"/>
              <a:gd name="connsiteX40" fmla="*/ 42671 w 86867"/>
              <a:gd name="connsiteY40" fmla="*/ 742187 h 748284"/>
              <a:gd name="connsiteX41" fmla="*/ 41147 w 86867"/>
              <a:gd name="connsiteY41" fmla="*/ 743711 h 748284"/>
              <a:gd name="connsiteX42" fmla="*/ 38100 w 86867"/>
              <a:gd name="connsiteY42" fmla="*/ 745236 h 748284"/>
              <a:gd name="connsiteX43" fmla="*/ 35052 w 86867"/>
              <a:gd name="connsiteY43" fmla="*/ 745236 h 748284"/>
              <a:gd name="connsiteX44" fmla="*/ 28955 w 86867"/>
              <a:gd name="connsiteY44" fmla="*/ 746759 h 748284"/>
              <a:gd name="connsiteX45" fmla="*/ 22859 w 86867"/>
              <a:gd name="connsiteY45" fmla="*/ 748283 h 748284"/>
              <a:gd name="connsiteX46" fmla="*/ 16764 w 86867"/>
              <a:gd name="connsiteY46" fmla="*/ 748283 h 748284"/>
              <a:gd name="connsiteX47" fmla="*/ 9144 w 86867"/>
              <a:gd name="connsiteY47" fmla="*/ 748283 h 748284"/>
              <a:gd name="connsiteX48" fmla="*/ 1523 w 86867"/>
              <a:gd name="connsiteY48" fmla="*/ 748283 h 748284"/>
              <a:gd name="connsiteX49" fmla="*/ 0 w 86867"/>
              <a:gd name="connsiteY49" fmla="*/ 720852 h 748284"/>
              <a:gd name="connsiteX50" fmla="*/ 7620 w 86867"/>
              <a:gd name="connsiteY50" fmla="*/ 720852 h 748284"/>
              <a:gd name="connsiteX51" fmla="*/ 13715 w 86867"/>
              <a:gd name="connsiteY51" fmla="*/ 719327 h 748284"/>
              <a:gd name="connsiteX52" fmla="*/ 19811 w 86867"/>
              <a:gd name="connsiteY52" fmla="*/ 719327 h 748284"/>
              <a:gd name="connsiteX53" fmla="*/ 22859 w 86867"/>
              <a:gd name="connsiteY53" fmla="*/ 719327 h 748284"/>
              <a:gd name="connsiteX54" fmla="*/ 27432 w 86867"/>
              <a:gd name="connsiteY54" fmla="*/ 717803 h 748284"/>
              <a:gd name="connsiteX55" fmla="*/ 30479 w 86867"/>
              <a:gd name="connsiteY55" fmla="*/ 717803 h 748284"/>
              <a:gd name="connsiteX56" fmla="*/ 27432 w 86867"/>
              <a:gd name="connsiteY56" fmla="*/ 717803 h 748284"/>
              <a:gd name="connsiteX57" fmla="*/ 28955 w 86867"/>
              <a:gd name="connsiteY57" fmla="*/ 717803 h 748284"/>
              <a:gd name="connsiteX58" fmla="*/ 24383 w 86867"/>
              <a:gd name="connsiteY58" fmla="*/ 722375 h 748284"/>
              <a:gd name="connsiteX59" fmla="*/ 24383 w 86867"/>
              <a:gd name="connsiteY59" fmla="*/ 720852 h 748284"/>
              <a:gd name="connsiteX60" fmla="*/ 22859 w 86867"/>
              <a:gd name="connsiteY60" fmla="*/ 728471 h 748284"/>
              <a:gd name="connsiteX61" fmla="*/ 22859 w 86867"/>
              <a:gd name="connsiteY61" fmla="*/ 380999 h 748284"/>
              <a:gd name="connsiteX62" fmla="*/ 24383 w 86867"/>
              <a:gd name="connsiteY62" fmla="*/ 373379 h 748284"/>
              <a:gd name="connsiteX63" fmla="*/ 25908 w 86867"/>
              <a:gd name="connsiteY63" fmla="*/ 371855 h 748284"/>
              <a:gd name="connsiteX64" fmla="*/ 30479 w 86867"/>
              <a:gd name="connsiteY64" fmla="*/ 367283 h 748284"/>
              <a:gd name="connsiteX65" fmla="*/ 33527 w 86867"/>
              <a:gd name="connsiteY65" fmla="*/ 365759 h 748284"/>
              <a:gd name="connsiteX66" fmla="*/ 35052 w 86867"/>
              <a:gd name="connsiteY66" fmla="*/ 364235 h 748284"/>
              <a:gd name="connsiteX67" fmla="*/ 39623 w 86867"/>
              <a:gd name="connsiteY67" fmla="*/ 362711 h 748284"/>
              <a:gd name="connsiteX68" fmla="*/ 45720 w 86867"/>
              <a:gd name="connsiteY68" fmla="*/ 362711 h 748284"/>
              <a:gd name="connsiteX69" fmla="*/ 51815 w 86867"/>
              <a:gd name="connsiteY69" fmla="*/ 361187 h 748284"/>
              <a:gd name="connsiteX70" fmla="*/ 57911 w 86867"/>
              <a:gd name="connsiteY70" fmla="*/ 361187 h 748284"/>
              <a:gd name="connsiteX71" fmla="*/ 65532 w 86867"/>
              <a:gd name="connsiteY71" fmla="*/ 359663 h 748284"/>
              <a:gd name="connsiteX72" fmla="*/ 73152 w 86867"/>
              <a:gd name="connsiteY72" fmla="*/ 359663 h 748284"/>
              <a:gd name="connsiteX73" fmla="*/ 73152 w 86867"/>
              <a:gd name="connsiteY73" fmla="*/ 388619 h 748284"/>
              <a:gd name="connsiteX74" fmla="*/ 65532 w 86867"/>
              <a:gd name="connsiteY74" fmla="*/ 388619 h 748284"/>
              <a:gd name="connsiteX75" fmla="*/ 57911 w 86867"/>
              <a:gd name="connsiteY75" fmla="*/ 388619 h 748284"/>
              <a:gd name="connsiteX76" fmla="*/ 50291 w 86867"/>
              <a:gd name="connsiteY76" fmla="*/ 387095 h 748284"/>
              <a:gd name="connsiteX77" fmla="*/ 44196 w 86867"/>
              <a:gd name="connsiteY77" fmla="*/ 387095 h 748284"/>
              <a:gd name="connsiteX78" fmla="*/ 39623 w 86867"/>
              <a:gd name="connsiteY78" fmla="*/ 385571 h 748284"/>
              <a:gd name="connsiteX79" fmla="*/ 35052 w 86867"/>
              <a:gd name="connsiteY79" fmla="*/ 384047 h 748284"/>
              <a:gd name="connsiteX80" fmla="*/ 33527 w 86867"/>
              <a:gd name="connsiteY80" fmla="*/ 384047 h 748284"/>
              <a:gd name="connsiteX81" fmla="*/ 30479 w 86867"/>
              <a:gd name="connsiteY81" fmla="*/ 382523 h 748284"/>
              <a:gd name="connsiteX82" fmla="*/ 25908 w 86867"/>
              <a:gd name="connsiteY82" fmla="*/ 377951 h 748284"/>
              <a:gd name="connsiteX83" fmla="*/ 24383 w 86867"/>
              <a:gd name="connsiteY83" fmla="*/ 376427 h 748284"/>
              <a:gd name="connsiteX84" fmla="*/ 22859 w 86867"/>
              <a:gd name="connsiteY84" fmla="*/ 368807 h 748284"/>
              <a:gd name="connsiteX85" fmla="*/ 22859 w 86867"/>
              <a:gd name="connsiteY85" fmla="*/ 19811 h 748284"/>
              <a:gd name="connsiteX86" fmla="*/ 24383 w 86867"/>
              <a:gd name="connsiteY86" fmla="*/ 27431 h 748284"/>
              <a:gd name="connsiteX87" fmla="*/ 24383 w 86867"/>
              <a:gd name="connsiteY87" fmla="*/ 27431 h 748284"/>
              <a:gd name="connsiteX88" fmla="*/ 28955 w 86867"/>
              <a:gd name="connsiteY88" fmla="*/ 32003 h 748284"/>
              <a:gd name="connsiteX89" fmla="*/ 27432 w 86867"/>
              <a:gd name="connsiteY89" fmla="*/ 30479 h 748284"/>
              <a:gd name="connsiteX90" fmla="*/ 30479 w 86867"/>
              <a:gd name="connsiteY90" fmla="*/ 32003 h 748284"/>
              <a:gd name="connsiteX91" fmla="*/ 27432 w 86867"/>
              <a:gd name="connsiteY91" fmla="*/ 30479 h 748284"/>
              <a:gd name="connsiteX92" fmla="*/ 24383 w 86867"/>
              <a:gd name="connsiteY92" fmla="*/ 30479 h 748284"/>
              <a:gd name="connsiteX93" fmla="*/ 19811 w 86867"/>
              <a:gd name="connsiteY93" fmla="*/ 30479 h 748284"/>
              <a:gd name="connsiteX94" fmla="*/ 13715 w 86867"/>
              <a:gd name="connsiteY94" fmla="*/ 28955 h 748284"/>
              <a:gd name="connsiteX95" fmla="*/ 7620 w 86867"/>
              <a:gd name="connsiteY95" fmla="*/ 28955 h 748284"/>
              <a:gd name="connsiteX96" fmla="*/ 0 w 86867"/>
              <a:gd name="connsiteY96" fmla="*/ 28955 h 748284"/>
              <a:gd name="connsiteX97" fmla="*/ 1523 w 86867"/>
              <a:gd name="connsiteY97" fmla="*/ 0 h 74828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Lst>
            <a:rect l="l" t="t" r="r" b="b"/>
            <a:pathLst>
              <a:path w="86867" h="748284">
                <a:moveTo>
                  <a:pt x="1523" y="0"/>
                </a:moveTo>
                <a:lnTo>
                  <a:pt x="7620" y="0"/>
                </a:lnTo>
                <a:lnTo>
                  <a:pt x="15240" y="0"/>
                </a:lnTo>
                <a:lnTo>
                  <a:pt x="22859" y="1523"/>
                </a:lnTo>
                <a:lnTo>
                  <a:pt x="27432" y="1523"/>
                </a:lnTo>
                <a:lnTo>
                  <a:pt x="33527" y="3047"/>
                </a:lnTo>
                <a:lnTo>
                  <a:pt x="38100" y="4571"/>
                </a:lnTo>
                <a:cubicBezTo>
                  <a:pt x="39623" y="4571"/>
                  <a:pt x="39623" y="4571"/>
                  <a:pt x="41147" y="6095"/>
                </a:cubicBezTo>
                <a:lnTo>
                  <a:pt x="42671" y="6095"/>
                </a:lnTo>
                <a:cubicBezTo>
                  <a:pt x="45720" y="7619"/>
                  <a:pt x="47244" y="9143"/>
                  <a:pt x="48767" y="12191"/>
                </a:cubicBezTo>
                <a:lnTo>
                  <a:pt x="48767" y="13715"/>
                </a:lnTo>
                <a:cubicBezTo>
                  <a:pt x="50291" y="15239"/>
                  <a:pt x="51815" y="18287"/>
                  <a:pt x="51815" y="19811"/>
                </a:cubicBezTo>
                <a:lnTo>
                  <a:pt x="51815" y="368807"/>
                </a:lnTo>
                <a:lnTo>
                  <a:pt x="48767" y="361187"/>
                </a:lnTo>
                <a:lnTo>
                  <a:pt x="50291" y="362711"/>
                </a:lnTo>
                <a:lnTo>
                  <a:pt x="44196" y="356615"/>
                </a:lnTo>
                <a:lnTo>
                  <a:pt x="47244" y="358139"/>
                </a:lnTo>
                <a:lnTo>
                  <a:pt x="44196" y="356615"/>
                </a:lnTo>
                <a:lnTo>
                  <a:pt x="47244" y="358139"/>
                </a:lnTo>
                <a:lnTo>
                  <a:pt x="50291" y="358139"/>
                </a:lnTo>
                <a:lnTo>
                  <a:pt x="54864" y="359663"/>
                </a:lnTo>
                <a:lnTo>
                  <a:pt x="59435" y="359663"/>
                </a:lnTo>
                <a:lnTo>
                  <a:pt x="67055" y="359663"/>
                </a:lnTo>
                <a:lnTo>
                  <a:pt x="73152" y="359663"/>
                </a:lnTo>
                <a:cubicBezTo>
                  <a:pt x="80771" y="359663"/>
                  <a:pt x="86867" y="367283"/>
                  <a:pt x="86867" y="374903"/>
                </a:cubicBezTo>
                <a:cubicBezTo>
                  <a:pt x="86867" y="382523"/>
                  <a:pt x="80771" y="388619"/>
                  <a:pt x="73152" y="388619"/>
                </a:cubicBezTo>
                <a:lnTo>
                  <a:pt x="65532" y="388619"/>
                </a:lnTo>
                <a:lnTo>
                  <a:pt x="59435" y="388619"/>
                </a:lnTo>
                <a:lnTo>
                  <a:pt x="53340" y="390143"/>
                </a:lnTo>
                <a:lnTo>
                  <a:pt x="48767" y="390143"/>
                </a:lnTo>
                <a:lnTo>
                  <a:pt x="45720" y="391667"/>
                </a:lnTo>
                <a:lnTo>
                  <a:pt x="44196" y="391667"/>
                </a:lnTo>
                <a:lnTo>
                  <a:pt x="47244" y="390143"/>
                </a:lnTo>
                <a:lnTo>
                  <a:pt x="44196" y="391667"/>
                </a:lnTo>
                <a:lnTo>
                  <a:pt x="50291" y="387095"/>
                </a:lnTo>
                <a:lnTo>
                  <a:pt x="48767" y="388619"/>
                </a:lnTo>
                <a:lnTo>
                  <a:pt x="51815" y="380999"/>
                </a:lnTo>
                <a:lnTo>
                  <a:pt x="51815" y="728471"/>
                </a:lnTo>
                <a:cubicBezTo>
                  <a:pt x="51815" y="731519"/>
                  <a:pt x="50291" y="734567"/>
                  <a:pt x="48767" y="736091"/>
                </a:cubicBezTo>
                <a:lnTo>
                  <a:pt x="48767" y="737615"/>
                </a:lnTo>
                <a:cubicBezTo>
                  <a:pt x="47244" y="739139"/>
                  <a:pt x="45720" y="740663"/>
                  <a:pt x="42671" y="742187"/>
                </a:cubicBezTo>
                <a:lnTo>
                  <a:pt x="41147" y="743711"/>
                </a:lnTo>
                <a:cubicBezTo>
                  <a:pt x="39623" y="743711"/>
                  <a:pt x="39623" y="743711"/>
                  <a:pt x="38100" y="745236"/>
                </a:cubicBezTo>
                <a:lnTo>
                  <a:pt x="35052" y="745236"/>
                </a:lnTo>
                <a:lnTo>
                  <a:pt x="28955" y="746759"/>
                </a:lnTo>
                <a:lnTo>
                  <a:pt x="22859" y="748283"/>
                </a:lnTo>
                <a:lnTo>
                  <a:pt x="16764" y="748283"/>
                </a:lnTo>
                <a:lnTo>
                  <a:pt x="9144" y="748283"/>
                </a:lnTo>
                <a:lnTo>
                  <a:pt x="1523" y="748283"/>
                </a:lnTo>
                <a:lnTo>
                  <a:pt x="0" y="720852"/>
                </a:lnTo>
                <a:lnTo>
                  <a:pt x="7620" y="720852"/>
                </a:lnTo>
                <a:lnTo>
                  <a:pt x="13715" y="719327"/>
                </a:lnTo>
                <a:lnTo>
                  <a:pt x="19811" y="719327"/>
                </a:lnTo>
                <a:lnTo>
                  <a:pt x="22859" y="719327"/>
                </a:lnTo>
                <a:lnTo>
                  <a:pt x="27432" y="717803"/>
                </a:lnTo>
                <a:lnTo>
                  <a:pt x="30479" y="717803"/>
                </a:lnTo>
                <a:lnTo>
                  <a:pt x="27432" y="717803"/>
                </a:lnTo>
                <a:lnTo>
                  <a:pt x="28955" y="717803"/>
                </a:lnTo>
                <a:lnTo>
                  <a:pt x="24383" y="722375"/>
                </a:lnTo>
                <a:lnTo>
                  <a:pt x="24383" y="720852"/>
                </a:lnTo>
                <a:lnTo>
                  <a:pt x="22859" y="728471"/>
                </a:lnTo>
                <a:lnTo>
                  <a:pt x="22859" y="380999"/>
                </a:lnTo>
                <a:cubicBezTo>
                  <a:pt x="22859" y="377951"/>
                  <a:pt x="22859" y="374903"/>
                  <a:pt x="24383" y="373379"/>
                </a:cubicBezTo>
                <a:lnTo>
                  <a:pt x="25908" y="371855"/>
                </a:lnTo>
                <a:cubicBezTo>
                  <a:pt x="27432" y="370331"/>
                  <a:pt x="28955" y="367283"/>
                  <a:pt x="30479" y="367283"/>
                </a:cubicBezTo>
                <a:lnTo>
                  <a:pt x="33527" y="365759"/>
                </a:lnTo>
                <a:cubicBezTo>
                  <a:pt x="33527" y="365759"/>
                  <a:pt x="35052" y="364235"/>
                  <a:pt x="35052" y="364235"/>
                </a:cubicBezTo>
                <a:lnTo>
                  <a:pt x="39623" y="362711"/>
                </a:lnTo>
                <a:lnTo>
                  <a:pt x="45720" y="362711"/>
                </a:lnTo>
                <a:lnTo>
                  <a:pt x="51815" y="361187"/>
                </a:lnTo>
                <a:lnTo>
                  <a:pt x="57911" y="361187"/>
                </a:lnTo>
                <a:lnTo>
                  <a:pt x="65532" y="359663"/>
                </a:lnTo>
                <a:lnTo>
                  <a:pt x="73152" y="359663"/>
                </a:lnTo>
                <a:lnTo>
                  <a:pt x="73152" y="388619"/>
                </a:lnTo>
                <a:lnTo>
                  <a:pt x="65532" y="388619"/>
                </a:lnTo>
                <a:lnTo>
                  <a:pt x="57911" y="388619"/>
                </a:lnTo>
                <a:lnTo>
                  <a:pt x="50291" y="387095"/>
                </a:lnTo>
                <a:lnTo>
                  <a:pt x="44196" y="387095"/>
                </a:lnTo>
                <a:lnTo>
                  <a:pt x="39623" y="385571"/>
                </a:lnTo>
                <a:lnTo>
                  <a:pt x="35052" y="384047"/>
                </a:lnTo>
                <a:cubicBezTo>
                  <a:pt x="35052" y="384047"/>
                  <a:pt x="33527" y="384047"/>
                  <a:pt x="33527" y="384047"/>
                </a:cubicBezTo>
                <a:lnTo>
                  <a:pt x="30479" y="382523"/>
                </a:lnTo>
                <a:cubicBezTo>
                  <a:pt x="28955" y="380999"/>
                  <a:pt x="27432" y="379475"/>
                  <a:pt x="25908" y="377951"/>
                </a:cubicBezTo>
                <a:lnTo>
                  <a:pt x="24383" y="376427"/>
                </a:lnTo>
                <a:cubicBezTo>
                  <a:pt x="22859" y="373379"/>
                  <a:pt x="22859" y="371855"/>
                  <a:pt x="22859" y="368807"/>
                </a:cubicBezTo>
                <a:lnTo>
                  <a:pt x="22859" y="19811"/>
                </a:lnTo>
                <a:lnTo>
                  <a:pt x="24383" y="27431"/>
                </a:lnTo>
                <a:lnTo>
                  <a:pt x="24383" y="27431"/>
                </a:lnTo>
                <a:lnTo>
                  <a:pt x="28955" y="32003"/>
                </a:lnTo>
                <a:lnTo>
                  <a:pt x="27432" y="30479"/>
                </a:lnTo>
                <a:lnTo>
                  <a:pt x="30479" y="32003"/>
                </a:lnTo>
                <a:lnTo>
                  <a:pt x="27432" y="30479"/>
                </a:lnTo>
                <a:lnTo>
                  <a:pt x="24383" y="30479"/>
                </a:lnTo>
                <a:lnTo>
                  <a:pt x="19811" y="30479"/>
                </a:lnTo>
                <a:lnTo>
                  <a:pt x="13715" y="28955"/>
                </a:lnTo>
                <a:lnTo>
                  <a:pt x="7620" y="28955"/>
                </a:lnTo>
                <a:lnTo>
                  <a:pt x="0" y="28955"/>
                </a:lnTo>
                <a:lnTo>
                  <a:pt x="1523" y="0"/>
                </a:lnTo>
              </a:path>
            </a:pathLst>
          </a:custGeom>
          <a:solidFill>
            <a:srgbClr val="C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5" name="Picture 3"/>
          <p:cNvPicPr>
            <a:picLocks noChangeAspect="1" noChangeArrowheads="1"/>
          </p:cNvPicPr>
          <p:nvPr/>
        </p:nvPicPr>
        <p:blipFill>
          <a:blip r:embed="rId3" cstate="print"/>
          <a:srcRect/>
          <a:stretch>
            <a:fillRect/>
          </a:stretch>
        </p:blipFill>
        <p:spPr bwMode="auto">
          <a:xfrm>
            <a:off x="1231900" y="965200"/>
            <a:ext cx="4191000" cy="3009900"/>
          </a:xfrm>
          <a:prstGeom prst="rect">
            <a:avLst/>
          </a:prstGeom>
          <a:noFill/>
        </p:spPr>
      </p:pic>
      <p:sp>
        <p:nvSpPr>
          <p:cNvPr id="2" name="TextBox 1"/>
          <p:cNvSpPr txBox="1"/>
          <p:nvPr/>
        </p:nvSpPr>
        <p:spPr>
          <a:xfrm>
            <a:off x="5702300" y="1460503"/>
            <a:ext cx="3587072" cy="879707"/>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έχει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μήκος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1-3</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εκ</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καλύπτεται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p>
          <a:p>
            <a:pPr>
              <a:lnSpc>
                <a:spcPts val="2100"/>
              </a:lnSpc>
            </a:pPr>
            <a:r>
              <a:rPr lang="en-US" altLang="zh-CN" dirty="0" smtClean="0">
                <a:solidFill>
                  <a:srgbClr val="FFFFFF"/>
                </a:solidFill>
                <a:latin typeface="Times New Roman" pitchFamily="18" charset="0"/>
                <a:cs typeface="Times New Roman" pitchFamily="18" charset="0"/>
              </a:rPr>
              <a:t>περιτόναιο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ενώνεται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στομάχι</a:t>
            </a:r>
          </a:p>
          <a:p>
            <a:pPr>
              <a:lnSpc>
                <a:spcPts val="2100"/>
              </a:lnSpc>
            </a:pPr>
            <a:r>
              <a:rPr lang="en-US" altLang="zh-CN"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καρδιακό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στόμιο</a:t>
            </a:r>
          </a:p>
        </p:txBody>
      </p:sp>
      <p:sp>
        <p:nvSpPr>
          <p:cNvPr id="6" name="TextBox 1"/>
          <p:cNvSpPr txBox="1"/>
          <p:nvPr/>
        </p:nvSpPr>
        <p:spPr>
          <a:xfrm>
            <a:off x="3302000" y="4191003"/>
            <a:ext cx="3694922" cy="2444238"/>
          </a:xfrm>
          <a:prstGeom prst="rect">
            <a:avLst/>
          </a:prstGeom>
          <a:noFill/>
        </p:spPr>
        <p:txBody>
          <a:bodyPr wrap="none" lIns="0" tIns="0" rIns="0" bIns="45699" rtlCol="0">
            <a:spAutoFit/>
          </a:bodyPr>
          <a:lstStyle/>
          <a:p>
            <a:pPr>
              <a:lnSpc>
                <a:spcPts val="2597"/>
              </a:lnSpc>
              <a:tabLst>
                <a:tab pos="114248" algn="l"/>
                <a:tab pos="177720" algn="l"/>
                <a:tab pos="253885" algn="l"/>
              </a:tabLst>
            </a:pPr>
            <a:r>
              <a:rPr lang="en-US" altLang="zh-CN" sz="2100" dirty="0" smtClean="0">
                <a:solidFill>
                  <a:srgbClr val="FFFFFF"/>
                </a:solidFill>
                <a:latin typeface="Times New Roman" pitchFamily="18" charset="0"/>
                <a:cs typeface="Times New Roman" pitchFamily="18" charset="0"/>
              </a:rPr>
              <a:t>Αποτελείται</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από</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4</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χιτώνες</a:t>
            </a:r>
          </a:p>
          <a:p>
            <a:pPr>
              <a:lnSpc>
                <a:spcPts val="1000"/>
              </a:lnSpc>
            </a:pPr>
            <a:endParaRPr lang="en-US" altLang="zh-CN" dirty="0" smtClean="0"/>
          </a:p>
          <a:p>
            <a:pPr>
              <a:lnSpc>
                <a:spcPts val="1000"/>
              </a:lnSpc>
            </a:pPr>
            <a:endParaRPr lang="en-US" altLang="zh-CN" dirty="0" smtClean="0"/>
          </a:p>
          <a:p>
            <a:pPr>
              <a:lnSpc>
                <a:spcPts val="3497"/>
              </a:lnSpc>
              <a:tabLst>
                <a:tab pos="114248" algn="l"/>
                <a:tab pos="177720" algn="l"/>
                <a:tab pos="253885" algn="l"/>
              </a:tabLst>
            </a:pPr>
            <a:r>
              <a:rPr lang="en-US" altLang="zh-CN" dirty="0" smtClean="0"/>
              <a:t>		</a:t>
            </a:r>
            <a:r>
              <a:rPr lang="en-US" altLang="zh-CN" sz="2100" dirty="0" smtClean="0">
                <a:solidFill>
                  <a:srgbClr val="FFFFFF"/>
                </a:solidFill>
                <a:latin typeface="Times New Roman" pitchFamily="18" charset="0"/>
                <a:cs typeface="Times New Roman" pitchFamily="18" charset="0"/>
              </a:rPr>
              <a:t>Βλεννογόνο</a:t>
            </a:r>
          </a:p>
          <a:p>
            <a:pPr>
              <a:lnSpc>
                <a:spcPts val="1000"/>
              </a:lnSpc>
            </a:pPr>
            <a:endParaRPr lang="en-US" altLang="zh-CN" dirty="0" smtClean="0"/>
          </a:p>
          <a:p>
            <a:pPr>
              <a:lnSpc>
                <a:spcPts val="2897"/>
              </a:lnSpc>
              <a:tabLst>
                <a:tab pos="114248" algn="l"/>
                <a:tab pos="177720" algn="l"/>
                <a:tab pos="253885" algn="l"/>
              </a:tabLst>
            </a:pPr>
            <a:r>
              <a:rPr lang="en-US" altLang="zh-CN" dirty="0" smtClean="0"/>
              <a:t>	</a:t>
            </a:r>
            <a:r>
              <a:rPr lang="en-US" altLang="zh-CN" sz="2100" dirty="0" smtClean="0">
                <a:solidFill>
                  <a:srgbClr val="FFFFFF"/>
                </a:solidFill>
                <a:latin typeface="Times New Roman" pitchFamily="18" charset="0"/>
                <a:cs typeface="Times New Roman" pitchFamily="18" charset="0"/>
              </a:rPr>
              <a:t>Υποβλεννογόνια</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μυική</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στοιβάδα</a:t>
            </a:r>
          </a:p>
          <a:p>
            <a:pPr>
              <a:lnSpc>
                <a:spcPts val="3300"/>
              </a:lnSpc>
              <a:tabLst>
                <a:tab pos="114248" algn="l"/>
                <a:tab pos="177720" algn="l"/>
                <a:tab pos="253885" algn="l"/>
              </a:tabLst>
            </a:pPr>
            <a:r>
              <a:rPr lang="en-US" altLang="zh-CN" dirty="0" smtClean="0"/>
              <a:t>			</a:t>
            </a:r>
            <a:r>
              <a:rPr lang="en-US" altLang="zh-CN" sz="2100" dirty="0" smtClean="0">
                <a:solidFill>
                  <a:srgbClr val="FFFFFF"/>
                </a:solidFill>
                <a:latin typeface="Times New Roman" pitchFamily="18" charset="0"/>
                <a:cs typeface="Times New Roman" pitchFamily="18" charset="0"/>
              </a:rPr>
              <a:t>Μυικό</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χιτώνα</a:t>
            </a:r>
          </a:p>
          <a:p>
            <a:pPr>
              <a:lnSpc>
                <a:spcPts val="3399"/>
              </a:lnSpc>
              <a:tabLst>
                <a:tab pos="114248" algn="l"/>
                <a:tab pos="177720" algn="l"/>
                <a:tab pos="253885" algn="l"/>
              </a:tabLst>
            </a:pPr>
            <a:r>
              <a:rPr lang="en-US" altLang="zh-CN" dirty="0" smtClean="0"/>
              <a:t>		</a:t>
            </a:r>
            <a:r>
              <a:rPr lang="en-US" altLang="zh-CN" sz="2100" dirty="0" smtClean="0">
                <a:solidFill>
                  <a:srgbClr val="FFFFFF"/>
                </a:solidFill>
                <a:latin typeface="Times New Roman" pitchFamily="18" charset="0"/>
                <a:cs typeface="Times New Roman" pitchFamily="18" charset="0"/>
              </a:rPr>
              <a:t>ινώδη</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(εξωτερικός)</a:t>
            </a:r>
          </a:p>
        </p:txBody>
      </p:sp>
      <p:sp>
        <p:nvSpPr>
          <p:cNvPr id="7" name="TextBox 1"/>
          <p:cNvSpPr txBox="1"/>
          <p:nvPr/>
        </p:nvSpPr>
        <p:spPr>
          <a:xfrm>
            <a:off x="1968500" y="1358901"/>
            <a:ext cx="1891223" cy="392394"/>
          </a:xfrm>
          <a:prstGeom prst="rect">
            <a:avLst/>
          </a:prstGeom>
          <a:noFill/>
        </p:spPr>
        <p:txBody>
          <a:bodyPr wrap="none" lIns="0" tIns="0" rIns="0" bIns="45699" rtlCol="0">
            <a:spAutoFit/>
          </a:bodyPr>
          <a:lstStyle/>
          <a:p>
            <a:pPr>
              <a:lnSpc>
                <a:spcPts val="2700"/>
              </a:lnSpc>
            </a:pPr>
            <a:r>
              <a:rPr lang="en-US" altLang="zh-CN" sz="2100" b="1" u="sng" dirty="0" smtClean="0">
                <a:solidFill>
                  <a:srgbClr val="FFFFFF"/>
                </a:solidFill>
                <a:latin typeface="Times New Roman" pitchFamily="18" charset="0"/>
                <a:cs typeface="Times New Roman" pitchFamily="18" charset="0"/>
              </a:rPr>
              <a:t>Κοιλιακή μοίρα,</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30050" name="Rectangle 2"/>
          <p:cNvSpPr>
            <a:spLocks noGrp="1"/>
          </p:cNvSpPr>
          <p:nvPr>
            <p:ph type="body" sz="half" idx="4294967295"/>
          </p:nvPr>
        </p:nvSpPr>
        <p:spPr>
          <a:xfrm>
            <a:off x="712788" y="1596266"/>
            <a:ext cx="4722217" cy="4116688"/>
          </a:xfrm>
        </p:spPr>
        <p:txBody>
          <a:bodyPr/>
          <a:lstStyle/>
          <a:p>
            <a:pPr marL="478025" indent="-478025">
              <a:lnSpc>
                <a:spcPct val="80000"/>
              </a:lnSpc>
              <a:buNone/>
            </a:pPr>
            <a:endParaRPr lang="en-US" sz="2500" dirty="0" smtClean="0">
              <a:latin typeface="Arial" charset="0"/>
            </a:endParaRPr>
          </a:p>
          <a:p>
            <a:pPr marL="852841" lvl="1" indent="-434569">
              <a:lnSpc>
                <a:spcPct val="80000"/>
              </a:lnSpc>
            </a:pPr>
            <a:endParaRPr lang="en-US" sz="2300" dirty="0" smtClean="0">
              <a:latin typeface="Constantia" pitchFamily="18" charset="0"/>
            </a:endParaRPr>
          </a:p>
          <a:p>
            <a:pPr marL="852841" lvl="1" indent="-434569">
              <a:lnSpc>
                <a:spcPct val="80000"/>
              </a:lnSpc>
            </a:pPr>
            <a:r>
              <a:rPr lang="el-GR" sz="2300" dirty="0" smtClean="0">
                <a:latin typeface="Arial" charset="0"/>
              </a:rPr>
              <a:t>ΒΛΕΝΟΓΟΝΟ</a:t>
            </a:r>
            <a:endParaRPr lang="en-US" sz="2300" dirty="0" smtClean="0">
              <a:latin typeface="Arial" charset="0"/>
            </a:endParaRPr>
          </a:p>
          <a:p>
            <a:pPr marL="1298274" lvl="2" indent="-412840">
              <a:lnSpc>
                <a:spcPct val="80000"/>
              </a:lnSpc>
            </a:pPr>
            <a:endParaRPr lang="en-US" sz="2200" dirty="0" smtClean="0">
              <a:latin typeface="Constantia" pitchFamily="18" charset="0"/>
            </a:endParaRPr>
          </a:p>
          <a:p>
            <a:pPr marL="852841" lvl="1" indent="-434569">
              <a:lnSpc>
                <a:spcPct val="80000"/>
              </a:lnSpc>
            </a:pPr>
            <a:r>
              <a:rPr lang="el-GR" sz="2300" dirty="0" smtClean="0">
                <a:latin typeface="Arial" charset="0"/>
              </a:rPr>
              <a:t>ΥΠΟΒΛΕΝΟΓΟΝΙΟ</a:t>
            </a:r>
            <a:endParaRPr lang="en-US" sz="2300" dirty="0" smtClean="0">
              <a:latin typeface="Arial" charset="0"/>
            </a:endParaRPr>
          </a:p>
          <a:p>
            <a:pPr marL="852841" lvl="1" indent="-434569">
              <a:lnSpc>
                <a:spcPct val="80000"/>
              </a:lnSpc>
              <a:buNone/>
            </a:pPr>
            <a:endParaRPr lang="en-US" sz="2300" dirty="0" smtClean="0">
              <a:latin typeface="Constantia" pitchFamily="18" charset="0"/>
            </a:endParaRPr>
          </a:p>
          <a:p>
            <a:pPr marL="852841" lvl="1" indent="-434569">
              <a:lnSpc>
                <a:spcPct val="80000"/>
              </a:lnSpc>
            </a:pPr>
            <a:r>
              <a:rPr lang="el-GR" sz="2300" dirty="0" smtClean="0">
                <a:latin typeface="Arial" charset="0"/>
              </a:rPr>
              <a:t>ΜΥΙΚΟ ΧΙΤΩΝΑ </a:t>
            </a:r>
          </a:p>
          <a:p>
            <a:pPr marL="852841" lvl="1" indent="-434569">
              <a:lnSpc>
                <a:spcPct val="80000"/>
              </a:lnSpc>
              <a:buClr>
                <a:schemeClr val="hlink"/>
              </a:buClr>
              <a:buFont typeface="Wingdings" pitchFamily="2" charset="2"/>
              <a:buChar char="Ø"/>
            </a:pPr>
            <a:r>
              <a:rPr lang="el-GR" sz="1600" dirty="0" smtClean="0">
                <a:latin typeface="Arial" charset="0"/>
              </a:rPr>
              <a:t>ΕΞΩ ΕΠΙΜΗΚΗ ΣΤΟΙΒΑΔΑ</a:t>
            </a:r>
          </a:p>
          <a:p>
            <a:pPr marL="852841" lvl="1" indent="-434569">
              <a:lnSpc>
                <a:spcPct val="80000"/>
              </a:lnSpc>
              <a:buClr>
                <a:schemeClr val="hlink"/>
              </a:buClr>
              <a:buFont typeface="Wingdings" pitchFamily="2" charset="2"/>
              <a:buChar char="Ø"/>
            </a:pPr>
            <a:r>
              <a:rPr lang="el-GR" sz="1600" dirty="0" smtClean="0">
                <a:latin typeface="Arial" charset="0"/>
              </a:rPr>
              <a:t>ΕΣΩ ΚΥΚΛΟΤΕΡΗ</a:t>
            </a:r>
            <a:r>
              <a:rPr lang="el-GR" sz="2300" dirty="0" smtClean="0">
                <a:latin typeface="Arial" charset="0"/>
              </a:rPr>
              <a:t> </a:t>
            </a:r>
            <a:r>
              <a:rPr lang="el-GR" sz="1600" dirty="0" smtClean="0">
                <a:latin typeface="Arial" charset="0"/>
              </a:rPr>
              <a:t>ΣΤΟΙΒΑΔΑ</a:t>
            </a:r>
            <a:endParaRPr lang="en-US" sz="1600" dirty="0" smtClean="0">
              <a:latin typeface="Arial" charset="0"/>
            </a:endParaRPr>
          </a:p>
          <a:p>
            <a:pPr marL="852841" lvl="1" indent="-434569">
              <a:lnSpc>
                <a:spcPct val="80000"/>
              </a:lnSpc>
            </a:pPr>
            <a:endParaRPr lang="en-US" sz="2300" dirty="0" smtClean="0">
              <a:latin typeface="Constantia" pitchFamily="18" charset="0"/>
            </a:endParaRPr>
          </a:p>
          <a:p>
            <a:pPr marL="852841" lvl="1" indent="-434569">
              <a:lnSpc>
                <a:spcPct val="80000"/>
              </a:lnSpc>
            </a:pPr>
            <a:r>
              <a:rPr lang="el-GR" sz="2300" dirty="0" smtClean="0">
                <a:latin typeface="Arial" charset="0"/>
              </a:rPr>
              <a:t>ΌΧΙ ΟΡΟΓΟΝΟ</a:t>
            </a:r>
            <a:endParaRPr lang="en-US" sz="2300" dirty="0" smtClean="0">
              <a:latin typeface="Arial" charset="0"/>
            </a:endParaRPr>
          </a:p>
          <a:p>
            <a:pPr marL="478025" indent="-478025">
              <a:lnSpc>
                <a:spcPct val="80000"/>
              </a:lnSpc>
              <a:buNone/>
            </a:pPr>
            <a:endParaRPr lang="en-US" sz="2500" dirty="0" smtClean="0">
              <a:latin typeface="Constantia" pitchFamily="18" charset="0"/>
            </a:endParaRPr>
          </a:p>
        </p:txBody>
      </p:sp>
      <p:pic>
        <p:nvPicPr>
          <p:cNvPr id="130051" name="Picture 3" descr="f4-u1"/>
          <p:cNvPicPr>
            <a:picLocks noChangeAspect="1" noChangeArrowheads="1"/>
          </p:cNvPicPr>
          <p:nvPr/>
        </p:nvPicPr>
        <p:blipFill>
          <a:blip r:embed="rId2" cstate="print"/>
          <a:srcRect/>
          <a:stretch>
            <a:fillRect/>
          </a:stretch>
        </p:blipFill>
        <p:spPr bwMode="auto">
          <a:xfrm>
            <a:off x="6058695" y="672112"/>
            <a:ext cx="3641899" cy="630105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11618" name="Rectangle 2"/>
          <p:cNvSpPr>
            <a:spLocks noGrp="1"/>
          </p:cNvSpPr>
          <p:nvPr>
            <p:ph type="title" idx="4294967295"/>
          </p:nvPr>
        </p:nvSpPr>
        <p:spPr bwMode="auto">
          <a:xfrm>
            <a:off x="890984" y="252042"/>
            <a:ext cx="9622632" cy="672112"/>
          </a:xfrm>
          <a:noFill/>
          <a:ln w="9525"/>
        </p:spPr>
        <p:txBody>
          <a:bodyPr wrap="square" lIns="104296" tIns="52148" rIns="104296" bIns="52148" numCol="1" compatLnSpc="1">
            <a:prstTxWarp prst="textNoShape">
              <a:avLst/>
            </a:prstTxWarp>
            <a:normAutofit fontScale="90000"/>
          </a:bodyPr>
          <a:lstStyle/>
          <a:p>
            <a:r>
              <a:rPr lang="el-GR" sz="4300" dirty="0" smtClean="0">
                <a:ln>
                  <a:noFill/>
                </a:ln>
                <a:effectLst/>
                <a:latin typeface="Arial" charset="0"/>
              </a:rPr>
              <a:t>                    ΑΙΜΑΤΩΣΗ </a:t>
            </a:r>
          </a:p>
        </p:txBody>
      </p:sp>
      <p:pic>
        <p:nvPicPr>
          <p:cNvPr id="111620" name="Picture 2"/>
          <p:cNvPicPr>
            <a:picLocks noGrp="1" noChangeAspect="1" noChangeArrowheads="1"/>
          </p:cNvPicPr>
          <p:nvPr>
            <p:ph type="body" idx="4294967295"/>
          </p:nvPr>
        </p:nvPicPr>
        <p:blipFill>
          <a:blip r:embed="rId2" cstate="print"/>
          <a:srcRect/>
          <a:stretch>
            <a:fillRect/>
          </a:stretch>
        </p:blipFill>
        <p:spPr>
          <a:xfrm>
            <a:off x="850106" y="1092183"/>
            <a:ext cx="9144000" cy="6217038"/>
          </a:xfr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14690" name="Rectangle 2"/>
          <p:cNvSpPr>
            <a:spLocks noGrp="1"/>
          </p:cNvSpPr>
          <p:nvPr>
            <p:ph type="title" idx="4294967295"/>
          </p:nvPr>
        </p:nvSpPr>
        <p:spPr bwMode="auto">
          <a:xfrm>
            <a:off x="712788" y="168028"/>
            <a:ext cx="9533533" cy="756126"/>
          </a:xfrm>
          <a:noFill/>
          <a:ln w="9525"/>
        </p:spPr>
        <p:txBody>
          <a:bodyPr wrap="square" lIns="104296" tIns="52148" rIns="104296" bIns="52148" numCol="1" compatLnSpc="1">
            <a:prstTxWarp prst="textNoShape">
              <a:avLst/>
            </a:prstTxWarp>
            <a:normAutofit fontScale="90000"/>
          </a:bodyPr>
          <a:lstStyle/>
          <a:p>
            <a:r>
              <a:rPr lang="el-GR" sz="4300" dirty="0" smtClean="0">
                <a:ln>
                  <a:noFill/>
                </a:ln>
                <a:effectLst/>
                <a:latin typeface="Arial" charset="0"/>
              </a:rPr>
              <a:t>          ΦΛΕΒΙΚΗ ΑΠΟΧΕΤΕΥΣΗ</a:t>
            </a:r>
          </a:p>
        </p:txBody>
      </p:sp>
      <p:pic>
        <p:nvPicPr>
          <p:cNvPr id="114692" name="Picture 2"/>
          <p:cNvPicPr>
            <a:picLocks noGrp="1" noChangeAspect="1" noChangeArrowheads="1"/>
          </p:cNvPicPr>
          <p:nvPr>
            <p:ph type="body" idx="4294967295"/>
          </p:nvPr>
        </p:nvPicPr>
        <p:blipFill>
          <a:blip r:embed="rId2" cstate="print"/>
          <a:srcRect/>
          <a:stretch>
            <a:fillRect/>
          </a:stretch>
        </p:blipFill>
        <p:spPr>
          <a:xfrm>
            <a:off x="926306" y="840140"/>
            <a:ext cx="8991599" cy="6469081"/>
          </a:xfr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3" name="Picture 3"/>
          <p:cNvPicPr>
            <a:picLocks noChangeAspect="1" noChangeArrowheads="1"/>
          </p:cNvPicPr>
          <p:nvPr/>
        </p:nvPicPr>
        <p:blipFill>
          <a:blip r:embed="rId3" cstate="print"/>
          <a:srcRect/>
          <a:stretch>
            <a:fillRect/>
          </a:stretch>
        </p:blipFill>
        <p:spPr bwMode="auto">
          <a:xfrm>
            <a:off x="1016000" y="2044700"/>
            <a:ext cx="3302000" cy="2603500"/>
          </a:xfrm>
          <a:prstGeom prst="rect">
            <a:avLst/>
          </a:prstGeom>
          <a:noFill/>
        </p:spPr>
      </p:pic>
      <p:pic>
        <p:nvPicPr>
          <p:cNvPr id="5" name="Picture 3"/>
          <p:cNvPicPr>
            <a:picLocks noChangeAspect="1" noChangeArrowheads="1"/>
          </p:cNvPicPr>
          <p:nvPr/>
        </p:nvPicPr>
        <p:blipFill>
          <a:blip r:embed="rId4" cstate="print"/>
          <a:srcRect/>
          <a:stretch>
            <a:fillRect/>
          </a:stretch>
        </p:blipFill>
        <p:spPr bwMode="auto">
          <a:xfrm>
            <a:off x="2527300" y="5346701"/>
            <a:ext cx="1701800" cy="1879600"/>
          </a:xfrm>
          <a:prstGeom prst="rect">
            <a:avLst/>
          </a:prstGeom>
          <a:noFill/>
        </p:spPr>
      </p:pic>
      <p:pic>
        <p:nvPicPr>
          <p:cNvPr id="6" name="Picture 3"/>
          <p:cNvPicPr>
            <a:picLocks noChangeAspect="1" noChangeArrowheads="1"/>
          </p:cNvPicPr>
          <p:nvPr/>
        </p:nvPicPr>
        <p:blipFill>
          <a:blip r:embed="rId5" cstate="print"/>
          <a:srcRect/>
          <a:stretch>
            <a:fillRect/>
          </a:stretch>
        </p:blipFill>
        <p:spPr bwMode="auto">
          <a:xfrm>
            <a:off x="6553203" y="749301"/>
            <a:ext cx="3124199" cy="2489200"/>
          </a:xfrm>
          <a:prstGeom prst="rect">
            <a:avLst/>
          </a:prstGeom>
          <a:noFill/>
        </p:spPr>
      </p:pic>
      <p:sp>
        <p:nvSpPr>
          <p:cNvPr id="2" name="TextBox 1"/>
          <p:cNvSpPr txBox="1"/>
          <p:nvPr/>
        </p:nvSpPr>
        <p:spPr>
          <a:xfrm>
            <a:off x="863602" y="685803"/>
            <a:ext cx="6992171" cy="3803584"/>
          </a:xfrm>
          <a:prstGeom prst="rect">
            <a:avLst/>
          </a:prstGeom>
          <a:noFill/>
        </p:spPr>
        <p:txBody>
          <a:bodyPr wrap="none" lIns="0" tIns="0" rIns="0" bIns="45699" rtlCol="0">
            <a:spAutoFit/>
          </a:bodyPr>
          <a:lstStyle/>
          <a:p>
            <a:pPr>
              <a:lnSpc>
                <a:spcPts val="3300"/>
              </a:lnSpc>
              <a:tabLst>
                <a:tab pos="393522" algn="l"/>
                <a:tab pos="672797" algn="l"/>
                <a:tab pos="3414764" algn="l"/>
                <a:tab pos="3478235" algn="l"/>
              </a:tabLst>
            </a:pPr>
            <a:r>
              <a:rPr lang="en-US" altLang="zh-CN" dirty="0" smtClean="0"/>
              <a:t>		</a:t>
            </a:r>
            <a:r>
              <a:rPr lang="en-US" altLang="zh-CN" sz="2400" b="1" u="sng" dirty="0" smtClean="0">
                <a:solidFill>
                  <a:srgbClr val="FFCC66"/>
                </a:solidFill>
                <a:latin typeface="Times New Roman" pitchFamily="18" charset="0"/>
                <a:cs typeface="Times New Roman" pitchFamily="18" charset="0"/>
              </a:rPr>
              <a:t>4. Στόμαχος</a:t>
            </a:r>
          </a:p>
          <a:p>
            <a:pPr>
              <a:lnSpc>
                <a:spcPts val="3000"/>
              </a:lnSpc>
              <a:tabLst>
                <a:tab pos="393522" algn="l"/>
                <a:tab pos="672797" algn="l"/>
                <a:tab pos="3414764" algn="l"/>
                <a:tab pos="3478235" algn="l"/>
              </a:tabLst>
            </a:pPr>
            <a:r>
              <a:rPr lang="en-US" altLang="zh-CN" dirty="0" smtClean="0">
                <a:solidFill>
                  <a:srgbClr val="FFFFFF"/>
                </a:solidFill>
                <a:latin typeface="Times New Roman" pitchFamily="18" charset="0"/>
                <a:cs typeface="Times New Roman" pitchFamily="18" charset="0"/>
              </a:rPr>
              <a:t>Βρίσκεται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άνω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κοιλία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κάτω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αριστερό</a:t>
            </a:r>
          </a:p>
          <a:p>
            <a:pPr>
              <a:lnSpc>
                <a:spcPts val="2100"/>
              </a:lnSpc>
              <a:tabLst>
                <a:tab pos="393522" algn="l"/>
                <a:tab pos="672797" algn="l"/>
                <a:tab pos="3414764" algn="l"/>
                <a:tab pos="3478235" algn="l"/>
              </a:tabLst>
            </a:pPr>
            <a:r>
              <a:rPr lang="en-US" altLang="zh-CN" dirty="0" smtClean="0">
                <a:solidFill>
                  <a:srgbClr val="FFFFFF"/>
                </a:solidFill>
                <a:latin typeface="Times New Roman" pitchFamily="18" charset="0"/>
                <a:cs typeface="Times New Roman" pitchFamily="18" charset="0"/>
              </a:rPr>
              <a:t>θόλο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διαφράγματος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επεκτείνεται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επιγάστριο</a:t>
            </a:r>
          </a:p>
          <a:p>
            <a:pPr>
              <a:lnSpc>
                <a:spcPts val="2897"/>
              </a:lnSpc>
              <a:tabLst>
                <a:tab pos="393522" algn="l"/>
                <a:tab pos="672797" algn="l"/>
                <a:tab pos="3414764" algn="l"/>
                <a:tab pos="3478235" algn="l"/>
              </a:tabLst>
            </a:pPr>
            <a:r>
              <a:rPr lang="en-US" altLang="zh-CN" dirty="0" smtClean="0"/>
              <a:t>	</a:t>
            </a:r>
            <a:r>
              <a:rPr lang="en-US" altLang="zh-CN" dirty="0" smtClean="0">
                <a:solidFill>
                  <a:srgbClr val="FFFFFF"/>
                </a:solidFill>
                <a:latin typeface="Times New Roman" pitchFamily="18" charset="0"/>
                <a:cs typeface="Times New Roman" pitchFamily="18" charset="0"/>
              </a:rPr>
              <a:t>Έχει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σχήμα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αγκίστρου</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2597"/>
              </a:lnSpc>
              <a:tabLst>
                <a:tab pos="393522" algn="l"/>
                <a:tab pos="672797" algn="l"/>
                <a:tab pos="3414764" algn="l"/>
                <a:tab pos="3478235" algn="l"/>
              </a:tabLst>
            </a:pPr>
            <a:r>
              <a:rPr lang="en-US" altLang="zh-CN" dirty="0" smtClean="0"/>
              <a:t>			</a:t>
            </a:r>
            <a:r>
              <a:rPr lang="en-US" altLang="zh-CN" dirty="0" smtClean="0">
                <a:solidFill>
                  <a:srgbClr val="FFFFFF"/>
                </a:solidFill>
                <a:latin typeface="Times New Roman" pitchFamily="18" charset="0"/>
                <a:cs typeface="Times New Roman" pitchFamily="18" charset="0"/>
              </a:rPr>
              <a:t>Αποτελείται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p>
          <a:p>
            <a:pPr>
              <a:lnSpc>
                <a:spcPts val="2100"/>
              </a:lnSpc>
              <a:tabLst>
                <a:tab pos="393522" algn="l"/>
                <a:tab pos="672797" algn="l"/>
                <a:tab pos="3414764" algn="l"/>
                <a:tab pos="3478235" algn="l"/>
              </a:tabLst>
            </a:pPr>
            <a:r>
              <a:rPr lang="en-US" altLang="zh-CN" dirty="0" smtClean="0"/>
              <a:t>				</a:t>
            </a:r>
            <a:r>
              <a:rPr lang="en-US" altLang="zh-CN" dirty="0" smtClean="0">
                <a:solidFill>
                  <a:srgbClr val="FFFFFF"/>
                </a:solidFill>
                <a:latin typeface="Times New Roman" pitchFamily="18" charset="0"/>
                <a:cs typeface="Times New Roman" pitchFamily="18" charset="0"/>
              </a:rPr>
              <a:t>δύο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επιφάνειες(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πρόσθια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οπίσθια)</a:t>
            </a:r>
          </a:p>
          <a:p>
            <a:pPr>
              <a:lnSpc>
                <a:spcPts val="2100"/>
              </a:lnSpc>
              <a:tabLst>
                <a:tab pos="393522" algn="l"/>
                <a:tab pos="672797" algn="l"/>
                <a:tab pos="3414764" algn="l"/>
                <a:tab pos="3478235" algn="l"/>
              </a:tabLst>
            </a:pPr>
            <a:r>
              <a:rPr lang="en-US" altLang="zh-CN" dirty="0" smtClean="0"/>
              <a:t>				</a:t>
            </a:r>
            <a:r>
              <a:rPr lang="en-US" altLang="zh-CN" dirty="0" smtClean="0">
                <a:solidFill>
                  <a:srgbClr val="FFFFFF"/>
                </a:solidFill>
                <a:latin typeface="Times New Roman" pitchFamily="18" charset="0"/>
                <a:cs typeface="Times New Roman" pitchFamily="18" charset="0"/>
              </a:rPr>
              <a:t>δύο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τόξα(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έλασσον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μείζων)</a:t>
            </a:r>
          </a:p>
          <a:p>
            <a:pPr>
              <a:lnSpc>
                <a:spcPts val="2100"/>
              </a:lnSpc>
              <a:tabLst>
                <a:tab pos="393522" algn="l"/>
                <a:tab pos="672797" algn="l"/>
                <a:tab pos="3414764" algn="l"/>
                <a:tab pos="3478235" algn="l"/>
              </a:tabLst>
            </a:pPr>
            <a:r>
              <a:rPr lang="en-US" altLang="zh-CN" dirty="0" smtClean="0"/>
              <a:t>				</a:t>
            </a:r>
            <a:r>
              <a:rPr lang="en-US" altLang="zh-CN" dirty="0" smtClean="0">
                <a:solidFill>
                  <a:srgbClr val="FFFFFF"/>
                </a:solidFill>
                <a:latin typeface="Times New Roman" pitchFamily="18" charset="0"/>
                <a:cs typeface="Times New Roman" pitchFamily="18" charset="0"/>
              </a:rPr>
              <a:t>δύο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στόμια(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καρδιακό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err="1" smtClean="0">
                <a:solidFill>
                  <a:srgbClr val="FFFFFF"/>
                </a:solidFill>
                <a:latin typeface="Times New Roman" pitchFamily="18" charset="0"/>
                <a:cs typeface="Times New Roman" pitchFamily="18" charset="0"/>
              </a:rPr>
              <a:t>πυλωρικό</a:t>
            </a:r>
            <a:r>
              <a:rPr lang="en-US" altLang="zh-CN" dirty="0" smtClean="0">
                <a:solidFill>
                  <a:srgbClr val="FFFFFF"/>
                </a:solidFill>
                <a:latin typeface="Times New Roman" pitchFamily="18" charset="0"/>
                <a:cs typeface="Times New Roman" pitchFamily="18" charset="0"/>
              </a:rPr>
              <a:t>)</a:t>
            </a:r>
            <a:endParaRPr lang="el-GR" altLang="zh-CN" dirty="0" smtClean="0">
              <a:solidFill>
                <a:srgbClr val="FFFFFF"/>
              </a:solidFill>
              <a:latin typeface="Times New Roman" pitchFamily="18" charset="0"/>
              <a:cs typeface="Times New Roman" pitchFamily="18" charset="0"/>
            </a:endParaRPr>
          </a:p>
          <a:p>
            <a:pPr>
              <a:lnSpc>
                <a:spcPts val="2100"/>
              </a:lnSpc>
              <a:tabLst>
                <a:tab pos="393522" algn="l"/>
                <a:tab pos="672797" algn="l"/>
                <a:tab pos="3414764" algn="l"/>
                <a:tab pos="3478235" algn="l"/>
              </a:tabLst>
            </a:pPr>
            <a:r>
              <a:rPr lang="el-GR" altLang="zh-CN" dirty="0" smtClean="0">
                <a:solidFill>
                  <a:srgbClr val="FFFFFF"/>
                </a:solidFill>
                <a:latin typeface="Times New Roman" pitchFamily="18" charset="0"/>
                <a:cs typeface="Times New Roman" pitchFamily="18" charset="0"/>
              </a:rPr>
              <a:t>                                                              θόλο ,σώμα</a:t>
            </a:r>
            <a:r>
              <a:rPr lang="el-GR" altLang="zh-CN" dirty="0" smtClean="0">
                <a:solidFill>
                  <a:srgbClr val="FFFFFF"/>
                </a:solidFill>
                <a:latin typeface="Times New Roman" pitchFamily="18" charset="0"/>
                <a:cs typeface="Times New Roman" pitchFamily="18" charset="0"/>
              </a:rPr>
              <a:t>, άντρο.</a:t>
            </a:r>
            <a:endParaRPr lang="en-US" altLang="zh-CN" dirty="0" smtClean="0">
              <a:solidFill>
                <a:srgbClr val="FFFFFF"/>
              </a:solidFill>
              <a:latin typeface="Times New Roman" pitchFamily="18" charset="0"/>
              <a:cs typeface="Times New Roman" pitchFamily="18" charset="0"/>
            </a:endParaRPr>
          </a:p>
        </p:txBody>
      </p:sp>
      <p:sp>
        <p:nvSpPr>
          <p:cNvPr id="7" name="TextBox 1"/>
          <p:cNvSpPr txBox="1"/>
          <p:nvPr/>
        </p:nvSpPr>
        <p:spPr>
          <a:xfrm>
            <a:off x="863600" y="4762501"/>
            <a:ext cx="3809954" cy="610402"/>
          </a:xfrm>
          <a:prstGeom prst="rect">
            <a:avLst/>
          </a:prstGeom>
          <a:noFill/>
        </p:spPr>
        <p:txBody>
          <a:bodyPr wrap="none" lIns="0" tIns="0" rIns="0" bIns="45699" rtlCol="0">
            <a:spAutoFit/>
          </a:bodyPr>
          <a:lstStyle/>
          <a:p>
            <a:pPr>
              <a:lnSpc>
                <a:spcPts val="2297"/>
              </a:lnSpc>
              <a:tabLst>
                <a:tab pos="50776" algn="l"/>
              </a:tabLst>
            </a:pP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εσωτερικό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στομάχου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παρουσιάζει</a:t>
            </a:r>
          </a:p>
          <a:p>
            <a:pPr>
              <a:lnSpc>
                <a:spcPts val="2100"/>
              </a:lnSpc>
              <a:tabLst>
                <a:tab pos="50776" algn="l"/>
              </a:tabLst>
            </a:pPr>
            <a:r>
              <a:rPr lang="en-US" altLang="zh-CN" dirty="0" smtClean="0"/>
              <a:t>	</a:t>
            </a:r>
            <a:r>
              <a:rPr lang="en-US" altLang="zh-CN" dirty="0" smtClean="0">
                <a:solidFill>
                  <a:srgbClr val="FFFFFF"/>
                </a:solidFill>
                <a:latin typeface="Times New Roman" pitchFamily="18" charset="0"/>
                <a:cs typeface="Times New Roman" pitchFamily="18" charset="0"/>
              </a:rPr>
              <a:t>πτυχές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περιέχουν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αδένες</a:t>
            </a:r>
          </a:p>
        </p:txBody>
      </p:sp>
      <p:sp>
        <p:nvSpPr>
          <p:cNvPr id="8" name="TextBox 1"/>
          <p:cNvSpPr txBox="1"/>
          <p:nvPr/>
        </p:nvSpPr>
        <p:spPr>
          <a:xfrm>
            <a:off x="5930903" y="4483102"/>
            <a:ext cx="3638368" cy="2585302"/>
          </a:xfrm>
          <a:prstGeom prst="rect">
            <a:avLst/>
          </a:prstGeom>
          <a:noFill/>
        </p:spPr>
        <p:txBody>
          <a:bodyPr wrap="none" lIns="0" tIns="0" rIns="0" bIns="45699" rtlCol="0">
            <a:spAutoFit/>
          </a:bodyPr>
          <a:lstStyle/>
          <a:p>
            <a:pPr>
              <a:lnSpc>
                <a:spcPts val="2297"/>
              </a:lnSpc>
              <a:tabLst>
                <a:tab pos="76166" algn="l"/>
                <a:tab pos="139637" algn="l"/>
                <a:tab pos="152332" algn="l"/>
                <a:tab pos="203109" algn="l"/>
                <a:tab pos="330051" algn="l"/>
                <a:tab pos="393522" algn="l"/>
              </a:tabLst>
            </a:pPr>
            <a:r>
              <a:rPr lang="en-US" altLang="zh-CN" dirty="0" smtClean="0">
                <a:solidFill>
                  <a:srgbClr val="FFFFFF"/>
                </a:solidFill>
                <a:latin typeface="Times New Roman" pitchFamily="18" charset="0"/>
                <a:cs typeface="Times New Roman" pitchFamily="18" charset="0"/>
              </a:rPr>
              <a:t>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στόμαχος</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έχει</a:t>
            </a:r>
            <a:r>
              <a:rPr lang="en-US" altLang="zh-CN" b="1"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4</a:t>
            </a:r>
            <a:r>
              <a:rPr lang="en-US" altLang="zh-CN" b="1"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χιτώνες</a:t>
            </a:r>
          </a:p>
          <a:p>
            <a:pPr>
              <a:lnSpc>
                <a:spcPts val="2100"/>
              </a:lnSpc>
              <a:tabLst>
                <a:tab pos="76166" algn="l"/>
                <a:tab pos="139637" algn="l"/>
                <a:tab pos="152332" algn="l"/>
                <a:tab pos="203109" algn="l"/>
                <a:tab pos="330051" algn="l"/>
                <a:tab pos="393522" algn="l"/>
              </a:tabLst>
            </a:pPr>
            <a:r>
              <a:rPr lang="en-US" altLang="zh-CN" dirty="0" smtClean="0">
                <a:solidFill>
                  <a:srgbClr val="FFFFFF"/>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ορογόνος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περιτόναιο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(εξωτερικά)</a:t>
            </a:r>
            <a:r>
              <a:rPr lang="en-US" altLang="zh-CN" dirty="0" smtClean="0">
                <a:solidFill>
                  <a:srgbClr val="000000"/>
                </a:solidFill>
                <a:latin typeface="Times New Roman" pitchFamily="18" charset="0"/>
                <a:cs typeface="Times New Roman" pitchFamily="18" charset="0"/>
              </a:rPr>
              <a:t>)</a:t>
            </a:r>
          </a:p>
          <a:p>
            <a:pPr>
              <a:lnSpc>
                <a:spcPts val="2897"/>
              </a:lnSpc>
              <a:tabLst>
                <a:tab pos="76166" algn="l"/>
                <a:tab pos="139637" algn="l"/>
                <a:tab pos="152332" algn="l"/>
                <a:tab pos="203109" algn="l"/>
                <a:tab pos="330051" algn="l"/>
                <a:tab pos="393522" algn="l"/>
              </a:tabLst>
            </a:pPr>
            <a:r>
              <a:rPr lang="en-US" altLang="zh-CN" dirty="0" smtClean="0"/>
              <a:t>	</a:t>
            </a:r>
            <a:r>
              <a:rPr lang="en-US" altLang="zh-CN" dirty="0" smtClean="0">
                <a:solidFill>
                  <a:srgbClr val="FFFFFF"/>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Μυικός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χιτώνας</a:t>
            </a:r>
          </a:p>
          <a:p>
            <a:pPr>
              <a:lnSpc>
                <a:spcPts val="2799"/>
              </a:lnSpc>
              <a:tabLst>
                <a:tab pos="76166" algn="l"/>
                <a:tab pos="139637" algn="l"/>
                <a:tab pos="152332" algn="l"/>
                <a:tab pos="203109" algn="l"/>
                <a:tab pos="330051" algn="l"/>
                <a:tab pos="393522" algn="l"/>
              </a:tabLst>
            </a:pPr>
            <a:r>
              <a:rPr lang="en-US" altLang="zh-CN" dirty="0" smtClean="0"/>
              <a:t>			</a:t>
            </a:r>
            <a:r>
              <a:rPr lang="en-US" altLang="zh-CN" dirty="0" smtClean="0">
                <a:solidFill>
                  <a:srgbClr val="FFFFFF"/>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Υποβλεννογόνιος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χιτώνας</a:t>
            </a:r>
          </a:p>
          <a:p>
            <a:pPr>
              <a:lnSpc>
                <a:spcPts val="1000"/>
              </a:lnSpc>
            </a:pPr>
            <a:endParaRPr lang="en-US" altLang="zh-CN" dirty="0" smtClean="0"/>
          </a:p>
          <a:p>
            <a:pPr>
              <a:lnSpc>
                <a:spcPts val="2400"/>
              </a:lnSpc>
              <a:tabLst>
                <a:tab pos="76166" algn="l"/>
                <a:tab pos="139637" algn="l"/>
                <a:tab pos="152332" algn="l"/>
                <a:tab pos="203109" algn="l"/>
                <a:tab pos="330051" algn="l"/>
                <a:tab pos="393522" algn="l"/>
              </a:tabLst>
            </a:pPr>
            <a:r>
              <a:rPr lang="en-US" altLang="zh-CN" dirty="0" smtClean="0"/>
              <a:t>		</a:t>
            </a: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Βλεννογόνος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χιτώνας</a:t>
            </a:r>
          </a:p>
          <a:p>
            <a:pPr>
              <a:lnSpc>
                <a:spcPts val="2100"/>
              </a:lnSpc>
              <a:tabLst>
                <a:tab pos="76166" algn="l"/>
                <a:tab pos="139637" algn="l"/>
                <a:tab pos="152332" algn="l"/>
                <a:tab pos="203109" algn="l"/>
                <a:tab pos="330051" algn="l"/>
                <a:tab pos="393522" algn="l"/>
              </a:tabLst>
            </a:pPr>
            <a:r>
              <a:rPr lang="en-US" altLang="zh-CN" dirty="0" smtClean="0"/>
              <a:t>				</a:t>
            </a:r>
            <a:r>
              <a:rPr lang="en-US" altLang="zh-CN" dirty="0" smtClean="0">
                <a:solidFill>
                  <a:srgbClr val="FFFFFF"/>
                </a:solidFill>
                <a:latin typeface="Times New Roman" pitchFamily="18" charset="0"/>
                <a:cs typeface="Times New Roman" pitchFamily="18" charset="0"/>
              </a:rPr>
              <a:t>(</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περιέχει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αδένες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παράγουν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p>
          <a:p>
            <a:pPr>
              <a:lnSpc>
                <a:spcPts val="2100"/>
              </a:lnSpc>
              <a:tabLst>
                <a:tab pos="76166" algn="l"/>
                <a:tab pos="139637" algn="l"/>
                <a:tab pos="152332" algn="l"/>
                <a:tab pos="203109" algn="l"/>
                <a:tab pos="330051" algn="l"/>
                <a:tab pos="393522" algn="l"/>
              </a:tabLst>
            </a:pPr>
            <a:r>
              <a:rPr lang="en-US" altLang="zh-CN" dirty="0" smtClean="0"/>
              <a:t>					</a:t>
            </a:r>
            <a:r>
              <a:rPr lang="en-US" altLang="zh-CN" dirty="0" smtClean="0">
                <a:solidFill>
                  <a:srgbClr val="FFFFFF"/>
                </a:solidFill>
                <a:latin typeface="Times New Roman" pitchFamily="18" charset="0"/>
                <a:cs typeface="Times New Roman" pitchFamily="18" charset="0"/>
              </a:rPr>
              <a:t>γαστρικό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υγρό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απαραίτητο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για</a:t>
            </a:r>
          </a:p>
          <a:p>
            <a:pPr>
              <a:lnSpc>
                <a:spcPts val="2100"/>
              </a:lnSpc>
              <a:tabLst>
                <a:tab pos="76166" algn="l"/>
                <a:tab pos="139637" algn="l"/>
                <a:tab pos="152332" algn="l"/>
                <a:tab pos="203109" algn="l"/>
                <a:tab pos="330051" algn="l"/>
                <a:tab pos="393522" algn="l"/>
              </a:tabLst>
            </a:pPr>
            <a:r>
              <a:rPr lang="en-US" altLang="zh-CN" dirty="0" smtClean="0"/>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πέψη)</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3" name="Picture 3"/>
          <p:cNvPicPr>
            <a:picLocks noChangeAspect="1" noChangeArrowheads="1"/>
          </p:cNvPicPr>
          <p:nvPr/>
        </p:nvPicPr>
        <p:blipFill>
          <a:blip r:embed="rId3" cstate="print"/>
          <a:srcRect/>
          <a:stretch>
            <a:fillRect/>
          </a:stretch>
        </p:blipFill>
        <p:spPr bwMode="auto">
          <a:xfrm>
            <a:off x="6337300" y="673103"/>
            <a:ext cx="2768600" cy="3556000"/>
          </a:xfrm>
          <a:prstGeom prst="rect">
            <a:avLst/>
          </a:prstGeom>
          <a:noFill/>
        </p:spPr>
      </p:pic>
      <p:pic>
        <p:nvPicPr>
          <p:cNvPr id="5" name="Picture 3"/>
          <p:cNvPicPr>
            <a:picLocks noChangeAspect="1" noChangeArrowheads="1"/>
          </p:cNvPicPr>
          <p:nvPr/>
        </p:nvPicPr>
        <p:blipFill>
          <a:blip r:embed="rId4" cstate="print"/>
          <a:srcRect/>
          <a:stretch>
            <a:fillRect/>
          </a:stretch>
        </p:blipFill>
        <p:spPr bwMode="auto">
          <a:xfrm>
            <a:off x="6337300" y="4343403"/>
            <a:ext cx="2984500" cy="2743200"/>
          </a:xfrm>
          <a:prstGeom prst="rect">
            <a:avLst/>
          </a:prstGeom>
          <a:noFill/>
        </p:spPr>
      </p:pic>
      <p:sp>
        <p:nvSpPr>
          <p:cNvPr id="2" name="TextBox 1"/>
          <p:cNvSpPr txBox="1"/>
          <p:nvPr/>
        </p:nvSpPr>
        <p:spPr>
          <a:xfrm>
            <a:off x="1041400" y="952500"/>
            <a:ext cx="4818178" cy="610402"/>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πρόσθια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επιφάνεια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έρχεται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επαφή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κάτω</a:t>
            </a:r>
          </a:p>
          <a:p>
            <a:pPr>
              <a:lnSpc>
                <a:spcPts val="2100"/>
              </a:lnSpc>
            </a:pPr>
            <a:r>
              <a:rPr lang="en-US" altLang="zh-CN" dirty="0" smtClean="0">
                <a:solidFill>
                  <a:srgbClr val="FFFFFF"/>
                </a:solidFill>
                <a:latin typeface="Times New Roman" pitchFamily="18" charset="0"/>
                <a:cs typeface="Times New Roman" pitchFamily="18" charset="0"/>
              </a:rPr>
              <a:t>επιφάνεια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αριστερού</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λοβού</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ήπατος</a:t>
            </a:r>
          </a:p>
        </p:txBody>
      </p:sp>
      <p:sp>
        <p:nvSpPr>
          <p:cNvPr id="6" name="TextBox 1"/>
          <p:cNvSpPr txBox="1"/>
          <p:nvPr/>
        </p:nvSpPr>
        <p:spPr>
          <a:xfrm>
            <a:off x="1016003" y="1676400"/>
            <a:ext cx="3149901"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οπίσθια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επιφάνεια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επαφή</a:t>
            </a:r>
          </a:p>
        </p:txBody>
      </p:sp>
      <p:sp>
        <p:nvSpPr>
          <p:cNvPr id="7" name="TextBox 1"/>
          <p:cNvSpPr txBox="1"/>
          <p:nvPr/>
        </p:nvSpPr>
        <p:spPr>
          <a:xfrm>
            <a:off x="1841500" y="1955799"/>
            <a:ext cx="1481175"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πάγκρεας,</a:t>
            </a:r>
          </a:p>
        </p:txBody>
      </p:sp>
      <p:sp>
        <p:nvSpPr>
          <p:cNvPr id="8" name="TextBox 1"/>
          <p:cNvSpPr txBox="1"/>
          <p:nvPr/>
        </p:nvSpPr>
        <p:spPr>
          <a:xfrm>
            <a:off x="2032000" y="2235201"/>
            <a:ext cx="1124860"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τον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σπλήνα,</a:t>
            </a:r>
          </a:p>
        </p:txBody>
      </p:sp>
      <p:sp>
        <p:nvSpPr>
          <p:cNvPr id="9" name="TextBox 1"/>
          <p:cNvSpPr txBox="1"/>
          <p:nvPr/>
        </p:nvSpPr>
        <p:spPr>
          <a:xfrm>
            <a:off x="1904999" y="2501899"/>
            <a:ext cx="1522853"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αριστερό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νεφρό,</a:t>
            </a:r>
          </a:p>
        </p:txBody>
      </p:sp>
      <p:sp>
        <p:nvSpPr>
          <p:cNvPr id="10" name="TextBox 1"/>
          <p:cNvSpPr txBox="1"/>
          <p:nvPr/>
        </p:nvSpPr>
        <p:spPr>
          <a:xfrm>
            <a:off x="1778002" y="2794000"/>
            <a:ext cx="2253502" cy="610402"/>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αριστερή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κολική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καμπή,</a:t>
            </a:r>
          </a:p>
          <a:p>
            <a:pPr>
              <a:lnSpc>
                <a:spcPts val="2100"/>
              </a:lnSpc>
            </a:pPr>
            <a:r>
              <a:rPr lang="en-US" altLang="zh-CN" dirty="0" smtClean="0">
                <a:solidFill>
                  <a:srgbClr val="FFFFFF"/>
                </a:solidFill>
                <a:latin typeface="Times New Roman" pitchFamily="18" charset="0"/>
                <a:cs typeface="Times New Roman" pitchFamily="18" charset="0"/>
              </a:rPr>
              <a:t>πυλαία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φλέβα</a:t>
            </a:r>
          </a:p>
        </p:txBody>
      </p:sp>
      <p:sp>
        <p:nvSpPr>
          <p:cNvPr id="11" name="TextBox 1"/>
          <p:cNvSpPr txBox="1"/>
          <p:nvPr/>
        </p:nvSpPr>
        <p:spPr>
          <a:xfrm>
            <a:off x="863600" y="3822700"/>
            <a:ext cx="3462038"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έλασσον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τόξο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επαφή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τον</a:t>
            </a:r>
          </a:p>
        </p:txBody>
      </p:sp>
      <p:sp>
        <p:nvSpPr>
          <p:cNvPr id="12" name="TextBox 1"/>
          <p:cNvSpPr txBox="1"/>
          <p:nvPr/>
        </p:nvSpPr>
        <p:spPr>
          <a:xfrm>
            <a:off x="1104903" y="4102101"/>
            <a:ext cx="2455800"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αριστερό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λοβό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ήπατος</a:t>
            </a:r>
          </a:p>
        </p:txBody>
      </p:sp>
      <p:sp>
        <p:nvSpPr>
          <p:cNvPr id="13" name="TextBox 1"/>
          <p:cNvSpPr txBox="1"/>
          <p:nvPr/>
        </p:nvSpPr>
        <p:spPr>
          <a:xfrm>
            <a:off x="863603" y="5283201"/>
            <a:ext cx="4524700" cy="777115"/>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καρδιακό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στόμιο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ενώνεται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οισοφάγο</a:t>
            </a:r>
          </a:p>
          <a:p>
            <a:pPr>
              <a:lnSpc>
                <a:spcPts val="1000"/>
              </a:lnSpc>
            </a:pPr>
            <a:endParaRPr lang="en-US" altLang="zh-CN" dirty="0" smtClean="0"/>
          </a:p>
          <a:p>
            <a:pPr>
              <a:lnSpc>
                <a:spcPts val="2400"/>
              </a:lnSpc>
            </a:pP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πυλωρικό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στόμιο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ενώνεται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τον</a:t>
            </a:r>
          </a:p>
        </p:txBody>
      </p:sp>
      <p:sp>
        <p:nvSpPr>
          <p:cNvPr id="14" name="TextBox 1"/>
          <p:cNvSpPr txBox="1"/>
          <p:nvPr/>
        </p:nvSpPr>
        <p:spPr>
          <a:xfrm>
            <a:off x="1104903" y="5969000"/>
            <a:ext cx="1482329"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δωδεκαδάκτυλο</a:t>
            </a:r>
          </a:p>
        </p:txBody>
      </p:sp>
      <p:sp>
        <p:nvSpPr>
          <p:cNvPr id="15" name="TextBox 1"/>
          <p:cNvSpPr txBox="1"/>
          <p:nvPr/>
        </p:nvSpPr>
        <p:spPr>
          <a:xfrm>
            <a:off x="1104903" y="6248399"/>
            <a:ext cx="3319820"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(πρώτο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τμήμα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λεπτού</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εντέρου)</a:t>
            </a:r>
          </a:p>
        </p:txBody>
      </p:sp>
      <p:sp>
        <p:nvSpPr>
          <p:cNvPr id="16" name="TextBox 1"/>
          <p:cNvSpPr txBox="1"/>
          <p:nvPr/>
        </p:nvSpPr>
        <p:spPr>
          <a:xfrm>
            <a:off x="863600" y="4470401"/>
            <a:ext cx="3492174"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μείζων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τόξο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βρίσκεται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πάνω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p>
        </p:txBody>
      </p:sp>
      <p:sp>
        <p:nvSpPr>
          <p:cNvPr id="17" name="TextBox 1"/>
          <p:cNvSpPr txBox="1"/>
          <p:nvPr/>
        </p:nvSpPr>
        <p:spPr>
          <a:xfrm>
            <a:off x="990601" y="4749801"/>
            <a:ext cx="1469248"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εγκάρσιο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κόλον</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 y="1"/>
            <a:ext cx="10692000" cy="7560293"/>
          </a:xfrm>
          <a:prstGeom prst="rect">
            <a:avLst/>
          </a:prstGeom>
          <a:ln>
            <a:noFill/>
          </a:ln>
          <a:effectLst>
            <a:softEdge rad="112500"/>
          </a:effectLst>
        </p:spPr>
      </p:pic>
      <p:sp>
        <p:nvSpPr>
          <p:cNvPr id="4" name="Freeform 3"/>
          <p:cNvSpPr/>
          <p:nvPr/>
        </p:nvSpPr>
        <p:spPr>
          <a:xfrm>
            <a:off x="469106" y="351631"/>
            <a:ext cx="9906000" cy="6856888"/>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3" name="Freeform 3"/>
          <p:cNvSpPr/>
          <p:nvPr/>
        </p:nvSpPr>
        <p:spPr>
          <a:xfrm>
            <a:off x="2104644" y="1693163"/>
            <a:ext cx="286511" cy="784860"/>
          </a:xfrm>
          <a:custGeom>
            <a:avLst/>
            <a:gdLst>
              <a:gd name="connsiteX0" fmla="*/ 0 w 286511"/>
              <a:gd name="connsiteY0" fmla="*/ 643127 h 784860"/>
              <a:gd name="connsiteX1" fmla="*/ 71627 w 286511"/>
              <a:gd name="connsiteY1" fmla="*/ 643127 h 784860"/>
              <a:gd name="connsiteX2" fmla="*/ 71627 w 286511"/>
              <a:gd name="connsiteY2" fmla="*/ 0 h 784860"/>
              <a:gd name="connsiteX3" fmla="*/ 214883 w 286511"/>
              <a:gd name="connsiteY3" fmla="*/ 0 h 784860"/>
              <a:gd name="connsiteX4" fmla="*/ 214883 w 286511"/>
              <a:gd name="connsiteY4" fmla="*/ 643127 h 784860"/>
              <a:gd name="connsiteX5" fmla="*/ 286511 w 286511"/>
              <a:gd name="connsiteY5" fmla="*/ 643127 h 784860"/>
              <a:gd name="connsiteX6" fmla="*/ 143255 w 286511"/>
              <a:gd name="connsiteY6" fmla="*/ 784860 h 784860"/>
              <a:gd name="connsiteX7" fmla="*/ 0 w 286511"/>
              <a:gd name="connsiteY7" fmla="*/ 643127 h 78486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286511" h="784860">
                <a:moveTo>
                  <a:pt x="0" y="643127"/>
                </a:moveTo>
                <a:lnTo>
                  <a:pt x="71627" y="643127"/>
                </a:lnTo>
                <a:lnTo>
                  <a:pt x="71627" y="0"/>
                </a:lnTo>
                <a:lnTo>
                  <a:pt x="214883" y="0"/>
                </a:lnTo>
                <a:lnTo>
                  <a:pt x="214883" y="643127"/>
                </a:lnTo>
                <a:lnTo>
                  <a:pt x="286511" y="643127"/>
                </a:lnTo>
                <a:lnTo>
                  <a:pt x="143255" y="784860"/>
                </a:lnTo>
                <a:lnTo>
                  <a:pt x="0" y="643127"/>
                </a:lnTo>
              </a:path>
            </a:pathLst>
          </a:custGeom>
          <a:solidFill>
            <a:srgbClr val="59595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5" name="Freeform 3"/>
          <p:cNvSpPr/>
          <p:nvPr/>
        </p:nvSpPr>
        <p:spPr>
          <a:xfrm>
            <a:off x="2104644" y="2988566"/>
            <a:ext cx="286511" cy="784860"/>
          </a:xfrm>
          <a:custGeom>
            <a:avLst/>
            <a:gdLst>
              <a:gd name="connsiteX0" fmla="*/ 0 w 286511"/>
              <a:gd name="connsiteY0" fmla="*/ 643127 h 784860"/>
              <a:gd name="connsiteX1" fmla="*/ 71627 w 286511"/>
              <a:gd name="connsiteY1" fmla="*/ 643127 h 784860"/>
              <a:gd name="connsiteX2" fmla="*/ 71627 w 286511"/>
              <a:gd name="connsiteY2" fmla="*/ 0 h 784860"/>
              <a:gd name="connsiteX3" fmla="*/ 214883 w 286511"/>
              <a:gd name="connsiteY3" fmla="*/ 0 h 784860"/>
              <a:gd name="connsiteX4" fmla="*/ 214883 w 286511"/>
              <a:gd name="connsiteY4" fmla="*/ 643127 h 784860"/>
              <a:gd name="connsiteX5" fmla="*/ 286511 w 286511"/>
              <a:gd name="connsiteY5" fmla="*/ 643127 h 784860"/>
              <a:gd name="connsiteX6" fmla="*/ 143255 w 286511"/>
              <a:gd name="connsiteY6" fmla="*/ 784860 h 784860"/>
              <a:gd name="connsiteX7" fmla="*/ 0 w 286511"/>
              <a:gd name="connsiteY7" fmla="*/ 643127 h 784860"/>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286511" h="784860">
                <a:moveTo>
                  <a:pt x="0" y="643127"/>
                </a:moveTo>
                <a:lnTo>
                  <a:pt x="71627" y="643127"/>
                </a:lnTo>
                <a:lnTo>
                  <a:pt x="71627" y="0"/>
                </a:lnTo>
                <a:lnTo>
                  <a:pt x="214883" y="0"/>
                </a:lnTo>
                <a:lnTo>
                  <a:pt x="214883" y="643127"/>
                </a:lnTo>
                <a:lnTo>
                  <a:pt x="286511" y="643127"/>
                </a:lnTo>
                <a:lnTo>
                  <a:pt x="143255" y="784860"/>
                </a:lnTo>
                <a:lnTo>
                  <a:pt x="0" y="643127"/>
                </a:lnTo>
              </a:path>
            </a:pathLst>
          </a:custGeom>
          <a:solidFill>
            <a:srgbClr val="59595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6" name="Freeform 3"/>
          <p:cNvSpPr/>
          <p:nvPr/>
        </p:nvSpPr>
        <p:spPr>
          <a:xfrm>
            <a:off x="9233916" y="4500375"/>
            <a:ext cx="284988" cy="786383"/>
          </a:xfrm>
          <a:custGeom>
            <a:avLst/>
            <a:gdLst>
              <a:gd name="connsiteX0" fmla="*/ 0 w 284988"/>
              <a:gd name="connsiteY0" fmla="*/ 643128 h 786384"/>
              <a:gd name="connsiteX1" fmla="*/ 71628 w 284988"/>
              <a:gd name="connsiteY1" fmla="*/ 643128 h 786384"/>
              <a:gd name="connsiteX2" fmla="*/ 71628 w 284988"/>
              <a:gd name="connsiteY2" fmla="*/ 0 h 786384"/>
              <a:gd name="connsiteX3" fmla="*/ 214884 w 284988"/>
              <a:gd name="connsiteY3" fmla="*/ 0 h 786384"/>
              <a:gd name="connsiteX4" fmla="*/ 214884 w 284988"/>
              <a:gd name="connsiteY4" fmla="*/ 643128 h 786384"/>
              <a:gd name="connsiteX5" fmla="*/ 284988 w 284988"/>
              <a:gd name="connsiteY5" fmla="*/ 643128 h 786384"/>
              <a:gd name="connsiteX6" fmla="*/ 143256 w 284988"/>
              <a:gd name="connsiteY6" fmla="*/ 786384 h 786384"/>
              <a:gd name="connsiteX7" fmla="*/ 0 w 284988"/>
              <a:gd name="connsiteY7" fmla="*/ 643128 h 78638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284988" h="786384">
                <a:moveTo>
                  <a:pt x="0" y="643128"/>
                </a:moveTo>
                <a:lnTo>
                  <a:pt x="71628" y="643128"/>
                </a:lnTo>
                <a:lnTo>
                  <a:pt x="71628" y="0"/>
                </a:lnTo>
                <a:lnTo>
                  <a:pt x="214884" y="0"/>
                </a:lnTo>
                <a:lnTo>
                  <a:pt x="214884" y="643128"/>
                </a:lnTo>
                <a:lnTo>
                  <a:pt x="284988" y="643128"/>
                </a:lnTo>
                <a:lnTo>
                  <a:pt x="143256" y="786384"/>
                </a:lnTo>
                <a:lnTo>
                  <a:pt x="0" y="643128"/>
                </a:lnTo>
              </a:path>
            </a:pathLst>
          </a:custGeom>
          <a:solidFill>
            <a:srgbClr val="59595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7" name="Freeform 3"/>
          <p:cNvSpPr/>
          <p:nvPr/>
        </p:nvSpPr>
        <p:spPr>
          <a:xfrm>
            <a:off x="9305546" y="3131822"/>
            <a:ext cx="286512" cy="786383"/>
          </a:xfrm>
          <a:custGeom>
            <a:avLst/>
            <a:gdLst>
              <a:gd name="connsiteX0" fmla="*/ 0 w 286512"/>
              <a:gd name="connsiteY0" fmla="*/ 643127 h 786383"/>
              <a:gd name="connsiteX1" fmla="*/ 71628 w 286512"/>
              <a:gd name="connsiteY1" fmla="*/ 643127 h 786383"/>
              <a:gd name="connsiteX2" fmla="*/ 71628 w 286512"/>
              <a:gd name="connsiteY2" fmla="*/ 0 h 786383"/>
              <a:gd name="connsiteX3" fmla="*/ 214883 w 286512"/>
              <a:gd name="connsiteY3" fmla="*/ 0 h 786383"/>
              <a:gd name="connsiteX4" fmla="*/ 214883 w 286512"/>
              <a:gd name="connsiteY4" fmla="*/ 643127 h 786383"/>
              <a:gd name="connsiteX5" fmla="*/ 286511 w 286512"/>
              <a:gd name="connsiteY5" fmla="*/ 643127 h 786383"/>
              <a:gd name="connsiteX6" fmla="*/ 143256 w 286512"/>
              <a:gd name="connsiteY6" fmla="*/ 786383 h 786383"/>
              <a:gd name="connsiteX7" fmla="*/ 0 w 286512"/>
              <a:gd name="connsiteY7" fmla="*/ 643127 h 78638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286512" h="786383">
                <a:moveTo>
                  <a:pt x="0" y="643127"/>
                </a:moveTo>
                <a:lnTo>
                  <a:pt x="71628" y="643127"/>
                </a:lnTo>
                <a:lnTo>
                  <a:pt x="71628" y="0"/>
                </a:lnTo>
                <a:lnTo>
                  <a:pt x="214883" y="0"/>
                </a:lnTo>
                <a:lnTo>
                  <a:pt x="214883" y="643127"/>
                </a:lnTo>
                <a:lnTo>
                  <a:pt x="286511" y="643127"/>
                </a:lnTo>
                <a:lnTo>
                  <a:pt x="143256" y="786383"/>
                </a:lnTo>
                <a:lnTo>
                  <a:pt x="0" y="643127"/>
                </a:lnTo>
              </a:path>
            </a:pathLst>
          </a:custGeom>
          <a:solidFill>
            <a:srgbClr val="59595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8" name="Freeform 3"/>
          <p:cNvSpPr/>
          <p:nvPr/>
        </p:nvSpPr>
        <p:spPr>
          <a:xfrm>
            <a:off x="7648958" y="3131822"/>
            <a:ext cx="286512" cy="786383"/>
          </a:xfrm>
          <a:custGeom>
            <a:avLst/>
            <a:gdLst>
              <a:gd name="connsiteX0" fmla="*/ 0 w 286512"/>
              <a:gd name="connsiteY0" fmla="*/ 643127 h 786383"/>
              <a:gd name="connsiteX1" fmla="*/ 71628 w 286512"/>
              <a:gd name="connsiteY1" fmla="*/ 643127 h 786383"/>
              <a:gd name="connsiteX2" fmla="*/ 71628 w 286512"/>
              <a:gd name="connsiteY2" fmla="*/ 0 h 786383"/>
              <a:gd name="connsiteX3" fmla="*/ 214884 w 286512"/>
              <a:gd name="connsiteY3" fmla="*/ 0 h 786383"/>
              <a:gd name="connsiteX4" fmla="*/ 214884 w 286512"/>
              <a:gd name="connsiteY4" fmla="*/ 643127 h 786383"/>
              <a:gd name="connsiteX5" fmla="*/ 286511 w 286512"/>
              <a:gd name="connsiteY5" fmla="*/ 643127 h 786383"/>
              <a:gd name="connsiteX6" fmla="*/ 143256 w 286512"/>
              <a:gd name="connsiteY6" fmla="*/ 786383 h 786383"/>
              <a:gd name="connsiteX7" fmla="*/ 0 w 286512"/>
              <a:gd name="connsiteY7" fmla="*/ 643127 h 78638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286512" h="786383">
                <a:moveTo>
                  <a:pt x="0" y="643127"/>
                </a:moveTo>
                <a:lnTo>
                  <a:pt x="71628" y="643127"/>
                </a:lnTo>
                <a:lnTo>
                  <a:pt x="71628" y="0"/>
                </a:lnTo>
                <a:lnTo>
                  <a:pt x="214884" y="0"/>
                </a:lnTo>
                <a:lnTo>
                  <a:pt x="214884" y="643127"/>
                </a:lnTo>
                <a:lnTo>
                  <a:pt x="286511" y="643127"/>
                </a:lnTo>
                <a:lnTo>
                  <a:pt x="143256" y="786383"/>
                </a:lnTo>
                <a:lnTo>
                  <a:pt x="0" y="643127"/>
                </a:lnTo>
              </a:path>
            </a:pathLst>
          </a:custGeom>
          <a:solidFill>
            <a:srgbClr val="59595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9" name="Freeform 3"/>
          <p:cNvSpPr/>
          <p:nvPr/>
        </p:nvSpPr>
        <p:spPr>
          <a:xfrm>
            <a:off x="8153402" y="1763270"/>
            <a:ext cx="286511" cy="786383"/>
          </a:xfrm>
          <a:custGeom>
            <a:avLst/>
            <a:gdLst>
              <a:gd name="connsiteX0" fmla="*/ 0 w 286511"/>
              <a:gd name="connsiteY0" fmla="*/ 643127 h 786383"/>
              <a:gd name="connsiteX1" fmla="*/ 71628 w 286511"/>
              <a:gd name="connsiteY1" fmla="*/ 643127 h 786383"/>
              <a:gd name="connsiteX2" fmla="*/ 71628 w 286511"/>
              <a:gd name="connsiteY2" fmla="*/ 0 h 786383"/>
              <a:gd name="connsiteX3" fmla="*/ 214883 w 286511"/>
              <a:gd name="connsiteY3" fmla="*/ 0 h 786383"/>
              <a:gd name="connsiteX4" fmla="*/ 214883 w 286511"/>
              <a:gd name="connsiteY4" fmla="*/ 643127 h 786383"/>
              <a:gd name="connsiteX5" fmla="*/ 286511 w 286511"/>
              <a:gd name="connsiteY5" fmla="*/ 643127 h 786383"/>
              <a:gd name="connsiteX6" fmla="*/ 143255 w 286511"/>
              <a:gd name="connsiteY6" fmla="*/ 786383 h 786383"/>
              <a:gd name="connsiteX7" fmla="*/ 0 w 286511"/>
              <a:gd name="connsiteY7" fmla="*/ 643127 h 78638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286511" h="786383">
                <a:moveTo>
                  <a:pt x="0" y="643127"/>
                </a:moveTo>
                <a:lnTo>
                  <a:pt x="71628" y="643127"/>
                </a:lnTo>
                <a:lnTo>
                  <a:pt x="71628" y="0"/>
                </a:lnTo>
                <a:lnTo>
                  <a:pt x="214883" y="0"/>
                </a:lnTo>
                <a:lnTo>
                  <a:pt x="214883" y="643127"/>
                </a:lnTo>
                <a:lnTo>
                  <a:pt x="286511" y="643127"/>
                </a:lnTo>
                <a:lnTo>
                  <a:pt x="143255" y="786383"/>
                </a:lnTo>
                <a:lnTo>
                  <a:pt x="0" y="643127"/>
                </a:lnTo>
              </a:path>
            </a:pathLst>
          </a:custGeom>
          <a:solidFill>
            <a:srgbClr val="595959">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10" name="Picture 3"/>
          <p:cNvPicPr>
            <a:picLocks noChangeAspect="1" noChangeArrowheads="1"/>
          </p:cNvPicPr>
          <p:nvPr/>
        </p:nvPicPr>
        <p:blipFill>
          <a:blip r:embed="rId3" cstate="print"/>
          <a:srcRect/>
          <a:stretch>
            <a:fillRect/>
          </a:stretch>
        </p:blipFill>
        <p:spPr bwMode="auto">
          <a:xfrm>
            <a:off x="2057400" y="1663700"/>
            <a:ext cx="381000" cy="850900"/>
          </a:xfrm>
          <a:prstGeom prst="rect">
            <a:avLst/>
          </a:prstGeom>
          <a:noFill/>
        </p:spPr>
      </p:pic>
      <p:pic>
        <p:nvPicPr>
          <p:cNvPr id="11" name="Picture 3"/>
          <p:cNvPicPr>
            <a:picLocks noChangeAspect="1" noChangeArrowheads="1"/>
          </p:cNvPicPr>
          <p:nvPr/>
        </p:nvPicPr>
        <p:blipFill>
          <a:blip r:embed="rId3" cstate="print"/>
          <a:srcRect/>
          <a:stretch>
            <a:fillRect/>
          </a:stretch>
        </p:blipFill>
        <p:spPr bwMode="auto">
          <a:xfrm>
            <a:off x="2057400" y="2959103"/>
            <a:ext cx="381000" cy="850900"/>
          </a:xfrm>
          <a:prstGeom prst="rect">
            <a:avLst/>
          </a:prstGeom>
          <a:noFill/>
        </p:spPr>
      </p:pic>
      <p:pic>
        <p:nvPicPr>
          <p:cNvPr id="12" name="Picture 3"/>
          <p:cNvPicPr>
            <a:picLocks noChangeAspect="1" noChangeArrowheads="1"/>
          </p:cNvPicPr>
          <p:nvPr/>
        </p:nvPicPr>
        <p:blipFill>
          <a:blip r:embed="rId4" cstate="print"/>
          <a:srcRect/>
          <a:stretch>
            <a:fillRect/>
          </a:stretch>
        </p:blipFill>
        <p:spPr bwMode="auto">
          <a:xfrm>
            <a:off x="3238502" y="787400"/>
            <a:ext cx="4089400" cy="419100"/>
          </a:xfrm>
          <a:prstGeom prst="rect">
            <a:avLst/>
          </a:prstGeom>
          <a:noFill/>
        </p:spPr>
      </p:pic>
      <p:pic>
        <p:nvPicPr>
          <p:cNvPr id="13" name="Picture 3"/>
          <p:cNvPicPr>
            <a:picLocks noChangeAspect="1" noChangeArrowheads="1"/>
          </p:cNvPicPr>
          <p:nvPr/>
        </p:nvPicPr>
        <p:blipFill>
          <a:blip r:embed="rId5" cstate="print"/>
          <a:srcRect/>
          <a:stretch>
            <a:fillRect/>
          </a:stretch>
        </p:blipFill>
        <p:spPr bwMode="auto">
          <a:xfrm>
            <a:off x="3530600" y="1892300"/>
            <a:ext cx="3632200" cy="2476500"/>
          </a:xfrm>
          <a:prstGeom prst="rect">
            <a:avLst/>
          </a:prstGeom>
          <a:noFill/>
        </p:spPr>
      </p:pic>
      <p:pic>
        <p:nvPicPr>
          <p:cNvPr id="14" name="Picture 3"/>
          <p:cNvPicPr>
            <a:picLocks noChangeAspect="1" noChangeArrowheads="1"/>
          </p:cNvPicPr>
          <p:nvPr/>
        </p:nvPicPr>
        <p:blipFill>
          <a:blip r:embed="rId6" cstate="print"/>
          <a:srcRect/>
          <a:stretch>
            <a:fillRect/>
          </a:stretch>
        </p:blipFill>
        <p:spPr bwMode="auto">
          <a:xfrm>
            <a:off x="7607303" y="3111500"/>
            <a:ext cx="368300" cy="838200"/>
          </a:xfrm>
          <a:prstGeom prst="rect">
            <a:avLst/>
          </a:prstGeom>
          <a:noFill/>
        </p:spPr>
      </p:pic>
      <p:pic>
        <p:nvPicPr>
          <p:cNvPr id="15" name="Picture 3"/>
          <p:cNvPicPr>
            <a:picLocks noChangeAspect="1" noChangeArrowheads="1"/>
          </p:cNvPicPr>
          <p:nvPr/>
        </p:nvPicPr>
        <p:blipFill>
          <a:blip r:embed="rId7" cstate="print"/>
          <a:srcRect/>
          <a:stretch>
            <a:fillRect/>
          </a:stretch>
        </p:blipFill>
        <p:spPr bwMode="auto">
          <a:xfrm>
            <a:off x="8115302" y="1739900"/>
            <a:ext cx="368300" cy="838200"/>
          </a:xfrm>
          <a:prstGeom prst="rect">
            <a:avLst/>
          </a:prstGeom>
          <a:noFill/>
        </p:spPr>
      </p:pic>
      <p:pic>
        <p:nvPicPr>
          <p:cNvPr id="16" name="Picture 3"/>
          <p:cNvPicPr>
            <a:picLocks noChangeAspect="1" noChangeArrowheads="1"/>
          </p:cNvPicPr>
          <p:nvPr/>
        </p:nvPicPr>
        <p:blipFill>
          <a:blip r:embed="rId8" cstate="print"/>
          <a:srcRect/>
          <a:stretch>
            <a:fillRect/>
          </a:stretch>
        </p:blipFill>
        <p:spPr bwMode="auto">
          <a:xfrm>
            <a:off x="9258300" y="3111500"/>
            <a:ext cx="381000" cy="838200"/>
          </a:xfrm>
          <a:prstGeom prst="rect">
            <a:avLst/>
          </a:prstGeom>
          <a:noFill/>
        </p:spPr>
      </p:pic>
      <p:pic>
        <p:nvPicPr>
          <p:cNvPr id="17" name="Picture 3"/>
          <p:cNvPicPr>
            <a:picLocks noChangeAspect="1" noChangeArrowheads="1"/>
          </p:cNvPicPr>
          <p:nvPr/>
        </p:nvPicPr>
        <p:blipFill>
          <a:blip r:embed="rId9" cstate="print"/>
          <a:srcRect/>
          <a:stretch>
            <a:fillRect/>
          </a:stretch>
        </p:blipFill>
        <p:spPr bwMode="auto">
          <a:xfrm>
            <a:off x="9194802" y="4470403"/>
            <a:ext cx="368300" cy="850900"/>
          </a:xfrm>
          <a:prstGeom prst="rect">
            <a:avLst/>
          </a:prstGeom>
          <a:noFill/>
        </p:spPr>
      </p:pic>
      <p:sp>
        <p:nvSpPr>
          <p:cNvPr id="2" name="TextBox 1"/>
          <p:cNvSpPr txBox="1"/>
          <p:nvPr/>
        </p:nvSpPr>
        <p:spPr>
          <a:xfrm>
            <a:off x="2425702" y="1320801"/>
            <a:ext cx="5366854" cy="366746"/>
          </a:xfrm>
          <a:prstGeom prst="rect">
            <a:avLst/>
          </a:prstGeom>
          <a:noFill/>
        </p:spPr>
        <p:txBody>
          <a:bodyPr wrap="none" lIns="0" tIns="0" rIns="0" bIns="45699" rtlCol="0">
            <a:spAutoFit/>
          </a:bodyPr>
          <a:lstStyle/>
          <a:p>
            <a:pPr>
              <a:lnSpc>
                <a:spcPts val="2500"/>
              </a:lnSpc>
            </a:pPr>
            <a:r>
              <a:rPr lang="en-US" altLang="zh-CN" b="1" dirty="0" smtClean="0">
                <a:solidFill>
                  <a:srgbClr val="8EB4E3"/>
                </a:solidFill>
                <a:latin typeface="Times New Roman" pitchFamily="18" charset="0"/>
                <a:cs typeface="Times New Roman" pitchFamily="18" charset="0"/>
              </a:rPr>
              <a:t>Εξυπηρετεί</a:t>
            </a:r>
            <a:r>
              <a:rPr lang="en-US" altLang="zh-CN" dirty="0" smtClean="0">
                <a:latin typeface="Times New Roman" pitchFamily="18" charset="0"/>
                <a:cs typeface="Times New Roman" pitchFamily="18" charset="0"/>
              </a:rPr>
              <a:t> </a:t>
            </a:r>
            <a:r>
              <a:rPr lang="en-US" altLang="zh-CN" b="1" dirty="0" smtClean="0">
                <a:solidFill>
                  <a:srgbClr val="8EB4E3"/>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b="1" dirty="0" smtClean="0">
                <a:solidFill>
                  <a:srgbClr val="8EB4E3"/>
                </a:solidFill>
                <a:latin typeface="Times New Roman" pitchFamily="18" charset="0"/>
                <a:cs typeface="Times New Roman" pitchFamily="18" charset="0"/>
              </a:rPr>
              <a:t>διατροφή</a:t>
            </a:r>
            <a:r>
              <a:rPr lang="en-US" altLang="zh-CN" dirty="0" smtClean="0">
                <a:latin typeface="Times New Roman" pitchFamily="18" charset="0"/>
                <a:cs typeface="Times New Roman" pitchFamily="18" charset="0"/>
              </a:rPr>
              <a:t> </a:t>
            </a:r>
            <a:r>
              <a:rPr lang="en-US" altLang="zh-CN" b="1" dirty="0" smtClean="0">
                <a:solidFill>
                  <a:srgbClr val="8EB4E3"/>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b="1" dirty="0" smtClean="0">
                <a:solidFill>
                  <a:srgbClr val="8EB4E3"/>
                </a:solidFill>
                <a:latin typeface="Times New Roman" pitchFamily="18" charset="0"/>
                <a:cs typeface="Times New Roman" pitchFamily="18" charset="0"/>
              </a:rPr>
              <a:t>ανθρώπινου</a:t>
            </a:r>
            <a:r>
              <a:rPr lang="en-US" altLang="zh-CN" dirty="0" smtClean="0">
                <a:latin typeface="Times New Roman" pitchFamily="18" charset="0"/>
                <a:cs typeface="Times New Roman" pitchFamily="18" charset="0"/>
              </a:rPr>
              <a:t> </a:t>
            </a:r>
            <a:r>
              <a:rPr lang="en-US" altLang="zh-CN" b="1" dirty="0" smtClean="0">
                <a:solidFill>
                  <a:srgbClr val="8EB4E3"/>
                </a:solidFill>
                <a:latin typeface="Times New Roman" pitchFamily="18" charset="0"/>
                <a:cs typeface="Times New Roman" pitchFamily="18" charset="0"/>
              </a:rPr>
              <a:t>οργανισμού</a:t>
            </a:r>
          </a:p>
        </p:txBody>
      </p:sp>
      <p:sp>
        <p:nvSpPr>
          <p:cNvPr id="18" name="TextBox 1"/>
          <p:cNvSpPr txBox="1"/>
          <p:nvPr/>
        </p:nvSpPr>
        <p:spPr>
          <a:xfrm>
            <a:off x="1181101" y="2590801"/>
            <a:ext cx="2008820" cy="392394"/>
          </a:xfrm>
          <a:prstGeom prst="rect">
            <a:avLst/>
          </a:prstGeom>
          <a:noFill/>
        </p:spPr>
        <p:txBody>
          <a:bodyPr wrap="none" lIns="0" tIns="0" rIns="0" bIns="45699" rtlCol="0">
            <a:spAutoFit/>
          </a:bodyPr>
          <a:lstStyle/>
          <a:p>
            <a:pPr>
              <a:lnSpc>
                <a:spcPts val="2700"/>
              </a:lnSpc>
            </a:pPr>
            <a:r>
              <a:rPr lang="en-US" altLang="zh-CN" sz="2100" b="1" dirty="0" smtClean="0">
                <a:solidFill>
                  <a:srgbClr val="C6D9F1"/>
                </a:solidFill>
                <a:latin typeface="Times New Roman" pitchFamily="18" charset="0"/>
                <a:cs typeface="Times New Roman" pitchFamily="18" charset="0"/>
              </a:rPr>
              <a:t>Εντερικό</a:t>
            </a:r>
            <a:r>
              <a:rPr lang="en-US" altLang="zh-CN" sz="2100" dirty="0" smtClean="0">
                <a:latin typeface="Times New Roman" pitchFamily="18" charset="0"/>
                <a:cs typeface="Times New Roman" pitchFamily="18" charset="0"/>
              </a:rPr>
              <a:t> </a:t>
            </a:r>
            <a:r>
              <a:rPr lang="en-US" altLang="zh-CN" sz="2100" b="1" dirty="0" smtClean="0">
                <a:solidFill>
                  <a:srgbClr val="C6D9F1"/>
                </a:solidFill>
                <a:latin typeface="Times New Roman" pitchFamily="18" charset="0"/>
                <a:cs typeface="Times New Roman" pitchFamily="18" charset="0"/>
              </a:rPr>
              <a:t>σωλήνα</a:t>
            </a:r>
          </a:p>
        </p:txBody>
      </p:sp>
      <p:sp>
        <p:nvSpPr>
          <p:cNvPr id="19" name="TextBox 1"/>
          <p:cNvSpPr txBox="1"/>
          <p:nvPr/>
        </p:nvSpPr>
        <p:spPr>
          <a:xfrm>
            <a:off x="7518401" y="2590801"/>
            <a:ext cx="1861343" cy="392394"/>
          </a:xfrm>
          <a:prstGeom prst="rect">
            <a:avLst/>
          </a:prstGeom>
          <a:noFill/>
        </p:spPr>
        <p:txBody>
          <a:bodyPr wrap="none" lIns="0" tIns="0" rIns="0" bIns="45699" rtlCol="0">
            <a:spAutoFit/>
          </a:bodyPr>
          <a:lstStyle/>
          <a:p>
            <a:pPr>
              <a:lnSpc>
                <a:spcPts val="2700"/>
              </a:lnSpc>
            </a:pPr>
            <a:r>
              <a:rPr lang="en-US" altLang="zh-CN" sz="2100" b="1" dirty="0" smtClean="0">
                <a:solidFill>
                  <a:srgbClr val="C6D9F1"/>
                </a:solidFill>
                <a:latin typeface="Times New Roman" pitchFamily="18" charset="0"/>
                <a:cs typeface="Times New Roman" pitchFamily="18" charset="0"/>
              </a:rPr>
              <a:t>Πεπτικοί</a:t>
            </a:r>
            <a:r>
              <a:rPr lang="en-US" altLang="zh-CN" sz="2100" dirty="0" smtClean="0">
                <a:latin typeface="Times New Roman" pitchFamily="18" charset="0"/>
                <a:cs typeface="Times New Roman" pitchFamily="18" charset="0"/>
              </a:rPr>
              <a:t> </a:t>
            </a:r>
            <a:r>
              <a:rPr lang="en-US" altLang="zh-CN" sz="2100" b="1" dirty="0" smtClean="0">
                <a:solidFill>
                  <a:srgbClr val="C6D9F1"/>
                </a:solidFill>
                <a:latin typeface="Times New Roman" pitchFamily="18" charset="0"/>
                <a:cs typeface="Times New Roman" pitchFamily="18" charset="0"/>
              </a:rPr>
              <a:t>αδένες</a:t>
            </a:r>
          </a:p>
        </p:txBody>
      </p:sp>
      <p:sp>
        <p:nvSpPr>
          <p:cNvPr id="20" name="TextBox 1"/>
          <p:cNvSpPr txBox="1"/>
          <p:nvPr/>
        </p:nvSpPr>
        <p:spPr>
          <a:xfrm>
            <a:off x="8826503" y="3962401"/>
            <a:ext cx="998671" cy="392394"/>
          </a:xfrm>
          <a:prstGeom prst="rect">
            <a:avLst/>
          </a:prstGeom>
          <a:noFill/>
        </p:spPr>
        <p:txBody>
          <a:bodyPr wrap="none" lIns="0" tIns="0" rIns="0" bIns="45699" rtlCol="0">
            <a:spAutoFit/>
          </a:bodyPr>
          <a:lstStyle/>
          <a:p>
            <a:pPr>
              <a:lnSpc>
                <a:spcPts val="2700"/>
              </a:lnSpc>
            </a:pPr>
            <a:r>
              <a:rPr lang="en-US" altLang="zh-CN" sz="2100" b="1" dirty="0" smtClean="0">
                <a:solidFill>
                  <a:srgbClr val="C6D9F1"/>
                </a:solidFill>
                <a:latin typeface="Times New Roman" pitchFamily="18" charset="0"/>
                <a:cs typeface="Times New Roman" pitchFamily="18" charset="0"/>
              </a:rPr>
              <a:t>Μεγάλοι</a:t>
            </a:r>
          </a:p>
        </p:txBody>
      </p:sp>
      <p:sp>
        <p:nvSpPr>
          <p:cNvPr id="21" name="TextBox 1"/>
          <p:cNvSpPr txBox="1"/>
          <p:nvPr/>
        </p:nvSpPr>
        <p:spPr>
          <a:xfrm>
            <a:off x="7150100" y="3987803"/>
            <a:ext cx="1529008" cy="969475"/>
          </a:xfrm>
          <a:prstGeom prst="rect">
            <a:avLst/>
          </a:prstGeom>
          <a:noFill/>
        </p:spPr>
        <p:txBody>
          <a:bodyPr wrap="none" lIns="0" tIns="0" rIns="0" bIns="45699" rtlCol="0">
            <a:spAutoFit/>
          </a:bodyPr>
          <a:lstStyle/>
          <a:p>
            <a:pPr>
              <a:lnSpc>
                <a:spcPts val="2500"/>
              </a:lnSpc>
              <a:tabLst>
                <a:tab pos="76166" algn="l"/>
                <a:tab pos="291969" algn="l"/>
              </a:tabLst>
            </a:pPr>
            <a:r>
              <a:rPr lang="en-US" altLang="zh-CN" dirty="0" smtClean="0"/>
              <a:t>		</a:t>
            </a:r>
            <a:r>
              <a:rPr lang="en-US" altLang="zh-CN" sz="2100" b="1" dirty="0" smtClean="0">
                <a:solidFill>
                  <a:srgbClr val="C6D9F1"/>
                </a:solidFill>
                <a:latin typeface="Calibri" pitchFamily="18" charset="0"/>
                <a:cs typeface="Calibri" pitchFamily="18" charset="0"/>
              </a:rPr>
              <a:t>Μικροί</a:t>
            </a:r>
          </a:p>
          <a:p>
            <a:pPr>
              <a:lnSpc>
                <a:spcPts val="2297"/>
              </a:lnSpc>
              <a:tabLst>
                <a:tab pos="76166" algn="l"/>
                <a:tab pos="291969" algn="l"/>
              </a:tabLst>
            </a:pPr>
            <a:r>
              <a:rPr lang="en-US" altLang="zh-CN" dirty="0" smtClean="0"/>
              <a:t>	</a:t>
            </a:r>
            <a:r>
              <a:rPr lang="en-US" altLang="zh-CN" sz="2100" b="1" dirty="0" smtClean="0">
                <a:solidFill>
                  <a:srgbClr val="C6D9F1"/>
                </a:solidFill>
                <a:latin typeface="Calibri" pitchFamily="18" charset="0"/>
                <a:cs typeface="Calibri" pitchFamily="18" charset="0"/>
              </a:rPr>
              <a:t>(τοιχώματα</a:t>
            </a:r>
          </a:p>
          <a:p>
            <a:pPr>
              <a:lnSpc>
                <a:spcPts val="2400"/>
              </a:lnSpc>
              <a:tabLst>
                <a:tab pos="76166" algn="l"/>
                <a:tab pos="291969" algn="l"/>
              </a:tabLst>
            </a:pPr>
            <a:r>
              <a:rPr lang="en-US" altLang="zh-CN" sz="2100" b="1" dirty="0" smtClean="0">
                <a:solidFill>
                  <a:srgbClr val="C6D9F1"/>
                </a:solidFill>
                <a:latin typeface="Calibri" pitchFamily="18" charset="0"/>
                <a:cs typeface="Calibri" pitchFamily="18" charset="0"/>
              </a:rPr>
              <a:t>του</a:t>
            </a:r>
            <a:r>
              <a:rPr lang="en-US" altLang="zh-CN" sz="2100" dirty="0" smtClean="0">
                <a:latin typeface="Times New Roman" pitchFamily="18" charset="0"/>
                <a:cs typeface="Times New Roman" pitchFamily="18" charset="0"/>
              </a:rPr>
              <a:t>  </a:t>
            </a:r>
            <a:r>
              <a:rPr lang="en-US" altLang="zh-CN" sz="2100" b="1" dirty="0" smtClean="0">
                <a:solidFill>
                  <a:srgbClr val="C6D9F1"/>
                </a:solidFill>
                <a:latin typeface="Calibri" pitchFamily="18" charset="0"/>
                <a:cs typeface="Calibri" pitchFamily="18" charset="0"/>
              </a:rPr>
              <a:t>εντέρου)</a:t>
            </a:r>
          </a:p>
        </p:txBody>
      </p:sp>
      <p:sp>
        <p:nvSpPr>
          <p:cNvPr id="22" name="TextBox 1"/>
          <p:cNvSpPr txBox="1"/>
          <p:nvPr/>
        </p:nvSpPr>
        <p:spPr>
          <a:xfrm>
            <a:off x="1104903" y="3924301"/>
            <a:ext cx="2319161" cy="1328548"/>
          </a:xfrm>
          <a:prstGeom prst="rect">
            <a:avLst/>
          </a:prstGeom>
          <a:noFill/>
        </p:spPr>
        <p:txBody>
          <a:bodyPr wrap="none" lIns="0" tIns="0" rIns="0" bIns="45699" rtlCol="0">
            <a:spAutoFit/>
          </a:bodyPr>
          <a:lstStyle/>
          <a:p>
            <a:pPr>
              <a:lnSpc>
                <a:spcPts val="2700"/>
              </a:lnSpc>
              <a:tabLst>
                <a:tab pos="583937" algn="l"/>
                <a:tab pos="647409" algn="l"/>
              </a:tabLst>
            </a:pPr>
            <a:r>
              <a:rPr lang="en-US" altLang="zh-CN" sz="2100" b="1" dirty="0" smtClean="0">
                <a:solidFill>
                  <a:srgbClr val="C6D9F1"/>
                </a:solidFill>
                <a:latin typeface="Times New Roman" pitchFamily="18" charset="0"/>
                <a:cs typeface="Times New Roman" pitchFamily="18" charset="0"/>
              </a:rPr>
              <a:t>Κοίλο</a:t>
            </a:r>
            <a:r>
              <a:rPr lang="en-US" altLang="zh-CN" sz="2100" dirty="0" smtClean="0">
                <a:latin typeface="Times New Roman" pitchFamily="18" charset="0"/>
                <a:cs typeface="Times New Roman" pitchFamily="18" charset="0"/>
              </a:rPr>
              <a:t> </a:t>
            </a:r>
            <a:r>
              <a:rPr lang="en-US" altLang="zh-CN" sz="2100" b="1" dirty="0" smtClean="0">
                <a:solidFill>
                  <a:srgbClr val="C6D9F1"/>
                </a:solidFill>
                <a:latin typeface="Times New Roman" pitchFamily="18" charset="0"/>
                <a:cs typeface="Times New Roman" pitchFamily="18" charset="0"/>
              </a:rPr>
              <a:t>του</a:t>
            </a:r>
            <a:r>
              <a:rPr lang="en-US" altLang="zh-CN" sz="2100" dirty="0" smtClean="0">
                <a:latin typeface="Times New Roman" pitchFamily="18" charset="0"/>
                <a:cs typeface="Times New Roman" pitchFamily="18" charset="0"/>
              </a:rPr>
              <a:t> </a:t>
            </a:r>
            <a:r>
              <a:rPr lang="en-US" altLang="zh-CN" sz="2100" b="1" dirty="0" smtClean="0">
                <a:solidFill>
                  <a:srgbClr val="C6D9F1"/>
                </a:solidFill>
                <a:latin typeface="Times New Roman" pitchFamily="18" charset="0"/>
                <a:cs typeface="Times New Roman" pitchFamily="18" charset="0"/>
              </a:rPr>
              <a:t>Στόματος</a:t>
            </a:r>
          </a:p>
          <a:p>
            <a:pPr>
              <a:lnSpc>
                <a:spcPts val="3399"/>
              </a:lnSpc>
              <a:tabLst>
                <a:tab pos="583937" algn="l"/>
                <a:tab pos="647409" algn="l"/>
              </a:tabLst>
            </a:pPr>
            <a:r>
              <a:rPr lang="en-US" altLang="zh-CN" dirty="0" smtClean="0"/>
              <a:t>		</a:t>
            </a:r>
            <a:r>
              <a:rPr lang="en-US" altLang="zh-CN" sz="2100" b="1" dirty="0" smtClean="0">
                <a:solidFill>
                  <a:srgbClr val="C6D9F1"/>
                </a:solidFill>
                <a:latin typeface="Times New Roman" pitchFamily="18" charset="0"/>
                <a:cs typeface="Times New Roman" pitchFamily="18" charset="0"/>
              </a:rPr>
              <a:t>Φάρυγγα</a:t>
            </a:r>
          </a:p>
          <a:p>
            <a:pPr>
              <a:lnSpc>
                <a:spcPts val="1000"/>
              </a:lnSpc>
            </a:pPr>
            <a:endParaRPr lang="en-US" altLang="zh-CN" dirty="0" smtClean="0"/>
          </a:p>
          <a:p>
            <a:pPr>
              <a:lnSpc>
                <a:spcPts val="2897"/>
              </a:lnSpc>
              <a:tabLst>
                <a:tab pos="583937" algn="l"/>
                <a:tab pos="647409" algn="l"/>
              </a:tabLst>
            </a:pPr>
            <a:r>
              <a:rPr lang="en-US" altLang="zh-CN" dirty="0" smtClean="0"/>
              <a:t>	</a:t>
            </a:r>
            <a:r>
              <a:rPr lang="en-US" altLang="zh-CN" sz="2100" b="1" dirty="0" smtClean="0">
                <a:solidFill>
                  <a:srgbClr val="C6D9F1"/>
                </a:solidFill>
                <a:latin typeface="Times New Roman" pitchFamily="18" charset="0"/>
                <a:cs typeface="Times New Roman" pitchFamily="18" charset="0"/>
              </a:rPr>
              <a:t>Οισοφάγο</a:t>
            </a:r>
          </a:p>
        </p:txBody>
      </p:sp>
      <p:sp>
        <p:nvSpPr>
          <p:cNvPr id="23" name="TextBox 1"/>
          <p:cNvSpPr txBox="1"/>
          <p:nvPr/>
        </p:nvSpPr>
        <p:spPr>
          <a:xfrm>
            <a:off x="1689099" y="5359402"/>
            <a:ext cx="1534074" cy="1251603"/>
          </a:xfrm>
          <a:prstGeom prst="rect">
            <a:avLst/>
          </a:prstGeom>
          <a:noFill/>
        </p:spPr>
        <p:txBody>
          <a:bodyPr wrap="none" lIns="0" tIns="0" rIns="0" bIns="45699" rtlCol="0">
            <a:spAutoFit/>
          </a:bodyPr>
          <a:lstStyle/>
          <a:p>
            <a:pPr>
              <a:lnSpc>
                <a:spcPts val="2700"/>
              </a:lnSpc>
              <a:tabLst>
                <a:tab pos="63471" algn="l"/>
                <a:tab pos="139637" algn="l"/>
              </a:tabLst>
            </a:pPr>
            <a:r>
              <a:rPr lang="en-US" altLang="zh-CN" dirty="0" smtClean="0"/>
              <a:t>		</a:t>
            </a:r>
            <a:r>
              <a:rPr lang="en-US" altLang="zh-CN" sz="2100" b="1" dirty="0" smtClean="0">
                <a:solidFill>
                  <a:srgbClr val="C6D9F1"/>
                </a:solidFill>
                <a:latin typeface="Times New Roman" pitchFamily="18" charset="0"/>
                <a:cs typeface="Times New Roman" pitchFamily="18" charset="0"/>
              </a:rPr>
              <a:t>Στόμαχος</a:t>
            </a:r>
          </a:p>
          <a:p>
            <a:pPr>
              <a:lnSpc>
                <a:spcPts val="2799"/>
              </a:lnSpc>
              <a:tabLst>
                <a:tab pos="63471" algn="l"/>
                <a:tab pos="139637" algn="l"/>
              </a:tabLst>
            </a:pPr>
            <a:r>
              <a:rPr lang="en-US" altLang="zh-CN" sz="2100" b="1" dirty="0" smtClean="0">
                <a:solidFill>
                  <a:srgbClr val="C6D9F1"/>
                </a:solidFill>
                <a:latin typeface="Times New Roman" pitchFamily="18" charset="0"/>
                <a:cs typeface="Times New Roman" pitchFamily="18" charset="0"/>
              </a:rPr>
              <a:t>Λεπτό</a:t>
            </a:r>
            <a:r>
              <a:rPr lang="en-US" altLang="zh-CN" sz="2100" dirty="0" smtClean="0">
                <a:latin typeface="Times New Roman" pitchFamily="18" charset="0"/>
                <a:cs typeface="Times New Roman" pitchFamily="18" charset="0"/>
              </a:rPr>
              <a:t> </a:t>
            </a:r>
            <a:r>
              <a:rPr lang="en-US" altLang="zh-CN" sz="2100" b="1" dirty="0" smtClean="0">
                <a:solidFill>
                  <a:srgbClr val="C6D9F1"/>
                </a:solidFill>
                <a:latin typeface="Times New Roman" pitchFamily="18" charset="0"/>
                <a:cs typeface="Times New Roman" pitchFamily="18" charset="0"/>
              </a:rPr>
              <a:t>έντερο</a:t>
            </a:r>
          </a:p>
          <a:p>
            <a:pPr>
              <a:lnSpc>
                <a:spcPts val="1000"/>
              </a:lnSpc>
            </a:pPr>
            <a:endParaRPr lang="en-US" altLang="zh-CN" dirty="0" smtClean="0"/>
          </a:p>
          <a:p>
            <a:pPr>
              <a:lnSpc>
                <a:spcPts val="2897"/>
              </a:lnSpc>
              <a:tabLst>
                <a:tab pos="63471" algn="l"/>
                <a:tab pos="139637" algn="l"/>
              </a:tabLst>
            </a:pPr>
            <a:r>
              <a:rPr lang="en-US" altLang="zh-CN" dirty="0" smtClean="0"/>
              <a:t>	</a:t>
            </a:r>
            <a:r>
              <a:rPr lang="en-US" altLang="zh-CN" sz="2100" b="1" dirty="0" smtClean="0">
                <a:solidFill>
                  <a:srgbClr val="C6D9F1"/>
                </a:solidFill>
                <a:latin typeface="Times New Roman" pitchFamily="18" charset="0"/>
                <a:cs typeface="Times New Roman" pitchFamily="18" charset="0"/>
              </a:rPr>
              <a:t>Παχύ</a:t>
            </a:r>
            <a:r>
              <a:rPr lang="en-US" altLang="zh-CN" sz="2100" dirty="0" smtClean="0">
                <a:latin typeface="Times New Roman" pitchFamily="18" charset="0"/>
                <a:cs typeface="Times New Roman" pitchFamily="18" charset="0"/>
              </a:rPr>
              <a:t> </a:t>
            </a:r>
            <a:r>
              <a:rPr lang="en-US" altLang="zh-CN" sz="2100" b="1" dirty="0" smtClean="0">
                <a:solidFill>
                  <a:srgbClr val="C6D9F1"/>
                </a:solidFill>
                <a:latin typeface="Times New Roman" pitchFamily="18" charset="0"/>
                <a:cs typeface="Times New Roman" pitchFamily="18" charset="0"/>
              </a:rPr>
              <a:t>έντερο</a:t>
            </a:r>
          </a:p>
        </p:txBody>
      </p:sp>
      <p:sp>
        <p:nvSpPr>
          <p:cNvPr id="24" name="TextBox 1"/>
          <p:cNvSpPr txBox="1"/>
          <p:nvPr/>
        </p:nvSpPr>
        <p:spPr>
          <a:xfrm>
            <a:off x="7607300" y="5372101"/>
            <a:ext cx="2064668" cy="1687620"/>
          </a:xfrm>
          <a:prstGeom prst="rect">
            <a:avLst/>
          </a:prstGeom>
          <a:noFill/>
        </p:spPr>
        <p:txBody>
          <a:bodyPr wrap="none" lIns="0" tIns="0" rIns="0" bIns="45699" rtlCol="0">
            <a:spAutoFit/>
          </a:bodyPr>
          <a:lstStyle/>
          <a:p>
            <a:pPr>
              <a:lnSpc>
                <a:spcPts val="2700"/>
              </a:lnSpc>
              <a:tabLst>
                <a:tab pos="850517" algn="l"/>
                <a:tab pos="990154" algn="l"/>
              </a:tabLst>
            </a:pPr>
            <a:r>
              <a:rPr lang="en-US" altLang="zh-CN" sz="2100" b="1" dirty="0" smtClean="0">
                <a:solidFill>
                  <a:srgbClr val="C6D9F1"/>
                </a:solidFill>
                <a:latin typeface="Times New Roman" pitchFamily="18" charset="0"/>
                <a:cs typeface="Times New Roman" pitchFamily="18" charset="0"/>
              </a:rPr>
              <a:t>Σιελογόνοι</a:t>
            </a:r>
            <a:r>
              <a:rPr lang="en-US" altLang="zh-CN" sz="2100" dirty="0" smtClean="0">
                <a:latin typeface="Times New Roman" pitchFamily="18" charset="0"/>
                <a:cs typeface="Times New Roman" pitchFamily="18" charset="0"/>
              </a:rPr>
              <a:t> </a:t>
            </a:r>
            <a:r>
              <a:rPr lang="en-US" altLang="zh-CN" sz="2100" b="1" dirty="0" smtClean="0">
                <a:solidFill>
                  <a:srgbClr val="C6D9F1"/>
                </a:solidFill>
                <a:latin typeface="Times New Roman" pitchFamily="18" charset="0"/>
                <a:cs typeface="Times New Roman" pitchFamily="18" charset="0"/>
              </a:rPr>
              <a:t>αδένες</a:t>
            </a:r>
          </a:p>
          <a:p>
            <a:pPr>
              <a:lnSpc>
                <a:spcPts val="1000"/>
              </a:lnSpc>
            </a:pPr>
            <a:endParaRPr lang="en-US" altLang="zh-CN" dirty="0" smtClean="0"/>
          </a:p>
          <a:p>
            <a:pPr>
              <a:lnSpc>
                <a:spcPts val="1000"/>
              </a:lnSpc>
            </a:pPr>
            <a:endParaRPr lang="en-US" altLang="zh-CN" dirty="0" smtClean="0"/>
          </a:p>
          <a:p>
            <a:pPr>
              <a:lnSpc>
                <a:spcPts val="3600"/>
              </a:lnSpc>
              <a:tabLst>
                <a:tab pos="850517" algn="l"/>
                <a:tab pos="990154" algn="l"/>
              </a:tabLst>
            </a:pPr>
            <a:r>
              <a:rPr lang="en-US" altLang="zh-CN" dirty="0" smtClean="0"/>
              <a:t>		</a:t>
            </a:r>
            <a:r>
              <a:rPr lang="en-US" altLang="zh-CN" sz="2100" b="1" dirty="0" smtClean="0">
                <a:solidFill>
                  <a:srgbClr val="C6D9F1"/>
                </a:solidFill>
                <a:latin typeface="Times New Roman" pitchFamily="18" charset="0"/>
                <a:cs typeface="Times New Roman" pitchFamily="18" charset="0"/>
              </a:rPr>
              <a:t>Ήπαρ</a:t>
            </a:r>
          </a:p>
          <a:p>
            <a:pPr>
              <a:lnSpc>
                <a:spcPts val="1000"/>
              </a:lnSpc>
            </a:pPr>
            <a:endParaRPr lang="en-US" altLang="zh-CN" dirty="0" smtClean="0"/>
          </a:p>
          <a:p>
            <a:pPr>
              <a:lnSpc>
                <a:spcPts val="3497"/>
              </a:lnSpc>
              <a:tabLst>
                <a:tab pos="850517" algn="l"/>
                <a:tab pos="990154" algn="l"/>
              </a:tabLst>
            </a:pPr>
            <a:r>
              <a:rPr lang="en-US" altLang="zh-CN" dirty="0" smtClean="0"/>
              <a:t>	</a:t>
            </a:r>
            <a:r>
              <a:rPr lang="en-US" altLang="zh-CN" sz="2100" b="1" dirty="0" smtClean="0">
                <a:solidFill>
                  <a:srgbClr val="C6D9F1"/>
                </a:solidFill>
                <a:latin typeface="Times New Roman" pitchFamily="18" charset="0"/>
                <a:cs typeface="Times New Roman" pitchFamily="18" charset="0"/>
              </a:rPr>
              <a:t>Πάγκρεας</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accent4"/>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l-GR" sz="4600" b="1" dirty="0">
                <a:solidFill>
                  <a:srgbClr val="FFFF00"/>
                </a:solidFill>
              </a:rPr>
              <a:t>Ο στόμαχος…</a:t>
            </a:r>
          </a:p>
        </p:txBody>
      </p:sp>
      <p:sp>
        <p:nvSpPr>
          <p:cNvPr id="5123" name="Rectangle 3"/>
          <p:cNvSpPr>
            <a:spLocks noGrp="1" noChangeArrowheads="1"/>
          </p:cNvSpPr>
          <p:nvPr>
            <p:ph type="body" idx="1"/>
          </p:nvPr>
        </p:nvSpPr>
        <p:spPr>
          <a:xfrm>
            <a:off x="534591" y="2352393"/>
            <a:ext cx="9622632" cy="2520421"/>
          </a:xfrm>
        </p:spPr>
        <p:txBody>
          <a:bodyPr>
            <a:normAutofit lnSpcReduction="10000"/>
          </a:bodyPr>
          <a:lstStyle/>
          <a:p>
            <a:pPr algn="just">
              <a:buFontTx/>
              <a:buNone/>
            </a:pPr>
            <a:r>
              <a:rPr lang="el-GR" sz="2700" dirty="0"/>
              <a:t>    </a:t>
            </a:r>
            <a:r>
              <a:rPr lang="el-GR" sz="2700" dirty="0">
                <a:solidFill>
                  <a:schemeClr val="bg1"/>
                </a:solidFill>
              </a:rPr>
              <a:t>Ο στόμαχος αποτελεί το δεύτερο τμήμα του γαστρεντερικού σωλήνα που αποστολή έχει την υποδοχή, μείξη και προώθηση των τροφών προς το 12δάκτυλο. Ανήκει στα όργανα της άνω κοιλίας και έχει θέση υπό το ΑΡ υποχόνδριο, το ιδίως </a:t>
            </a:r>
            <a:r>
              <a:rPr lang="el-GR" sz="2700" dirty="0" err="1">
                <a:solidFill>
                  <a:schemeClr val="bg1"/>
                </a:solidFill>
              </a:rPr>
              <a:t>επιγάστριο</a:t>
            </a:r>
            <a:r>
              <a:rPr lang="el-GR" sz="2700" dirty="0">
                <a:solidFill>
                  <a:schemeClr val="bg1"/>
                </a:solidFill>
              </a:rPr>
              <a:t> και την ομφαλική χώρα.</a:t>
            </a:r>
          </a:p>
        </p:txBody>
      </p:sp>
      <p:sp>
        <p:nvSpPr>
          <p:cNvPr id="5124" name="Line 4"/>
          <p:cNvSpPr>
            <a:spLocks noChangeShapeType="1"/>
          </p:cNvSpPr>
          <p:nvPr/>
        </p:nvSpPr>
        <p:spPr bwMode="auto">
          <a:xfrm>
            <a:off x="0" y="1428239"/>
            <a:ext cx="10691813" cy="0"/>
          </a:xfrm>
          <a:prstGeom prst="line">
            <a:avLst/>
          </a:prstGeom>
          <a:noFill/>
          <a:ln w="38100">
            <a:solidFill>
              <a:srgbClr val="FFFF00"/>
            </a:solidFill>
            <a:round/>
            <a:headEnd/>
            <a:tailEnd/>
          </a:ln>
          <a:effectLst/>
        </p:spPr>
        <p:txBody>
          <a:bodyPr lIns="104296" tIns="52148" rIns="104296" bIns="52148"/>
          <a:lstStyle/>
          <a:p>
            <a:endParaRPr lang="el-GR"/>
          </a:p>
        </p:txBody>
      </p:sp>
      <p:pic>
        <p:nvPicPr>
          <p:cNvPr id="5125" name="Picture 5" descr="Stomach in situ"/>
          <p:cNvPicPr>
            <a:picLocks noChangeAspect="1" noChangeArrowheads="1"/>
          </p:cNvPicPr>
          <p:nvPr/>
        </p:nvPicPr>
        <p:blipFill>
          <a:blip r:embed="rId2" cstate="print"/>
          <a:srcRect/>
          <a:stretch>
            <a:fillRect/>
          </a:stretch>
        </p:blipFill>
        <p:spPr bwMode="auto">
          <a:xfrm>
            <a:off x="316705" y="0"/>
            <a:ext cx="9753601" cy="757526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1000" fill="hold"/>
                                        <p:tgtEl>
                                          <p:spTgt spid="512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12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12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5125"/>
                                        </p:tgtEl>
                                        <p:attrNameLst>
                                          <p:attrName>style.visibility</p:attrName>
                                        </p:attrNameLst>
                                      </p:cBhvr>
                                      <p:to>
                                        <p:strVal val="visible"/>
                                      </p:to>
                                    </p:set>
                                    <p:animEffect transition="in" filter="box(in)">
                                      <p:cBhvr>
                                        <p:cTn id="14"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l-GR" sz="4600" b="1" dirty="0">
                <a:solidFill>
                  <a:srgbClr val="FFFF00"/>
                </a:solidFill>
              </a:rPr>
              <a:t>Ανατομία του στομάχου</a:t>
            </a:r>
          </a:p>
        </p:txBody>
      </p:sp>
      <p:sp>
        <p:nvSpPr>
          <p:cNvPr id="26627" name="Rectangle 3"/>
          <p:cNvSpPr>
            <a:spLocks noGrp="1" noChangeArrowheads="1"/>
          </p:cNvSpPr>
          <p:nvPr>
            <p:ph type="body" idx="1"/>
          </p:nvPr>
        </p:nvSpPr>
        <p:spPr>
          <a:xfrm>
            <a:off x="267296" y="1596267"/>
            <a:ext cx="9979025" cy="5964996"/>
          </a:xfrm>
        </p:spPr>
        <p:txBody>
          <a:bodyPr/>
          <a:lstStyle/>
          <a:p>
            <a:pPr marL="695310" indent="-695310" algn="just">
              <a:lnSpc>
                <a:spcPct val="90000"/>
              </a:lnSpc>
            </a:pPr>
            <a:r>
              <a:rPr lang="el-GR" sz="2700" dirty="0">
                <a:solidFill>
                  <a:schemeClr val="accent2"/>
                </a:solidFill>
              </a:rPr>
              <a:t>Εμφανίζει δύο στόμια, το οισοφαγικό (καρδιακό) και το πυλωρικό (πυλωρός), δύο επιφάνειες, πρόσθια και οπίσθια και δύο χείλη (τόξα), το έλασσον και το μείζον.</a:t>
            </a:r>
          </a:p>
          <a:p>
            <a:pPr marL="695310" indent="-695310" algn="just">
              <a:lnSpc>
                <a:spcPct val="90000"/>
              </a:lnSpc>
            </a:pPr>
            <a:r>
              <a:rPr lang="el-GR" sz="2700" dirty="0">
                <a:solidFill>
                  <a:schemeClr val="accent2"/>
                </a:solidFill>
              </a:rPr>
              <a:t>Το οισοφαγικό στόμιο εξωτερικά αντιστοιχεί στην καρδιακή εντομή που αποτελεί το όριο μεταξύ οισοφάγου και θόλου του στομάχου. Η εντομή αυτή εσωτερικά αντιστοιχεί σε πτυχή, που </a:t>
            </a:r>
            <a:r>
              <a:rPr lang="el-GR" sz="2700" dirty="0" err="1">
                <a:solidFill>
                  <a:schemeClr val="accent2"/>
                </a:solidFill>
              </a:rPr>
              <a:t>υπεγείροντας</a:t>
            </a:r>
            <a:r>
              <a:rPr lang="el-GR" sz="2700" dirty="0">
                <a:solidFill>
                  <a:schemeClr val="accent2"/>
                </a:solidFill>
              </a:rPr>
              <a:t> το βλεννογόνο, συγκλείει ελαφρά το οισοφαγικό στόμιο (βαλβίδα του </a:t>
            </a:r>
            <a:r>
              <a:rPr lang="en-US" sz="2700" dirty="0" err="1">
                <a:solidFill>
                  <a:schemeClr val="accent2"/>
                </a:solidFill>
              </a:rPr>
              <a:t>Cubarrof</a:t>
            </a:r>
            <a:r>
              <a:rPr lang="en-US" sz="2700" dirty="0">
                <a:solidFill>
                  <a:schemeClr val="accent2"/>
                </a:solidFill>
              </a:rPr>
              <a:t>).</a:t>
            </a:r>
          </a:p>
          <a:p>
            <a:pPr marL="695310" indent="-695310" algn="just">
              <a:lnSpc>
                <a:spcPct val="90000"/>
              </a:lnSpc>
            </a:pPr>
            <a:r>
              <a:rPr lang="en-US" sz="2700" dirty="0">
                <a:solidFill>
                  <a:schemeClr val="accent2"/>
                </a:solidFill>
              </a:rPr>
              <a:t>To </a:t>
            </a:r>
            <a:r>
              <a:rPr lang="el-GR" sz="2700" dirty="0">
                <a:solidFill>
                  <a:schemeClr val="accent2"/>
                </a:solidFill>
              </a:rPr>
              <a:t>πυλωρικό στόμιο εσωτερικά αφορίζεται από κυκλοτερές έπαρμα του βλεννογόνου (πυλωρική βαλβίδα), ενώ εξωτερικά από ελαφρά κυκλοτερή αύλακα, μέσα στην οποία πορεύεται η πυλωρική φλέβα του </a:t>
            </a:r>
            <a:r>
              <a:rPr lang="en-US" sz="2700" dirty="0">
                <a:solidFill>
                  <a:schemeClr val="accent2"/>
                </a:solidFill>
              </a:rPr>
              <a:t>Mayo, </a:t>
            </a:r>
            <a:r>
              <a:rPr lang="el-GR" sz="2700" dirty="0">
                <a:solidFill>
                  <a:schemeClr val="accent2"/>
                </a:solidFill>
              </a:rPr>
              <a:t>η οποία αποτελεί το όριο μεταξύ στομάχου και 12δακτύλου.</a:t>
            </a:r>
          </a:p>
        </p:txBody>
      </p:sp>
      <p:sp>
        <p:nvSpPr>
          <p:cNvPr id="26628" name="Line 4"/>
          <p:cNvSpPr>
            <a:spLocks noChangeShapeType="1"/>
          </p:cNvSpPr>
          <p:nvPr/>
        </p:nvSpPr>
        <p:spPr bwMode="auto">
          <a:xfrm>
            <a:off x="0" y="1428239"/>
            <a:ext cx="10691813" cy="0"/>
          </a:xfrm>
          <a:prstGeom prst="line">
            <a:avLst/>
          </a:prstGeom>
          <a:noFill/>
          <a:ln w="38100">
            <a:solidFill>
              <a:srgbClr val="FFFF00"/>
            </a:solidFill>
            <a:round/>
            <a:headEnd/>
            <a:tailEnd/>
          </a:ln>
          <a:effectLst/>
        </p:spPr>
        <p:txBody>
          <a:bodyPr lIns="104296" tIns="52148" rIns="104296" bIns="52148"/>
          <a:lstStyle/>
          <a:p>
            <a:endParaRPr lang="el-GR"/>
          </a:p>
        </p:txBody>
      </p:sp>
      <p:pic>
        <p:nvPicPr>
          <p:cNvPr id="26629" name="Picture 5" descr="In situ"/>
          <p:cNvPicPr>
            <a:picLocks noChangeAspect="1" noChangeArrowheads="1"/>
          </p:cNvPicPr>
          <p:nvPr/>
        </p:nvPicPr>
        <p:blipFill>
          <a:blip r:embed="rId2" cstate="print"/>
          <a:srcRect/>
          <a:stretch>
            <a:fillRect/>
          </a:stretch>
        </p:blipFill>
        <p:spPr bwMode="auto">
          <a:xfrm>
            <a:off x="240507" y="0"/>
            <a:ext cx="10058400" cy="75192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blinds(horizontal)">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blinds(horizontal)">
                                      <p:cBhvr>
                                        <p:cTn id="12" dur="500"/>
                                        <p:tgtEl>
                                          <p:spTgt spid="26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blinds(horizontal)">
                                      <p:cBhvr>
                                        <p:cTn id="17" dur="500"/>
                                        <p:tgtEl>
                                          <p:spTgt spid="26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6629"/>
                                        </p:tgtEl>
                                        <p:attrNameLst>
                                          <p:attrName>style.visibility</p:attrName>
                                        </p:attrNameLst>
                                      </p:cBhvr>
                                      <p:to>
                                        <p:strVal val="visible"/>
                                      </p:to>
                                    </p:set>
                                    <p:animEffect transition="in" filter="checkerboard(across)">
                                      <p:cBhvr>
                                        <p:cTn id="22" dur="500"/>
                                        <p:tgtEl>
                                          <p:spTgt spid="26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l-GR" sz="4600" b="1" dirty="0">
                <a:solidFill>
                  <a:srgbClr val="FFFF00"/>
                </a:solidFill>
              </a:rPr>
              <a:t>Ανατομία του στομάχου</a:t>
            </a:r>
          </a:p>
        </p:txBody>
      </p:sp>
      <p:sp>
        <p:nvSpPr>
          <p:cNvPr id="27651" name="Rectangle 3"/>
          <p:cNvSpPr>
            <a:spLocks noGrp="1" noChangeArrowheads="1"/>
          </p:cNvSpPr>
          <p:nvPr>
            <p:ph type="body" idx="1"/>
          </p:nvPr>
        </p:nvSpPr>
        <p:spPr>
          <a:xfrm>
            <a:off x="267295" y="2016337"/>
            <a:ext cx="9711730" cy="3024505"/>
          </a:xfrm>
        </p:spPr>
        <p:txBody>
          <a:bodyPr/>
          <a:lstStyle/>
          <a:p>
            <a:pPr marL="695310" indent="-695310" algn="just">
              <a:buNone/>
            </a:pPr>
            <a:r>
              <a:rPr lang="el-GR" sz="2700" dirty="0">
                <a:solidFill>
                  <a:schemeClr val="bg1"/>
                </a:solidFill>
              </a:rPr>
              <a:t>       Η πρόσθια επιφάνεια του στομάχου έρχεται σε επαφή με το κοιλιακό τοίχωμα, ενώ η οπίσθια με το πάγκρεας, το σπλήνα, τον ΑΡ νεφρό, το επινεφρίδιο, την ΑΡ </a:t>
            </a:r>
            <a:r>
              <a:rPr lang="el-GR" sz="2700" dirty="0" err="1">
                <a:solidFill>
                  <a:schemeClr val="bg1"/>
                </a:solidFill>
              </a:rPr>
              <a:t>κολική</a:t>
            </a:r>
            <a:r>
              <a:rPr lang="el-GR" sz="2700" dirty="0">
                <a:solidFill>
                  <a:schemeClr val="bg1"/>
                </a:solidFill>
              </a:rPr>
              <a:t> καμπή και το εγκάρσιο </a:t>
            </a:r>
            <a:r>
              <a:rPr lang="el-GR" sz="2700" dirty="0" err="1">
                <a:solidFill>
                  <a:schemeClr val="bg1"/>
                </a:solidFill>
              </a:rPr>
              <a:t>μεσόκολο</a:t>
            </a:r>
            <a:r>
              <a:rPr lang="el-GR" sz="2700" dirty="0">
                <a:solidFill>
                  <a:schemeClr val="bg1"/>
                </a:solidFill>
              </a:rPr>
              <a:t>. Από τα όργανα αυτά ο στόμαχος χωρίζεται με </a:t>
            </a:r>
            <a:r>
              <a:rPr lang="el-GR" sz="2700" dirty="0" err="1">
                <a:solidFill>
                  <a:schemeClr val="bg1"/>
                </a:solidFill>
              </a:rPr>
              <a:t>σχισμοειδή</a:t>
            </a:r>
            <a:r>
              <a:rPr lang="el-GR" sz="2700" dirty="0">
                <a:solidFill>
                  <a:schemeClr val="bg1"/>
                </a:solidFill>
              </a:rPr>
              <a:t> κοιλότητα, τον ελάσσονα </a:t>
            </a:r>
            <a:r>
              <a:rPr lang="el-GR" sz="2700" dirty="0" err="1">
                <a:solidFill>
                  <a:schemeClr val="bg1"/>
                </a:solidFill>
              </a:rPr>
              <a:t>επιπλοϊκό</a:t>
            </a:r>
            <a:r>
              <a:rPr lang="el-GR" sz="2700" dirty="0">
                <a:solidFill>
                  <a:schemeClr val="bg1"/>
                </a:solidFill>
              </a:rPr>
              <a:t> θύλακο.         </a:t>
            </a:r>
          </a:p>
        </p:txBody>
      </p:sp>
      <p:sp>
        <p:nvSpPr>
          <p:cNvPr id="27652" name="Line 4"/>
          <p:cNvSpPr>
            <a:spLocks noChangeShapeType="1"/>
          </p:cNvSpPr>
          <p:nvPr/>
        </p:nvSpPr>
        <p:spPr bwMode="auto">
          <a:xfrm>
            <a:off x="0" y="1428239"/>
            <a:ext cx="10691813" cy="0"/>
          </a:xfrm>
          <a:prstGeom prst="line">
            <a:avLst/>
          </a:prstGeom>
          <a:noFill/>
          <a:ln w="38100">
            <a:solidFill>
              <a:srgbClr val="FFFF00"/>
            </a:solidFill>
            <a:round/>
            <a:headEnd/>
            <a:tailEnd/>
          </a:ln>
          <a:effectLst/>
        </p:spPr>
        <p:txBody>
          <a:bodyPr lIns="104296" tIns="52148" rIns="104296" bIns="52148"/>
          <a:lstStyle/>
          <a:p>
            <a:endParaRPr lang="el-GR"/>
          </a:p>
        </p:txBody>
      </p:sp>
      <p:pic>
        <p:nvPicPr>
          <p:cNvPr id="27653" name="Picture 5" descr="256"/>
          <p:cNvPicPr>
            <a:picLocks noChangeAspect="1" noChangeArrowheads="1"/>
          </p:cNvPicPr>
          <p:nvPr/>
        </p:nvPicPr>
        <p:blipFill>
          <a:blip r:embed="rId2" cstate="print"/>
          <a:srcRect/>
          <a:stretch>
            <a:fillRect/>
          </a:stretch>
        </p:blipFill>
        <p:spPr bwMode="auto">
          <a:xfrm>
            <a:off x="712788" y="15753"/>
            <a:ext cx="9355336" cy="7545510"/>
          </a:xfrm>
          <a:prstGeom prst="rect">
            <a:avLst/>
          </a:prstGeom>
          <a:noFill/>
        </p:spPr>
      </p:pic>
      <p:pic>
        <p:nvPicPr>
          <p:cNvPr id="27654" name="Picture 6" descr="255"/>
          <p:cNvPicPr>
            <a:picLocks noChangeAspect="1" noChangeArrowheads="1"/>
          </p:cNvPicPr>
          <p:nvPr/>
        </p:nvPicPr>
        <p:blipFill>
          <a:blip r:embed="rId3" cstate="print"/>
          <a:srcRect/>
          <a:stretch>
            <a:fillRect/>
          </a:stretch>
        </p:blipFill>
        <p:spPr bwMode="auto">
          <a:xfrm>
            <a:off x="316706" y="1751"/>
            <a:ext cx="9829800" cy="75595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7653"/>
                                        </p:tgtEl>
                                        <p:attrNameLst>
                                          <p:attrName>style.visibility</p:attrName>
                                        </p:attrNameLst>
                                      </p:cBhvr>
                                      <p:to>
                                        <p:strVal val="visible"/>
                                      </p:to>
                                    </p:set>
                                    <p:animEffect transition="in" filter="checkerboard(across)">
                                      <p:cBhvr>
                                        <p:cTn id="13" dur="500"/>
                                        <p:tgtEl>
                                          <p:spTgt spid="27653"/>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27654"/>
                                        </p:tgtEl>
                                        <p:attrNameLst>
                                          <p:attrName>style.visibility</p:attrName>
                                        </p:attrNameLst>
                                      </p:cBhvr>
                                      <p:to>
                                        <p:strVal val="visible"/>
                                      </p:to>
                                    </p:set>
                                    <p:animEffect transition="in" filter="box(in)">
                                      <p:cBhvr>
                                        <p:cTn id="18" dur="5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l-GR" sz="4600" b="1" dirty="0">
                <a:solidFill>
                  <a:srgbClr val="FFFF00"/>
                </a:solidFill>
              </a:rPr>
              <a:t>Τοίχωμα του στομάχου</a:t>
            </a:r>
          </a:p>
        </p:txBody>
      </p:sp>
      <p:sp>
        <p:nvSpPr>
          <p:cNvPr id="28675" name="Rectangle 3"/>
          <p:cNvSpPr>
            <a:spLocks noGrp="1" noChangeArrowheads="1"/>
          </p:cNvSpPr>
          <p:nvPr>
            <p:ph type="body" idx="1"/>
          </p:nvPr>
        </p:nvSpPr>
        <p:spPr>
          <a:xfrm>
            <a:off x="534591" y="1764294"/>
            <a:ext cx="9711730" cy="3780632"/>
          </a:xfrm>
        </p:spPr>
        <p:txBody>
          <a:bodyPr/>
          <a:lstStyle/>
          <a:p>
            <a:pPr marL="695310" indent="-695310" algn="just">
              <a:buNone/>
            </a:pPr>
            <a:r>
              <a:rPr lang="el-GR" sz="2700" dirty="0">
                <a:solidFill>
                  <a:schemeClr val="bg1"/>
                </a:solidFill>
              </a:rPr>
              <a:t>       Το τοίχωμα του στομάχου αποτελείται από τέσσερις χιτώνες: </a:t>
            </a:r>
          </a:p>
          <a:p>
            <a:pPr marL="695310" indent="-695310" algn="just"/>
            <a:r>
              <a:rPr lang="el-GR" sz="2700" dirty="0">
                <a:solidFill>
                  <a:srgbClr val="FF0000"/>
                </a:solidFill>
              </a:rPr>
              <a:t>Το βλεννογόνο</a:t>
            </a:r>
            <a:endParaRPr lang="el-GR" sz="2700" dirty="0">
              <a:solidFill>
                <a:schemeClr val="accent2"/>
              </a:solidFill>
            </a:endParaRPr>
          </a:p>
          <a:p>
            <a:pPr marL="695310" indent="-695310" algn="just"/>
            <a:r>
              <a:rPr lang="el-GR" sz="2700" dirty="0">
                <a:solidFill>
                  <a:srgbClr val="FF0000"/>
                </a:solidFill>
              </a:rPr>
              <a:t>Τον </a:t>
            </a:r>
            <a:r>
              <a:rPr lang="el-GR" sz="2700" dirty="0" err="1">
                <a:solidFill>
                  <a:srgbClr val="FF0000"/>
                </a:solidFill>
              </a:rPr>
              <a:t>υποβλεννογόνιο</a:t>
            </a:r>
            <a:endParaRPr lang="el-GR" sz="2700" dirty="0">
              <a:solidFill>
                <a:srgbClr val="FF0000"/>
              </a:solidFill>
            </a:endParaRPr>
          </a:p>
          <a:p>
            <a:pPr marL="695310" indent="-695310" algn="just"/>
            <a:r>
              <a:rPr lang="el-GR" sz="2700" dirty="0">
                <a:solidFill>
                  <a:srgbClr val="FF0000"/>
                </a:solidFill>
              </a:rPr>
              <a:t>Το μυϊκό</a:t>
            </a:r>
          </a:p>
          <a:p>
            <a:pPr marL="695310" indent="-695310" algn="just"/>
            <a:r>
              <a:rPr lang="el-GR" sz="2700" dirty="0">
                <a:solidFill>
                  <a:srgbClr val="FF0000"/>
                </a:solidFill>
              </a:rPr>
              <a:t>Τον ορογόνο</a:t>
            </a:r>
          </a:p>
          <a:p>
            <a:pPr marL="695310" indent="-695310" algn="just">
              <a:buNone/>
            </a:pPr>
            <a:r>
              <a:rPr lang="el-GR" sz="2700" dirty="0">
                <a:solidFill>
                  <a:schemeClr val="bg1"/>
                </a:solidFill>
              </a:rPr>
              <a:t>       </a:t>
            </a:r>
          </a:p>
        </p:txBody>
      </p:sp>
      <p:sp>
        <p:nvSpPr>
          <p:cNvPr id="28676" name="Line 4"/>
          <p:cNvSpPr>
            <a:spLocks noChangeShapeType="1"/>
          </p:cNvSpPr>
          <p:nvPr/>
        </p:nvSpPr>
        <p:spPr bwMode="auto">
          <a:xfrm>
            <a:off x="0" y="1428239"/>
            <a:ext cx="10691813" cy="0"/>
          </a:xfrm>
          <a:prstGeom prst="line">
            <a:avLst/>
          </a:prstGeom>
          <a:noFill/>
          <a:ln w="38100">
            <a:solidFill>
              <a:srgbClr val="FFFF00"/>
            </a:solidFill>
            <a:round/>
            <a:headEnd/>
            <a:tailEnd/>
          </a:ln>
          <a:effectLst/>
        </p:spPr>
        <p:txBody>
          <a:bodyPr lIns="104296" tIns="52148" rIns="104296" bIns="52148"/>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dissolve">
                                      <p:cBhvr>
                                        <p:cTn id="7" dur="5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dissolve">
                                      <p:cBhvr>
                                        <p:cTn id="12" dur="5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dissolve">
                                      <p:cBhvr>
                                        <p:cTn id="17" dur="500"/>
                                        <p:tgtEl>
                                          <p:spTgt spid="286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675">
                                            <p:txEl>
                                              <p:pRg st="3" end="3"/>
                                            </p:txEl>
                                          </p:spTgt>
                                        </p:tgtEl>
                                        <p:attrNameLst>
                                          <p:attrName>style.visibility</p:attrName>
                                        </p:attrNameLst>
                                      </p:cBhvr>
                                      <p:to>
                                        <p:strVal val="visible"/>
                                      </p:to>
                                    </p:set>
                                    <p:animEffect transition="in" filter="dissolve">
                                      <p:cBhvr>
                                        <p:cTn id="22" dur="500"/>
                                        <p:tgtEl>
                                          <p:spTgt spid="286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675">
                                            <p:txEl>
                                              <p:pRg st="4" end="4"/>
                                            </p:txEl>
                                          </p:spTgt>
                                        </p:tgtEl>
                                        <p:attrNameLst>
                                          <p:attrName>style.visibility</p:attrName>
                                        </p:attrNameLst>
                                      </p:cBhvr>
                                      <p:to>
                                        <p:strVal val="visible"/>
                                      </p:to>
                                    </p:set>
                                    <p:animEffect transition="in" filter="dissolve">
                                      <p:cBhvr>
                                        <p:cTn id="27" dur="500"/>
                                        <p:tgtEl>
                                          <p:spTgt spid="286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675">
                                            <p:txEl>
                                              <p:pRg st="5" end="5"/>
                                            </p:txEl>
                                          </p:spTgt>
                                        </p:tgtEl>
                                        <p:attrNameLst>
                                          <p:attrName>style.visibility</p:attrName>
                                        </p:attrNameLst>
                                      </p:cBhvr>
                                      <p:to>
                                        <p:strVal val="visible"/>
                                      </p:to>
                                    </p:set>
                                    <p:animEffect transition="in" filter="dissolve">
                                      <p:cBhvr>
                                        <p:cTn id="32" dur="500"/>
                                        <p:tgtEl>
                                          <p:spTgt spid="286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l-GR" sz="4600" b="1" dirty="0">
                <a:solidFill>
                  <a:srgbClr val="FFFF00"/>
                </a:solidFill>
              </a:rPr>
              <a:t>Ο βλεννογόνος…</a:t>
            </a:r>
          </a:p>
        </p:txBody>
      </p:sp>
      <p:sp>
        <p:nvSpPr>
          <p:cNvPr id="29699" name="Rectangle 3"/>
          <p:cNvSpPr>
            <a:spLocks noGrp="1" noChangeArrowheads="1"/>
          </p:cNvSpPr>
          <p:nvPr>
            <p:ph type="body" idx="1"/>
          </p:nvPr>
        </p:nvSpPr>
        <p:spPr>
          <a:xfrm>
            <a:off x="0" y="1596267"/>
            <a:ext cx="10246321" cy="5376898"/>
          </a:xfrm>
        </p:spPr>
        <p:txBody>
          <a:bodyPr/>
          <a:lstStyle/>
          <a:p>
            <a:pPr marL="695310" indent="-695310" algn="just">
              <a:lnSpc>
                <a:spcPct val="90000"/>
              </a:lnSpc>
              <a:buNone/>
            </a:pPr>
            <a:r>
              <a:rPr lang="el-GR" sz="2300" dirty="0">
                <a:solidFill>
                  <a:schemeClr val="bg1"/>
                </a:solidFill>
              </a:rPr>
              <a:t>        </a:t>
            </a:r>
            <a:r>
              <a:rPr lang="el-GR" sz="2300" b="1" dirty="0">
                <a:solidFill>
                  <a:schemeClr val="accent2"/>
                </a:solidFill>
              </a:rPr>
              <a:t>Ο βλεννογόνος φέρει κατά μήκος του ελάσσονος τόξου 2-4 πτυχές που είναι μόνιμες. Οι πτυχές αυτές δημιουργούν μια αύλακα (γαστρική αύλακα του </a:t>
            </a:r>
            <a:r>
              <a:rPr lang="en-US" sz="2300" b="1" dirty="0" err="1">
                <a:solidFill>
                  <a:schemeClr val="accent2"/>
                </a:solidFill>
              </a:rPr>
              <a:t>Waldayer</a:t>
            </a:r>
            <a:r>
              <a:rPr lang="en-US" sz="2300" b="1" dirty="0">
                <a:solidFill>
                  <a:schemeClr val="accent2"/>
                </a:solidFill>
              </a:rPr>
              <a:t>)</a:t>
            </a:r>
            <a:r>
              <a:rPr lang="el-GR" sz="2300" b="1" dirty="0">
                <a:solidFill>
                  <a:schemeClr val="accent2"/>
                </a:solidFill>
              </a:rPr>
              <a:t>, που είναι ο συντομότερος δρόμος της διόδου των τροφών και των υγρών προς το 12δάκτυλο. Ακόμη ο βλεννογόνος εμφανίζει στην επιφάνειά του επάρματα (γαστρικές άλω) και καταδύσεις (γαστρικά </a:t>
            </a:r>
            <a:r>
              <a:rPr lang="el-GR" sz="2300" b="1" dirty="0" err="1">
                <a:solidFill>
                  <a:schemeClr val="accent2"/>
                </a:solidFill>
              </a:rPr>
              <a:t>βοθρία</a:t>
            </a:r>
            <a:r>
              <a:rPr lang="el-GR" sz="2300" b="1" dirty="0">
                <a:solidFill>
                  <a:schemeClr val="accent2"/>
                </a:solidFill>
              </a:rPr>
              <a:t>) στον πυθμένα των οποίων εκβάλλουν οι γαστρικοί αδένες. Από άποψη λεπτής υφής αποτελείται από επιθήλιο </a:t>
            </a:r>
            <a:r>
              <a:rPr lang="el-GR" sz="2300" b="1" dirty="0" err="1">
                <a:solidFill>
                  <a:schemeClr val="accent2"/>
                </a:solidFill>
              </a:rPr>
              <a:t>μονόστιβο</a:t>
            </a:r>
            <a:r>
              <a:rPr lang="el-GR" sz="2300" b="1" dirty="0">
                <a:solidFill>
                  <a:schemeClr val="accent2"/>
                </a:solidFill>
              </a:rPr>
              <a:t> κυλινδρικό, που παράγει </a:t>
            </a:r>
            <a:r>
              <a:rPr lang="el-GR" sz="2300" b="1" dirty="0" err="1">
                <a:solidFill>
                  <a:schemeClr val="accent2"/>
                </a:solidFill>
              </a:rPr>
              <a:t>βλέννη</a:t>
            </a:r>
            <a:r>
              <a:rPr lang="el-GR" sz="2300" b="1" dirty="0">
                <a:solidFill>
                  <a:schemeClr val="accent2"/>
                </a:solidFill>
              </a:rPr>
              <a:t>, χόριο και αδένες. Από τοπογραφικής απόψεως οι αδένες διακρίνονται σε ιδίως γαστρικούς, καρδιακούς και πυλωρικούς. Οι γαστρικοί αδένες έχουν κύτταρα που παράγουν ιόντα Η</a:t>
            </a:r>
            <a:r>
              <a:rPr lang="en-US" sz="2300" b="1" dirty="0">
                <a:solidFill>
                  <a:schemeClr val="accent2"/>
                </a:solidFill>
                <a:cs typeface="Arial" pitchFamily="34" charset="0"/>
              </a:rPr>
              <a:t>+</a:t>
            </a:r>
            <a:r>
              <a:rPr lang="el-GR" sz="2300" b="1" dirty="0">
                <a:solidFill>
                  <a:schemeClr val="accent2"/>
                </a:solidFill>
                <a:cs typeface="Arial" pitchFamily="34" charset="0"/>
              </a:rPr>
              <a:t>. Οι καρδιακοί έχουν κύτταρα που παράγουν κυρίως </a:t>
            </a:r>
            <a:r>
              <a:rPr lang="el-GR" sz="2300" b="1" dirty="0" err="1">
                <a:solidFill>
                  <a:schemeClr val="accent2"/>
                </a:solidFill>
                <a:cs typeface="Arial" pitchFamily="34" charset="0"/>
              </a:rPr>
              <a:t>βλέννη</a:t>
            </a:r>
            <a:r>
              <a:rPr lang="el-GR" sz="2300" b="1" dirty="0">
                <a:solidFill>
                  <a:schemeClr val="accent2"/>
                </a:solidFill>
                <a:cs typeface="Arial" pitchFamily="34" charset="0"/>
              </a:rPr>
              <a:t> (</a:t>
            </a:r>
            <a:r>
              <a:rPr lang="el-GR" sz="2300" b="1" dirty="0" err="1">
                <a:solidFill>
                  <a:schemeClr val="accent2"/>
                </a:solidFill>
                <a:cs typeface="Arial" pitchFamily="34" charset="0"/>
              </a:rPr>
              <a:t>καλλυκοειδή</a:t>
            </a:r>
            <a:r>
              <a:rPr lang="el-GR" sz="2300" b="1" dirty="0">
                <a:solidFill>
                  <a:schemeClr val="accent2"/>
                </a:solidFill>
                <a:cs typeface="Arial" pitchFamily="34" charset="0"/>
              </a:rPr>
              <a:t>), ενώ οι πυλωρικοί, που είναι παρόμοιοι με τους 12δακτυλικούς, έχουν κύτταρα που παράγουν </a:t>
            </a:r>
            <a:r>
              <a:rPr lang="el-GR" sz="2300" b="1" dirty="0" err="1">
                <a:solidFill>
                  <a:schemeClr val="accent2"/>
                </a:solidFill>
                <a:cs typeface="Arial" pitchFamily="34" charset="0"/>
              </a:rPr>
              <a:t>πεψινογόνο</a:t>
            </a:r>
            <a:r>
              <a:rPr lang="el-GR" sz="2300" b="1" dirty="0">
                <a:solidFill>
                  <a:schemeClr val="accent2"/>
                </a:solidFill>
                <a:cs typeface="Arial" pitchFamily="34" charset="0"/>
              </a:rPr>
              <a:t> Ι και ΙΙ, </a:t>
            </a:r>
            <a:r>
              <a:rPr lang="el-GR" sz="2300" b="1" dirty="0" err="1">
                <a:solidFill>
                  <a:schemeClr val="accent2"/>
                </a:solidFill>
                <a:cs typeface="Arial" pitchFamily="34" charset="0"/>
              </a:rPr>
              <a:t>γαστρίνη</a:t>
            </a:r>
            <a:r>
              <a:rPr lang="el-GR" sz="2300" b="1" dirty="0">
                <a:solidFill>
                  <a:schemeClr val="accent2"/>
                </a:solidFill>
                <a:cs typeface="Arial" pitchFamily="34" charset="0"/>
              </a:rPr>
              <a:t> (κύτταρα </a:t>
            </a:r>
            <a:r>
              <a:rPr lang="en-US" sz="2300" b="1" dirty="0">
                <a:solidFill>
                  <a:schemeClr val="accent2"/>
                </a:solidFill>
                <a:cs typeface="Arial" pitchFamily="34" charset="0"/>
              </a:rPr>
              <a:t>G) </a:t>
            </a:r>
            <a:r>
              <a:rPr lang="el-GR" sz="2300" b="1" dirty="0">
                <a:solidFill>
                  <a:schemeClr val="accent2"/>
                </a:solidFill>
                <a:cs typeface="Arial" pitchFamily="34" charset="0"/>
              </a:rPr>
              <a:t>και </a:t>
            </a:r>
            <a:r>
              <a:rPr lang="el-GR" sz="2300" b="1" dirty="0" err="1">
                <a:solidFill>
                  <a:schemeClr val="accent2"/>
                </a:solidFill>
                <a:cs typeface="Arial" pitchFamily="34" charset="0"/>
              </a:rPr>
              <a:t>σωματοστατίνη</a:t>
            </a:r>
            <a:r>
              <a:rPr lang="el-GR" sz="2300" b="1" dirty="0">
                <a:solidFill>
                  <a:schemeClr val="accent2"/>
                </a:solidFill>
                <a:cs typeface="Arial" pitchFamily="34" charset="0"/>
              </a:rPr>
              <a:t> (κύτταρα </a:t>
            </a:r>
            <a:r>
              <a:rPr lang="en-US" sz="2300" b="1" dirty="0">
                <a:solidFill>
                  <a:schemeClr val="accent2"/>
                </a:solidFill>
                <a:cs typeface="Arial" pitchFamily="34" charset="0"/>
              </a:rPr>
              <a:t>D).</a:t>
            </a:r>
          </a:p>
        </p:txBody>
      </p:sp>
      <p:sp>
        <p:nvSpPr>
          <p:cNvPr id="29700" name="Line 4"/>
          <p:cNvSpPr>
            <a:spLocks noChangeShapeType="1"/>
          </p:cNvSpPr>
          <p:nvPr/>
        </p:nvSpPr>
        <p:spPr bwMode="auto">
          <a:xfrm>
            <a:off x="0" y="1428239"/>
            <a:ext cx="10691813" cy="0"/>
          </a:xfrm>
          <a:prstGeom prst="line">
            <a:avLst/>
          </a:prstGeom>
          <a:noFill/>
          <a:ln w="38100">
            <a:solidFill>
              <a:srgbClr val="FFFF00"/>
            </a:solidFill>
            <a:round/>
            <a:headEnd/>
            <a:tailEnd/>
          </a:ln>
          <a:effectLst/>
        </p:spPr>
        <p:txBody>
          <a:bodyPr lIns="104296" tIns="52148" rIns="104296" bIns="52148"/>
          <a:lstStyle/>
          <a:p>
            <a:endParaRPr lang="el-GR"/>
          </a:p>
        </p:txBody>
      </p:sp>
      <p:pic>
        <p:nvPicPr>
          <p:cNvPr id="29703" name="Picture 7" descr="Mucosa"/>
          <p:cNvPicPr>
            <a:picLocks noChangeAspect="1" noChangeArrowheads="1"/>
          </p:cNvPicPr>
          <p:nvPr/>
        </p:nvPicPr>
        <p:blipFill>
          <a:blip r:embed="rId2" cstate="print"/>
          <a:srcRect/>
          <a:stretch>
            <a:fillRect/>
          </a:stretch>
        </p:blipFill>
        <p:spPr bwMode="auto">
          <a:xfrm>
            <a:off x="712788" y="1"/>
            <a:ext cx="9355336" cy="7545511"/>
          </a:xfrm>
          <a:prstGeom prst="rect">
            <a:avLst/>
          </a:prstGeom>
          <a:noFill/>
        </p:spPr>
      </p:pic>
      <p:pic>
        <p:nvPicPr>
          <p:cNvPr id="29704" name="Picture 8" descr="Histology"/>
          <p:cNvPicPr>
            <a:picLocks noChangeAspect="1" noChangeArrowheads="1"/>
          </p:cNvPicPr>
          <p:nvPr/>
        </p:nvPicPr>
        <p:blipFill>
          <a:blip r:embed="rId3" cstate="print"/>
          <a:srcRect/>
          <a:stretch>
            <a:fillRect/>
          </a:stretch>
        </p:blipFill>
        <p:spPr bwMode="auto">
          <a:xfrm>
            <a:off x="773906" y="-14002"/>
            <a:ext cx="9296400" cy="757526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edge">
                                      <p:cBhvr>
                                        <p:cTn id="7" dur="2000"/>
                                        <p:tgtEl>
                                          <p:spTgt spid="296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9703"/>
                                        </p:tgtEl>
                                        <p:attrNameLst>
                                          <p:attrName>style.visibility</p:attrName>
                                        </p:attrNameLst>
                                      </p:cBhvr>
                                      <p:to>
                                        <p:strVal val="visible"/>
                                      </p:to>
                                    </p:set>
                                    <p:animEffect transition="in" filter="checkerboard(across)">
                                      <p:cBhvr>
                                        <p:cTn id="12" dur="500"/>
                                        <p:tgtEl>
                                          <p:spTgt spid="2970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9704"/>
                                        </p:tgtEl>
                                        <p:attrNameLst>
                                          <p:attrName>style.visibility</p:attrName>
                                        </p:attrNameLst>
                                      </p:cBhvr>
                                      <p:to>
                                        <p:strVal val="visible"/>
                                      </p:to>
                                    </p:set>
                                    <p:animEffect transition="in" filter="randombar(horizontal)">
                                      <p:cBhvr>
                                        <p:cTn id="17" dur="5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l-GR" sz="4600" b="1" dirty="0">
                <a:solidFill>
                  <a:srgbClr val="FFFF00"/>
                </a:solidFill>
              </a:rPr>
              <a:t>Ο μυϊκός χιτώνας…</a:t>
            </a:r>
          </a:p>
        </p:txBody>
      </p:sp>
      <p:sp>
        <p:nvSpPr>
          <p:cNvPr id="30723" name="Rectangle 3"/>
          <p:cNvSpPr>
            <a:spLocks noGrp="1" noChangeArrowheads="1"/>
          </p:cNvSpPr>
          <p:nvPr>
            <p:ph type="body" idx="1"/>
          </p:nvPr>
        </p:nvSpPr>
        <p:spPr>
          <a:xfrm>
            <a:off x="0" y="1596267"/>
            <a:ext cx="10246321" cy="5376898"/>
          </a:xfrm>
        </p:spPr>
        <p:txBody>
          <a:bodyPr/>
          <a:lstStyle/>
          <a:p>
            <a:pPr marL="695310" indent="-695310" algn="just">
              <a:buNone/>
            </a:pPr>
            <a:r>
              <a:rPr lang="el-GR" sz="2700" dirty="0">
                <a:solidFill>
                  <a:schemeClr val="bg1"/>
                </a:solidFill>
              </a:rPr>
              <a:t>        </a:t>
            </a:r>
            <a:r>
              <a:rPr lang="el-GR" sz="2700" b="1" dirty="0">
                <a:solidFill>
                  <a:schemeClr val="accent2"/>
                </a:solidFill>
              </a:rPr>
              <a:t>Ο μυϊκός χιτώνας έχει τρεις στιβάδες λείων μυϊκών ινών, μια έξω επιμήκη, μια μέση κυκλοτερή και μια έσω λοξή.</a:t>
            </a:r>
          </a:p>
          <a:p>
            <a:pPr marL="695310" indent="-695310" algn="just">
              <a:buNone/>
            </a:pPr>
            <a:endParaRPr lang="el-GR" sz="2700" b="1" dirty="0">
              <a:solidFill>
                <a:schemeClr val="accent2"/>
              </a:solidFill>
            </a:endParaRPr>
          </a:p>
          <a:p>
            <a:pPr marL="695310" indent="-695310" algn="just">
              <a:buNone/>
            </a:pPr>
            <a:r>
              <a:rPr lang="el-GR" sz="2700" b="1" dirty="0">
                <a:solidFill>
                  <a:schemeClr val="accent2"/>
                </a:solidFill>
              </a:rPr>
              <a:t>       Ο ορογόνος καλύπτει όλη την επιφάνεια του οργάνου, εκτός από δύο στενές λωρίδες στο έλασσον και μείζον τόξο, έως και την οπίσθια επιφάνεια της καρδιακής μοίρας, από τις οποίες εισέρχονται τα αγγεία του.</a:t>
            </a:r>
            <a:endParaRPr lang="en-US" sz="2700" b="1" dirty="0">
              <a:solidFill>
                <a:schemeClr val="accent2"/>
              </a:solidFill>
              <a:cs typeface="Arial" pitchFamily="34" charset="0"/>
            </a:endParaRPr>
          </a:p>
        </p:txBody>
      </p:sp>
      <p:sp>
        <p:nvSpPr>
          <p:cNvPr id="30724" name="Line 4"/>
          <p:cNvSpPr>
            <a:spLocks noChangeShapeType="1"/>
          </p:cNvSpPr>
          <p:nvPr/>
        </p:nvSpPr>
        <p:spPr bwMode="auto">
          <a:xfrm>
            <a:off x="0" y="1428239"/>
            <a:ext cx="10691813" cy="0"/>
          </a:xfrm>
          <a:prstGeom prst="line">
            <a:avLst/>
          </a:prstGeom>
          <a:noFill/>
          <a:ln w="38100">
            <a:solidFill>
              <a:srgbClr val="FFFF00"/>
            </a:solidFill>
            <a:round/>
            <a:headEnd/>
            <a:tailEnd/>
          </a:ln>
          <a:effectLst/>
        </p:spPr>
        <p:txBody>
          <a:bodyPr lIns="104296" tIns="52148" rIns="104296" bIns="52148"/>
          <a:lstStyle/>
          <a:p>
            <a:endParaRPr lang="el-GR"/>
          </a:p>
        </p:txBody>
      </p:sp>
      <p:pic>
        <p:nvPicPr>
          <p:cNvPr id="30727" name="Picture 7" descr="Muscolatura"/>
          <p:cNvPicPr>
            <a:picLocks noChangeAspect="1" noChangeArrowheads="1"/>
          </p:cNvPicPr>
          <p:nvPr/>
        </p:nvPicPr>
        <p:blipFill>
          <a:blip r:embed="rId2" cstate="print"/>
          <a:srcRect/>
          <a:stretch>
            <a:fillRect/>
          </a:stretch>
        </p:blipFill>
        <p:spPr bwMode="auto">
          <a:xfrm>
            <a:off x="801886" y="0"/>
            <a:ext cx="9355336" cy="7575265"/>
          </a:xfrm>
          <a:prstGeom prst="rect">
            <a:avLst/>
          </a:prstGeom>
          <a:noFill/>
        </p:spPr>
      </p:pic>
      <p:pic>
        <p:nvPicPr>
          <p:cNvPr id="30728" name="Picture 8" descr="Muscolatura"/>
          <p:cNvPicPr>
            <a:picLocks noChangeAspect="1" noChangeArrowheads="1"/>
          </p:cNvPicPr>
          <p:nvPr/>
        </p:nvPicPr>
        <p:blipFill>
          <a:blip r:embed="rId3" cstate="print"/>
          <a:srcRect/>
          <a:stretch>
            <a:fillRect/>
          </a:stretch>
        </p:blipFill>
        <p:spPr bwMode="auto">
          <a:xfrm>
            <a:off x="469106" y="1"/>
            <a:ext cx="9601200" cy="758751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wedge">
                                      <p:cBhvr>
                                        <p:cTn id="7" dur="20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0723">
                                            <p:txEl>
                                              <p:pRg st="2" end="2"/>
                                            </p:txEl>
                                          </p:spTgt>
                                        </p:tgtEl>
                                        <p:attrNameLst>
                                          <p:attrName>style.visibility</p:attrName>
                                        </p:attrNameLst>
                                      </p:cBhvr>
                                      <p:to>
                                        <p:strVal val="visible"/>
                                      </p:to>
                                    </p:set>
                                    <p:animEffect transition="in" filter="wedge">
                                      <p:cBhvr>
                                        <p:cTn id="12" dur="2000"/>
                                        <p:tgtEl>
                                          <p:spTgt spid="307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0727"/>
                                        </p:tgtEl>
                                        <p:attrNameLst>
                                          <p:attrName>style.visibility</p:attrName>
                                        </p:attrNameLst>
                                      </p:cBhvr>
                                      <p:to>
                                        <p:strVal val="visible"/>
                                      </p:to>
                                    </p:set>
                                    <p:animEffect transition="in" filter="checkerboard(across)">
                                      <p:cBhvr>
                                        <p:cTn id="17" dur="500"/>
                                        <p:tgtEl>
                                          <p:spTgt spid="307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0728"/>
                                        </p:tgtEl>
                                        <p:attrNameLst>
                                          <p:attrName>style.visibility</p:attrName>
                                        </p:attrNameLst>
                                      </p:cBhvr>
                                      <p:to>
                                        <p:strVal val="visible"/>
                                      </p:to>
                                    </p:set>
                                    <p:animEffect transition="in" filter="dissolve">
                                      <p:cBhvr>
                                        <p:cTn id="22" dur="500"/>
                                        <p:tgtEl>
                                          <p:spTgt spid="30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l-GR" sz="4600" b="1" dirty="0">
                <a:solidFill>
                  <a:srgbClr val="FFFF00"/>
                </a:solidFill>
              </a:rPr>
              <a:t>Οι αρτηρίες του στομάχου…</a:t>
            </a:r>
          </a:p>
        </p:txBody>
      </p:sp>
      <p:sp>
        <p:nvSpPr>
          <p:cNvPr id="31747" name="Rectangle 3"/>
          <p:cNvSpPr>
            <a:spLocks noGrp="1" noChangeArrowheads="1"/>
          </p:cNvSpPr>
          <p:nvPr>
            <p:ph type="body" idx="1"/>
          </p:nvPr>
        </p:nvSpPr>
        <p:spPr>
          <a:xfrm>
            <a:off x="267296" y="1596267"/>
            <a:ext cx="10157222" cy="5376898"/>
          </a:xfrm>
        </p:spPr>
        <p:txBody>
          <a:bodyPr/>
          <a:lstStyle/>
          <a:p>
            <a:pPr marL="695310" indent="-695310" algn="just">
              <a:lnSpc>
                <a:spcPct val="80000"/>
              </a:lnSpc>
              <a:buNone/>
            </a:pPr>
            <a:r>
              <a:rPr lang="el-GR" sz="2700" dirty="0">
                <a:solidFill>
                  <a:schemeClr val="bg1"/>
                </a:solidFill>
              </a:rPr>
              <a:t>        </a:t>
            </a:r>
            <a:r>
              <a:rPr lang="el-GR" sz="2700" b="1" dirty="0">
                <a:solidFill>
                  <a:schemeClr val="bg1"/>
                </a:solidFill>
              </a:rPr>
              <a:t>Η αιμάτωση του στομάχου είναι πλούσια και επιτυγχάνεται με έξι αρτηριακά στελέχη. Αυτά είναι:</a:t>
            </a:r>
          </a:p>
          <a:p>
            <a:pPr marL="695310" indent="-695310" algn="just">
              <a:lnSpc>
                <a:spcPct val="80000"/>
              </a:lnSpc>
              <a:buFontTx/>
              <a:buAutoNum type="arabicPeriod"/>
            </a:pPr>
            <a:r>
              <a:rPr lang="el-GR" sz="2700" b="1" dirty="0">
                <a:solidFill>
                  <a:schemeClr val="accent2"/>
                </a:solidFill>
                <a:cs typeface="Arial" pitchFamily="34" charset="0"/>
              </a:rPr>
              <a:t>ΑΡ γαστρική αρτηρία (κλάδος του τρίποδα του </a:t>
            </a:r>
            <a:r>
              <a:rPr lang="en-US" sz="2700" b="1" dirty="0">
                <a:solidFill>
                  <a:schemeClr val="accent2"/>
                </a:solidFill>
                <a:cs typeface="Arial" pitchFamily="34" charset="0"/>
              </a:rPr>
              <a:t>Heller)</a:t>
            </a:r>
          </a:p>
          <a:p>
            <a:pPr marL="695310" indent="-695310" algn="just">
              <a:lnSpc>
                <a:spcPct val="80000"/>
              </a:lnSpc>
              <a:buFontTx/>
              <a:buAutoNum type="arabicPeriod"/>
            </a:pPr>
            <a:r>
              <a:rPr lang="el-GR" sz="2700" b="1" dirty="0">
                <a:solidFill>
                  <a:schemeClr val="accent2"/>
                </a:solidFill>
                <a:cs typeface="Arial" pitchFamily="34" charset="0"/>
              </a:rPr>
              <a:t>ΔΕ γαστρική αρτηρία (κλάδος της ηπατικής α.)</a:t>
            </a:r>
          </a:p>
          <a:p>
            <a:pPr marL="695310" indent="-695310" algn="just">
              <a:lnSpc>
                <a:spcPct val="80000"/>
              </a:lnSpc>
              <a:buFontTx/>
              <a:buAutoNum type="arabicPeriod"/>
            </a:pPr>
            <a:r>
              <a:rPr lang="el-GR" sz="2700" b="1" dirty="0">
                <a:solidFill>
                  <a:schemeClr val="accent2"/>
                </a:solidFill>
                <a:cs typeface="Arial" pitchFamily="34" charset="0"/>
              </a:rPr>
              <a:t>ΑΡ </a:t>
            </a:r>
            <a:r>
              <a:rPr lang="el-GR" sz="2700" b="1" dirty="0" err="1">
                <a:solidFill>
                  <a:schemeClr val="accent2"/>
                </a:solidFill>
                <a:cs typeface="Arial" pitchFamily="34" charset="0"/>
              </a:rPr>
              <a:t>γαστροεπιπλοϊκή</a:t>
            </a:r>
            <a:r>
              <a:rPr lang="el-GR" sz="2700" b="1" dirty="0">
                <a:solidFill>
                  <a:schemeClr val="accent2"/>
                </a:solidFill>
                <a:cs typeface="Arial" pitchFamily="34" charset="0"/>
              </a:rPr>
              <a:t> (κλάδος της σπληνικής α.)</a:t>
            </a:r>
          </a:p>
          <a:p>
            <a:pPr marL="695310" indent="-695310" algn="just">
              <a:lnSpc>
                <a:spcPct val="80000"/>
              </a:lnSpc>
              <a:buFontTx/>
              <a:buAutoNum type="arabicPeriod"/>
            </a:pPr>
            <a:r>
              <a:rPr lang="el-GR" sz="2700" b="1" dirty="0">
                <a:solidFill>
                  <a:schemeClr val="accent2"/>
                </a:solidFill>
                <a:cs typeface="Arial" pitchFamily="34" charset="0"/>
              </a:rPr>
              <a:t>ΔΕ </a:t>
            </a:r>
            <a:r>
              <a:rPr lang="el-GR" sz="2700" b="1" dirty="0" err="1">
                <a:solidFill>
                  <a:schemeClr val="accent2"/>
                </a:solidFill>
                <a:cs typeface="Arial" pitchFamily="34" charset="0"/>
              </a:rPr>
              <a:t>γαστροεπιπλοϊκή</a:t>
            </a:r>
            <a:r>
              <a:rPr lang="el-GR" sz="2700" b="1" dirty="0">
                <a:solidFill>
                  <a:schemeClr val="accent2"/>
                </a:solidFill>
                <a:cs typeface="Arial" pitchFamily="34" charset="0"/>
              </a:rPr>
              <a:t> (κλάδος της γαστρο12δακτυλικής)</a:t>
            </a:r>
          </a:p>
          <a:p>
            <a:pPr marL="695310" indent="-695310" algn="just">
              <a:lnSpc>
                <a:spcPct val="80000"/>
              </a:lnSpc>
              <a:buFontTx/>
              <a:buAutoNum type="arabicPeriod"/>
            </a:pPr>
            <a:r>
              <a:rPr lang="el-GR" sz="2700" b="1" dirty="0">
                <a:solidFill>
                  <a:schemeClr val="accent2"/>
                </a:solidFill>
                <a:cs typeface="Arial" pitchFamily="34" charset="0"/>
              </a:rPr>
              <a:t>Βραχείες γαστρικές</a:t>
            </a:r>
          </a:p>
          <a:p>
            <a:pPr marL="695310" indent="-695310" algn="just">
              <a:lnSpc>
                <a:spcPct val="80000"/>
              </a:lnSpc>
              <a:buFontTx/>
              <a:buAutoNum type="arabicPeriod"/>
            </a:pPr>
            <a:r>
              <a:rPr lang="el-GR" sz="2700" b="1" dirty="0">
                <a:solidFill>
                  <a:schemeClr val="accent2"/>
                </a:solidFill>
                <a:cs typeface="Arial" pitchFamily="34" charset="0"/>
              </a:rPr>
              <a:t>Γαστρο12δακτυλική</a:t>
            </a:r>
          </a:p>
          <a:p>
            <a:pPr marL="695310" indent="-695310" algn="just">
              <a:lnSpc>
                <a:spcPct val="80000"/>
              </a:lnSpc>
              <a:buNone/>
            </a:pPr>
            <a:endParaRPr lang="el-GR" sz="2700" b="1" dirty="0">
              <a:solidFill>
                <a:schemeClr val="accent2"/>
              </a:solidFill>
              <a:cs typeface="Arial" pitchFamily="34" charset="0"/>
            </a:endParaRPr>
          </a:p>
          <a:p>
            <a:pPr marL="695310" indent="-695310" algn="just">
              <a:lnSpc>
                <a:spcPct val="80000"/>
              </a:lnSpc>
              <a:buNone/>
            </a:pPr>
            <a:r>
              <a:rPr lang="el-GR" sz="2700" b="1" dirty="0">
                <a:solidFill>
                  <a:srgbClr val="FF0000"/>
                </a:solidFill>
                <a:cs typeface="Arial" pitchFamily="34" charset="0"/>
              </a:rPr>
              <a:t>       ΠΡΟΣΟΧΗ!!! </a:t>
            </a:r>
            <a:r>
              <a:rPr lang="el-GR" sz="2700" b="1" dirty="0">
                <a:solidFill>
                  <a:schemeClr val="bg1"/>
                </a:solidFill>
                <a:cs typeface="Arial" pitchFamily="34" charset="0"/>
              </a:rPr>
              <a:t>Η γαστρο12δακτυλική έχει ιδιαίτερη σημασία για το χειρουργό, αφού συχνά διαβιβρώσκεται από </a:t>
            </a:r>
            <a:r>
              <a:rPr lang="el-GR" sz="2700" b="1" dirty="0" err="1">
                <a:solidFill>
                  <a:schemeClr val="bg1"/>
                </a:solidFill>
                <a:cs typeface="Arial" pitchFamily="34" charset="0"/>
              </a:rPr>
              <a:t>διατιτραίνοντα</a:t>
            </a:r>
            <a:r>
              <a:rPr lang="el-GR" sz="2700" b="1" dirty="0">
                <a:solidFill>
                  <a:schemeClr val="bg1"/>
                </a:solidFill>
                <a:cs typeface="Arial" pitchFamily="34" charset="0"/>
              </a:rPr>
              <a:t> έλκη του 12δακτύλου, με αποτέλεσμα την αιμορραγία.</a:t>
            </a:r>
            <a:endParaRPr lang="el-GR" sz="2700" b="1" dirty="0">
              <a:solidFill>
                <a:srgbClr val="FF0000"/>
              </a:solidFill>
              <a:cs typeface="Arial" pitchFamily="34" charset="0"/>
            </a:endParaRPr>
          </a:p>
          <a:p>
            <a:pPr marL="695310" indent="-695310" algn="just">
              <a:lnSpc>
                <a:spcPct val="80000"/>
              </a:lnSpc>
              <a:buFontTx/>
              <a:buAutoNum type="arabicPeriod"/>
            </a:pPr>
            <a:endParaRPr lang="en-US" sz="2700" b="1" dirty="0">
              <a:solidFill>
                <a:srgbClr val="FF0000"/>
              </a:solidFill>
              <a:cs typeface="Arial" pitchFamily="34" charset="0"/>
            </a:endParaRPr>
          </a:p>
        </p:txBody>
      </p:sp>
      <p:sp>
        <p:nvSpPr>
          <p:cNvPr id="31748" name="Line 4"/>
          <p:cNvSpPr>
            <a:spLocks noChangeShapeType="1"/>
          </p:cNvSpPr>
          <p:nvPr/>
        </p:nvSpPr>
        <p:spPr bwMode="auto">
          <a:xfrm>
            <a:off x="0" y="1428239"/>
            <a:ext cx="10691813" cy="0"/>
          </a:xfrm>
          <a:prstGeom prst="line">
            <a:avLst/>
          </a:prstGeom>
          <a:noFill/>
          <a:ln w="38100">
            <a:solidFill>
              <a:srgbClr val="FFFF00"/>
            </a:solidFill>
            <a:round/>
            <a:headEnd/>
            <a:tailEnd/>
          </a:ln>
          <a:effectLst/>
        </p:spPr>
        <p:txBody>
          <a:bodyPr lIns="104296" tIns="52148" rIns="104296" bIns="52148"/>
          <a:lstStyle/>
          <a:p>
            <a:endParaRPr lang="el-GR"/>
          </a:p>
        </p:txBody>
      </p:sp>
      <p:pic>
        <p:nvPicPr>
          <p:cNvPr id="31751" name="Picture 7" descr="Arterie"/>
          <p:cNvPicPr>
            <a:picLocks noChangeAspect="1" noChangeArrowheads="1"/>
          </p:cNvPicPr>
          <p:nvPr/>
        </p:nvPicPr>
        <p:blipFill>
          <a:blip r:embed="rId2" cstate="print"/>
          <a:srcRect/>
          <a:stretch>
            <a:fillRect/>
          </a:stretch>
        </p:blipFill>
        <p:spPr bwMode="auto">
          <a:xfrm>
            <a:off x="980083" y="0"/>
            <a:ext cx="9355336" cy="757526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wedge">
                                      <p:cBhvr>
                                        <p:cTn id="7" dur="20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wedge">
                                      <p:cBhvr>
                                        <p:cTn id="12" dur="20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wedge">
                                      <p:cBhvr>
                                        <p:cTn id="17" dur="2000"/>
                                        <p:tgtEl>
                                          <p:spTgt spid="317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wedge">
                                      <p:cBhvr>
                                        <p:cTn id="22" dur="2000"/>
                                        <p:tgtEl>
                                          <p:spTgt spid="317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31747">
                                            <p:txEl>
                                              <p:pRg st="4" end="4"/>
                                            </p:txEl>
                                          </p:spTgt>
                                        </p:tgtEl>
                                        <p:attrNameLst>
                                          <p:attrName>style.visibility</p:attrName>
                                        </p:attrNameLst>
                                      </p:cBhvr>
                                      <p:to>
                                        <p:strVal val="visible"/>
                                      </p:to>
                                    </p:set>
                                    <p:animEffect transition="in" filter="wedge">
                                      <p:cBhvr>
                                        <p:cTn id="27" dur="2000"/>
                                        <p:tgtEl>
                                          <p:spTgt spid="317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31747">
                                            <p:txEl>
                                              <p:pRg st="5" end="5"/>
                                            </p:txEl>
                                          </p:spTgt>
                                        </p:tgtEl>
                                        <p:attrNameLst>
                                          <p:attrName>style.visibility</p:attrName>
                                        </p:attrNameLst>
                                      </p:cBhvr>
                                      <p:to>
                                        <p:strVal val="visible"/>
                                      </p:to>
                                    </p:set>
                                    <p:animEffect transition="in" filter="wedge">
                                      <p:cBhvr>
                                        <p:cTn id="32" dur="2000"/>
                                        <p:tgtEl>
                                          <p:spTgt spid="3174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31747">
                                            <p:txEl>
                                              <p:pRg st="6" end="6"/>
                                            </p:txEl>
                                          </p:spTgt>
                                        </p:tgtEl>
                                        <p:attrNameLst>
                                          <p:attrName>style.visibility</p:attrName>
                                        </p:attrNameLst>
                                      </p:cBhvr>
                                      <p:to>
                                        <p:strVal val="visible"/>
                                      </p:to>
                                    </p:set>
                                    <p:animEffect transition="in" filter="wedge">
                                      <p:cBhvr>
                                        <p:cTn id="37" dur="2000"/>
                                        <p:tgtEl>
                                          <p:spTgt spid="3174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31747">
                                            <p:txEl>
                                              <p:pRg st="8" end="8"/>
                                            </p:txEl>
                                          </p:spTgt>
                                        </p:tgtEl>
                                        <p:attrNameLst>
                                          <p:attrName>style.visibility</p:attrName>
                                        </p:attrNameLst>
                                      </p:cBhvr>
                                      <p:to>
                                        <p:strVal val="visible"/>
                                      </p:to>
                                    </p:set>
                                    <p:animEffect transition="in" filter="wedge">
                                      <p:cBhvr>
                                        <p:cTn id="42" dur="2000"/>
                                        <p:tgtEl>
                                          <p:spTgt spid="3174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31751"/>
                                        </p:tgtEl>
                                        <p:attrNameLst>
                                          <p:attrName>style.visibility</p:attrName>
                                        </p:attrNameLst>
                                      </p:cBhvr>
                                      <p:to>
                                        <p:strVal val="visible"/>
                                      </p:to>
                                    </p:set>
                                    <p:anim calcmode="lin" valueType="num">
                                      <p:cBhvr>
                                        <p:cTn id="47" dur="1000" fill="hold"/>
                                        <p:tgtEl>
                                          <p:spTgt spid="31751"/>
                                        </p:tgtEl>
                                        <p:attrNameLst>
                                          <p:attrName>ppt_w</p:attrName>
                                        </p:attrNameLst>
                                      </p:cBhvr>
                                      <p:tavLst>
                                        <p:tav tm="0">
                                          <p:val>
                                            <p:strVal val="#ppt_w*0.70"/>
                                          </p:val>
                                        </p:tav>
                                        <p:tav tm="100000">
                                          <p:val>
                                            <p:strVal val="#ppt_w"/>
                                          </p:val>
                                        </p:tav>
                                      </p:tavLst>
                                    </p:anim>
                                    <p:anim calcmode="lin" valueType="num">
                                      <p:cBhvr>
                                        <p:cTn id="48" dur="1000" fill="hold"/>
                                        <p:tgtEl>
                                          <p:spTgt spid="31751"/>
                                        </p:tgtEl>
                                        <p:attrNameLst>
                                          <p:attrName>ppt_h</p:attrName>
                                        </p:attrNameLst>
                                      </p:cBhvr>
                                      <p:tavLst>
                                        <p:tav tm="0">
                                          <p:val>
                                            <p:strVal val="#ppt_h"/>
                                          </p:val>
                                        </p:tav>
                                        <p:tav tm="100000">
                                          <p:val>
                                            <p:strVal val="#ppt_h"/>
                                          </p:val>
                                        </p:tav>
                                      </p:tavLst>
                                    </p:anim>
                                    <p:animEffect transition="in" filter="fade">
                                      <p:cBhvr>
                                        <p:cTn id="49" dur="1000"/>
                                        <p:tgtEl>
                                          <p:spTgt spid="31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l-GR" sz="4600" b="1" dirty="0">
                <a:solidFill>
                  <a:srgbClr val="FFFF00"/>
                </a:solidFill>
              </a:rPr>
              <a:t>Οι φλέβες του στομάχου…</a:t>
            </a:r>
          </a:p>
        </p:txBody>
      </p:sp>
      <p:sp>
        <p:nvSpPr>
          <p:cNvPr id="32771" name="Rectangle 3"/>
          <p:cNvSpPr>
            <a:spLocks noGrp="1" noChangeArrowheads="1"/>
          </p:cNvSpPr>
          <p:nvPr>
            <p:ph type="body" idx="1"/>
          </p:nvPr>
        </p:nvSpPr>
        <p:spPr>
          <a:xfrm>
            <a:off x="0" y="1596267"/>
            <a:ext cx="10157222" cy="5376898"/>
          </a:xfrm>
        </p:spPr>
        <p:txBody>
          <a:bodyPr/>
          <a:lstStyle/>
          <a:p>
            <a:pPr marL="695310" indent="-695310" algn="just">
              <a:buNone/>
            </a:pPr>
            <a:r>
              <a:rPr lang="el-GR" dirty="0">
                <a:solidFill>
                  <a:schemeClr val="bg1"/>
                </a:solidFill>
              </a:rPr>
              <a:t>     </a:t>
            </a:r>
            <a:r>
              <a:rPr lang="el-GR" sz="3200" b="1" dirty="0">
                <a:solidFill>
                  <a:schemeClr val="bg1"/>
                </a:solidFill>
              </a:rPr>
              <a:t>Οι φλέβες ακολουθούν πορεία παράλληλη προς τις αρτηρίες και εκβάλλουν στο σύστημα της πυλαίας. Από αυτές ιδιαίτερη σημασία παρουσιάζει η στεφανιαία φλέβα (ΑΡ γαστρική) που θέτει σε επικοινωνία την πυλαία με τις κατώτερες οισοφαγικές, συμβάλλοντας έτσι στη δημιουργία των κιρσών του οισοφάγου σε περιπτώσεις πυλαίας υπέρτασης. </a:t>
            </a:r>
            <a:endParaRPr lang="en-US" sz="3200" b="1" dirty="0">
              <a:solidFill>
                <a:srgbClr val="FF0000"/>
              </a:solidFill>
              <a:cs typeface="Arial" pitchFamily="34" charset="0"/>
            </a:endParaRPr>
          </a:p>
        </p:txBody>
      </p:sp>
      <p:sp>
        <p:nvSpPr>
          <p:cNvPr id="32772" name="Line 4"/>
          <p:cNvSpPr>
            <a:spLocks noChangeShapeType="1"/>
          </p:cNvSpPr>
          <p:nvPr/>
        </p:nvSpPr>
        <p:spPr bwMode="auto">
          <a:xfrm>
            <a:off x="0" y="1428239"/>
            <a:ext cx="10691813" cy="0"/>
          </a:xfrm>
          <a:prstGeom prst="line">
            <a:avLst/>
          </a:prstGeom>
          <a:noFill/>
          <a:ln w="38100">
            <a:solidFill>
              <a:srgbClr val="FFFF00"/>
            </a:solidFill>
            <a:round/>
            <a:headEnd/>
            <a:tailEnd/>
          </a:ln>
          <a:effectLst/>
        </p:spPr>
        <p:txBody>
          <a:bodyPr lIns="104296" tIns="52148" rIns="104296" bIns="52148"/>
          <a:lstStyle/>
          <a:p>
            <a:endParaRPr lang="el-GR"/>
          </a:p>
        </p:txBody>
      </p:sp>
      <p:pic>
        <p:nvPicPr>
          <p:cNvPr id="32774" name="Picture 6" descr="Vene"/>
          <p:cNvPicPr>
            <a:picLocks noChangeAspect="1" noChangeArrowheads="1"/>
          </p:cNvPicPr>
          <p:nvPr/>
        </p:nvPicPr>
        <p:blipFill>
          <a:blip r:embed="rId2" cstate="print"/>
          <a:srcRect/>
          <a:stretch>
            <a:fillRect/>
          </a:stretch>
        </p:blipFill>
        <p:spPr bwMode="auto">
          <a:xfrm>
            <a:off x="712788" y="15753"/>
            <a:ext cx="9355336" cy="75455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dissolve">
                                      <p:cBhvr>
                                        <p:cTn id="7" dur="500"/>
                                        <p:tgtEl>
                                          <p:spTgt spid="327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2774"/>
                                        </p:tgtEl>
                                        <p:attrNameLst>
                                          <p:attrName>style.visibility</p:attrName>
                                        </p:attrNameLst>
                                      </p:cBhvr>
                                      <p:to>
                                        <p:strVal val="visible"/>
                                      </p:to>
                                    </p:set>
                                    <p:animEffect transition="in" filter="diamond(in)">
                                      <p:cBhvr>
                                        <p:cTn id="12" dur="2000"/>
                                        <p:tgtEl>
                                          <p:spTgt spid="32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l-GR" sz="4600" b="1" dirty="0">
                <a:solidFill>
                  <a:srgbClr val="FFFF00"/>
                </a:solidFill>
              </a:rPr>
              <a:t>Οι λεμφαδένες του στομάχου…</a:t>
            </a:r>
          </a:p>
        </p:txBody>
      </p:sp>
      <p:sp>
        <p:nvSpPr>
          <p:cNvPr id="33795" name="Rectangle 3"/>
          <p:cNvSpPr>
            <a:spLocks noGrp="1" noChangeArrowheads="1"/>
          </p:cNvSpPr>
          <p:nvPr>
            <p:ph type="body" idx="1"/>
          </p:nvPr>
        </p:nvSpPr>
        <p:spPr>
          <a:xfrm>
            <a:off x="0" y="1596267"/>
            <a:ext cx="10157222" cy="5376898"/>
          </a:xfrm>
        </p:spPr>
        <p:txBody>
          <a:bodyPr>
            <a:normAutofit lnSpcReduction="10000"/>
          </a:bodyPr>
          <a:lstStyle/>
          <a:p>
            <a:pPr marL="695310" indent="-695310" algn="just">
              <a:lnSpc>
                <a:spcPct val="90000"/>
              </a:lnSpc>
              <a:buNone/>
            </a:pPr>
            <a:r>
              <a:rPr lang="el-GR" sz="3200" dirty="0">
                <a:solidFill>
                  <a:schemeClr val="bg1"/>
                </a:solidFill>
              </a:rPr>
              <a:t>    </a:t>
            </a:r>
            <a:r>
              <a:rPr lang="en-US" sz="3200" dirty="0">
                <a:solidFill>
                  <a:schemeClr val="bg1"/>
                </a:solidFill>
              </a:rPr>
              <a:t> </a:t>
            </a:r>
            <a:r>
              <a:rPr lang="el-GR" sz="3200" dirty="0">
                <a:solidFill>
                  <a:schemeClr val="bg1"/>
                </a:solidFill>
              </a:rPr>
              <a:t> </a:t>
            </a:r>
            <a:r>
              <a:rPr lang="el-GR" sz="2700" b="1" dirty="0">
                <a:solidFill>
                  <a:schemeClr val="bg1"/>
                </a:solidFill>
              </a:rPr>
              <a:t>Η λεμφική αποχέτευση του στομάχου επιτυγχάνεται μέσω δύο πλούσιων δικτύων λεμφικών τριχοειδών, το πρώτο στον </a:t>
            </a:r>
            <a:r>
              <a:rPr lang="el-GR" sz="2700" b="1" dirty="0" err="1">
                <a:solidFill>
                  <a:schemeClr val="bg1"/>
                </a:solidFill>
              </a:rPr>
              <a:t>υποβλεννογόνιο</a:t>
            </a:r>
            <a:r>
              <a:rPr lang="el-GR" sz="2700" b="1" dirty="0">
                <a:solidFill>
                  <a:schemeClr val="bg1"/>
                </a:solidFill>
              </a:rPr>
              <a:t> και το δεύτερο κάτω από τον ορογόνο. Οι λεμφικές ομάδες διαιρούνται σε 16 ομάδες και τρία ¨διαμερίσματα¨.</a:t>
            </a:r>
            <a:endParaRPr lang="en-US" sz="2700" b="1" dirty="0">
              <a:solidFill>
                <a:schemeClr val="bg1"/>
              </a:solidFill>
            </a:endParaRPr>
          </a:p>
          <a:p>
            <a:pPr marL="695310" indent="-695310" algn="just">
              <a:lnSpc>
                <a:spcPct val="90000"/>
              </a:lnSpc>
              <a:buNone/>
            </a:pPr>
            <a:endParaRPr lang="en-US" sz="2700" b="1" dirty="0">
              <a:solidFill>
                <a:schemeClr val="bg1"/>
              </a:solidFill>
            </a:endParaRPr>
          </a:p>
          <a:p>
            <a:pPr marL="695310" indent="-695310" algn="just">
              <a:lnSpc>
                <a:spcPct val="90000"/>
              </a:lnSpc>
              <a:buNone/>
            </a:pPr>
            <a:r>
              <a:rPr lang="el-GR" sz="2700" b="1" dirty="0">
                <a:solidFill>
                  <a:schemeClr val="bg1"/>
                </a:solidFill>
              </a:rPr>
              <a:t>       </a:t>
            </a:r>
            <a:r>
              <a:rPr lang="en-US" sz="2700" b="1" dirty="0">
                <a:solidFill>
                  <a:schemeClr val="bg1"/>
                </a:solidFill>
              </a:rPr>
              <a:t>H </a:t>
            </a:r>
            <a:r>
              <a:rPr lang="el-GR" sz="2700" b="1" dirty="0">
                <a:solidFill>
                  <a:schemeClr val="bg1"/>
                </a:solidFill>
              </a:rPr>
              <a:t>ταξινόμηση αυτή των λεμφαδένων σε ομάδες έχει μεγάλη σημασία αφού επιτρέπει τη </a:t>
            </a:r>
            <a:r>
              <a:rPr lang="el-GR" sz="2700" b="1" dirty="0" err="1">
                <a:solidFill>
                  <a:schemeClr val="bg1"/>
                </a:solidFill>
              </a:rPr>
              <a:t>σταδιοποίηση</a:t>
            </a:r>
            <a:r>
              <a:rPr lang="el-GR" sz="2700" b="1" dirty="0">
                <a:solidFill>
                  <a:schemeClr val="bg1"/>
                </a:solidFill>
              </a:rPr>
              <a:t> των κακοηθών νεοπλασμάτων του στομάχου, ως προς τη </a:t>
            </a:r>
            <a:r>
              <a:rPr lang="el-GR" sz="2700" b="1" dirty="0" err="1">
                <a:solidFill>
                  <a:schemeClr val="bg1"/>
                </a:solidFill>
              </a:rPr>
              <a:t>λεμφαδενική</a:t>
            </a:r>
            <a:r>
              <a:rPr lang="el-GR" sz="2700" b="1" dirty="0">
                <a:solidFill>
                  <a:schemeClr val="bg1"/>
                </a:solidFill>
              </a:rPr>
              <a:t> τους διασπορά, ενώ παράλληλα καθορίζει την έκταση της </a:t>
            </a:r>
            <a:r>
              <a:rPr lang="el-GR" sz="2700" b="1" dirty="0" err="1">
                <a:solidFill>
                  <a:schemeClr val="bg1"/>
                </a:solidFill>
              </a:rPr>
              <a:t>λεμφαδενεκτομής</a:t>
            </a:r>
            <a:r>
              <a:rPr lang="el-GR" sz="2700" b="1" dirty="0">
                <a:solidFill>
                  <a:schemeClr val="bg1"/>
                </a:solidFill>
              </a:rPr>
              <a:t> στη διάρκεια της χειρουργικής θεραπείας.</a:t>
            </a:r>
          </a:p>
          <a:p>
            <a:pPr marL="695310" indent="-695310" algn="just">
              <a:lnSpc>
                <a:spcPct val="90000"/>
              </a:lnSpc>
              <a:buNone/>
            </a:pPr>
            <a:r>
              <a:rPr lang="en-US" sz="2700" b="1" dirty="0">
                <a:solidFill>
                  <a:schemeClr val="bg1"/>
                </a:solidFill>
              </a:rPr>
              <a:t> </a:t>
            </a:r>
          </a:p>
          <a:p>
            <a:pPr marL="695310" indent="-695310" algn="just">
              <a:lnSpc>
                <a:spcPct val="90000"/>
              </a:lnSpc>
              <a:buNone/>
            </a:pPr>
            <a:r>
              <a:rPr lang="en-US" sz="1600" b="1" dirty="0">
                <a:solidFill>
                  <a:srgbClr val="99FF33"/>
                </a:solidFill>
              </a:rPr>
              <a:t>                                           (Japanese Research Society of Gastric Cancer)</a:t>
            </a:r>
            <a:endParaRPr lang="en-US" sz="1600" b="1" dirty="0">
              <a:solidFill>
                <a:srgbClr val="99FF33"/>
              </a:solidFill>
              <a:cs typeface="Arial" pitchFamily="34" charset="0"/>
            </a:endParaRPr>
          </a:p>
        </p:txBody>
      </p:sp>
      <p:sp>
        <p:nvSpPr>
          <p:cNvPr id="33796" name="Line 4"/>
          <p:cNvSpPr>
            <a:spLocks noChangeShapeType="1"/>
          </p:cNvSpPr>
          <p:nvPr/>
        </p:nvSpPr>
        <p:spPr bwMode="auto">
          <a:xfrm>
            <a:off x="0" y="1428239"/>
            <a:ext cx="10691813" cy="0"/>
          </a:xfrm>
          <a:prstGeom prst="line">
            <a:avLst/>
          </a:prstGeom>
          <a:noFill/>
          <a:ln w="38100">
            <a:solidFill>
              <a:srgbClr val="FFFF00"/>
            </a:solidFill>
            <a:round/>
            <a:headEnd/>
            <a:tailEnd/>
          </a:ln>
          <a:effectLst/>
        </p:spPr>
        <p:txBody>
          <a:bodyPr lIns="104296" tIns="52148" rIns="104296" bIns="52148"/>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dissolve">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5">
                                            <p:txEl>
                                              <p:pRg st="2" end="2"/>
                                            </p:txEl>
                                          </p:spTgt>
                                        </p:tgtEl>
                                        <p:attrNameLst>
                                          <p:attrName>style.visibility</p:attrName>
                                        </p:attrNameLst>
                                      </p:cBhvr>
                                      <p:to>
                                        <p:strVal val="visible"/>
                                      </p:to>
                                    </p:set>
                                    <p:animEffect transition="in" filter="dissolve">
                                      <p:cBhvr>
                                        <p:cTn id="12" dur="500"/>
                                        <p:tgtEl>
                                          <p:spTgt spid="3379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795">
                                            <p:txEl>
                                              <p:pRg st="4" end="4"/>
                                            </p:txEl>
                                          </p:spTgt>
                                        </p:tgtEl>
                                        <p:attrNameLst>
                                          <p:attrName>style.visibility</p:attrName>
                                        </p:attrNameLst>
                                      </p:cBhvr>
                                      <p:to>
                                        <p:strVal val="visible"/>
                                      </p:to>
                                    </p:set>
                                    <p:animEffect transition="in" filter="dissolve">
                                      <p:cBhvr>
                                        <p:cTn id="17" dur="500"/>
                                        <p:tgtEl>
                                          <p:spTgt spid="337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l-GR" sz="4600" b="1" dirty="0">
                <a:solidFill>
                  <a:srgbClr val="FFFF00"/>
                </a:solidFill>
              </a:rPr>
              <a:t>Οι λεμφαδένες του στομάχου…</a:t>
            </a:r>
          </a:p>
        </p:txBody>
      </p:sp>
      <p:sp>
        <p:nvSpPr>
          <p:cNvPr id="34819" name="Rectangle 3"/>
          <p:cNvSpPr>
            <a:spLocks noGrp="1" noChangeArrowheads="1"/>
          </p:cNvSpPr>
          <p:nvPr>
            <p:ph type="body" idx="1"/>
          </p:nvPr>
        </p:nvSpPr>
        <p:spPr>
          <a:xfrm>
            <a:off x="178197" y="1680281"/>
            <a:ext cx="10335419" cy="5376898"/>
          </a:xfrm>
        </p:spPr>
        <p:txBody>
          <a:bodyPr/>
          <a:lstStyle/>
          <a:p>
            <a:pPr marL="695310" indent="-695310" algn="just">
              <a:buNone/>
            </a:pPr>
            <a:r>
              <a:rPr lang="el-GR" dirty="0">
                <a:solidFill>
                  <a:schemeClr val="bg1"/>
                </a:solidFill>
              </a:rPr>
              <a:t>     </a:t>
            </a:r>
            <a:r>
              <a:rPr lang="el-GR" sz="3200" b="1" dirty="0">
                <a:solidFill>
                  <a:schemeClr val="bg1"/>
                </a:solidFill>
              </a:rPr>
              <a:t>Το πρώτο διαμέρισμα περιλαμβάνει έξι ομάδες που βρίσκονται σε άμεση επαφή με το στόμαχο (</a:t>
            </a:r>
            <a:r>
              <a:rPr lang="el-GR" sz="3200" b="1" dirty="0" err="1">
                <a:solidFill>
                  <a:schemeClr val="bg1"/>
                </a:solidFill>
              </a:rPr>
              <a:t>επιχόριοι</a:t>
            </a:r>
            <a:r>
              <a:rPr lang="el-GR" sz="3200" b="1" dirty="0">
                <a:solidFill>
                  <a:schemeClr val="bg1"/>
                </a:solidFill>
              </a:rPr>
              <a:t> λεμφαδένες):</a:t>
            </a:r>
          </a:p>
          <a:p>
            <a:pPr marL="695310" indent="-695310" algn="just">
              <a:buFontTx/>
              <a:buAutoNum type="arabicPeriod"/>
            </a:pPr>
            <a:r>
              <a:rPr lang="el-GR" sz="3200" b="1" dirty="0" err="1">
                <a:solidFill>
                  <a:schemeClr val="bg1"/>
                </a:solidFill>
              </a:rPr>
              <a:t>Παρακαρδιακοί</a:t>
            </a:r>
            <a:r>
              <a:rPr lang="el-GR" sz="3200" b="1" dirty="0">
                <a:solidFill>
                  <a:schemeClr val="bg1"/>
                </a:solidFill>
              </a:rPr>
              <a:t> (1 και 2)</a:t>
            </a:r>
          </a:p>
          <a:p>
            <a:pPr marL="695310" indent="-695310" algn="just">
              <a:buFontTx/>
              <a:buAutoNum type="arabicPeriod"/>
            </a:pPr>
            <a:r>
              <a:rPr lang="el-GR" sz="3200" b="1" dirty="0">
                <a:solidFill>
                  <a:schemeClr val="bg1"/>
                </a:solidFill>
              </a:rPr>
              <a:t>Ελάσσονος και μείζονος τόξου (3 και 4)</a:t>
            </a:r>
          </a:p>
          <a:p>
            <a:pPr marL="695310" indent="-695310" algn="just">
              <a:buFontTx/>
              <a:buAutoNum type="arabicPeriod"/>
            </a:pPr>
            <a:r>
              <a:rPr lang="el-GR" sz="3200" b="1" dirty="0" err="1">
                <a:solidFill>
                  <a:schemeClr val="bg1"/>
                </a:solidFill>
              </a:rPr>
              <a:t>Υπερπυλωρικοί</a:t>
            </a:r>
            <a:r>
              <a:rPr lang="el-GR" sz="3200" b="1" dirty="0">
                <a:solidFill>
                  <a:schemeClr val="bg1"/>
                </a:solidFill>
              </a:rPr>
              <a:t> (5)</a:t>
            </a:r>
          </a:p>
          <a:p>
            <a:pPr marL="695310" indent="-695310" algn="just">
              <a:buFontTx/>
              <a:buAutoNum type="arabicPeriod"/>
            </a:pPr>
            <a:r>
              <a:rPr lang="el-GR" sz="3200" b="1" dirty="0" err="1">
                <a:solidFill>
                  <a:schemeClr val="bg1"/>
                </a:solidFill>
              </a:rPr>
              <a:t>Υπολπυλωρικοί</a:t>
            </a:r>
            <a:r>
              <a:rPr lang="el-GR" sz="3200" b="1" dirty="0">
                <a:solidFill>
                  <a:schemeClr val="bg1"/>
                </a:solidFill>
              </a:rPr>
              <a:t> (6)</a:t>
            </a:r>
          </a:p>
          <a:p>
            <a:pPr marL="695310" indent="-695310" algn="just">
              <a:buFontTx/>
              <a:buAutoNum type="arabicPeriod"/>
            </a:pPr>
            <a:endParaRPr lang="en-US" sz="3200" b="1" dirty="0">
              <a:solidFill>
                <a:srgbClr val="FF0000"/>
              </a:solidFill>
              <a:cs typeface="Arial" pitchFamily="34" charset="0"/>
            </a:endParaRPr>
          </a:p>
        </p:txBody>
      </p:sp>
      <p:sp>
        <p:nvSpPr>
          <p:cNvPr id="34820" name="Line 4"/>
          <p:cNvSpPr>
            <a:spLocks noChangeShapeType="1"/>
          </p:cNvSpPr>
          <p:nvPr/>
        </p:nvSpPr>
        <p:spPr bwMode="auto">
          <a:xfrm>
            <a:off x="0" y="1428239"/>
            <a:ext cx="10691813" cy="0"/>
          </a:xfrm>
          <a:prstGeom prst="line">
            <a:avLst/>
          </a:prstGeom>
          <a:noFill/>
          <a:ln w="38100">
            <a:solidFill>
              <a:srgbClr val="FFFF00"/>
            </a:solidFill>
            <a:round/>
            <a:headEnd/>
            <a:tailEnd/>
          </a:ln>
          <a:effectLst/>
        </p:spPr>
        <p:txBody>
          <a:bodyPr lIns="104296" tIns="52148" rIns="104296" bIns="52148"/>
          <a:lstStyle/>
          <a:p>
            <a:endParaRPr lang="el-GR"/>
          </a:p>
        </p:txBody>
      </p:sp>
      <p:pic>
        <p:nvPicPr>
          <p:cNvPr id="34821" name="Picture 5" descr="Nodes"/>
          <p:cNvPicPr>
            <a:picLocks noChangeAspect="1" noChangeArrowheads="1"/>
          </p:cNvPicPr>
          <p:nvPr/>
        </p:nvPicPr>
        <p:blipFill>
          <a:blip r:embed="rId2" cstate="print"/>
          <a:srcRect/>
          <a:stretch>
            <a:fillRect/>
          </a:stretch>
        </p:blipFill>
        <p:spPr bwMode="auto">
          <a:xfrm>
            <a:off x="980083" y="1"/>
            <a:ext cx="9355336" cy="754551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dissolve">
                                      <p:cBhvr>
                                        <p:cTn id="7" dur="500"/>
                                        <p:tgtEl>
                                          <p:spTgt spid="348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dissolve">
                                      <p:cBhvr>
                                        <p:cTn id="12" dur="500"/>
                                        <p:tgtEl>
                                          <p:spTgt spid="348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dissolve">
                                      <p:cBhvr>
                                        <p:cTn id="17" dur="500"/>
                                        <p:tgtEl>
                                          <p:spTgt spid="348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819">
                                            <p:txEl>
                                              <p:pRg st="3" end="3"/>
                                            </p:txEl>
                                          </p:spTgt>
                                        </p:tgtEl>
                                        <p:attrNameLst>
                                          <p:attrName>style.visibility</p:attrName>
                                        </p:attrNameLst>
                                      </p:cBhvr>
                                      <p:to>
                                        <p:strVal val="visible"/>
                                      </p:to>
                                    </p:set>
                                    <p:animEffect transition="in" filter="dissolve">
                                      <p:cBhvr>
                                        <p:cTn id="22" dur="500"/>
                                        <p:tgtEl>
                                          <p:spTgt spid="348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819">
                                            <p:txEl>
                                              <p:pRg st="4" end="4"/>
                                            </p:txEl>
                                          </p:spTgt>
                                        </p:tgtEl>
                                        <p:attrNameLst>
                                          <p:attrName>style.visibility</p:attrName>
                                        </p:attrNameLst>
                                      </p:cBhvr>
                                      <p:to>
                                        <p:strVal val="visible"/>
                                      </p:to>
                                    </p:set>
                                    <p:animEffect transition="in" filter="dissolve">
                                      <p:cBhvr>
                                        <p:cTn id="27" dur="500"/>
                                        <p:tgtEl>
                                          <p:spTgt spid="348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4821"/>
                                        </p:tgtEl>
                                        <p:attrNameLst>
                                          <p:attrName>style.visibility</p:attrName>
                                        </p:attrNameLst>
                                      </p:cBhvr>
                                      <p:to>
                                        <p:strVal val="visible"/>
                                      </p:to>
                                    </p:set>
                                    <p:animEffect transition="in" filter="randombar(horizontal)">
                                      <p:cBhvr>
                                        <p:cTn id="32" dur="500"/>
                                        <p:tgtEl>
                                          <p:spTgt spid="34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3" name="Freeform 3"/>
          <p:cNvSpPr/>
          <p:nvPr/>
        </p:nvSpPr>
        <p:spPr>
          <a:xfrm>
            <a:off x="6403849" y="2659379"/>
            <a:ext cx="1459993" cy="27432"/>
          </a:xfrm>
          <a:custGeom>
            <a:avLst/>
            <a:gdLst>
              <a:gd name="connsiteX0" fmla="*/ 0 w 1459992"/>
              <a:gd name="connsiteY0" fmla="*/ 13716 h 27432"/>
              <a:gd name="connsiteX1" fmla="*/ 1459992 w 1459992"/>
              <a:gd name="connsiteY1" fmla="*/ 13716 h 27432"/>
            </a:gdLst>
            <a:ahLst/>
            <a:cxnLst>
              <a:cxn ang="0">
                <a:pos x="connsiteX0" y="connsiteY0"/>
              </a:cxn>
              <a:cxn ang="1">
                <a:pos x="connsiteX1" y="connsiteY1"/>
              </a:cxn>
            </a:cxnLst>
            <a:rect l="l" t="t" r="r" b="b"/>
            <a:pathLst>
              <a:path w="1459992" h="27432">
                <a:moveTo>
                  <a:pt x="0" y="13716"/>
                </a:moveTo>
                <a:lnTo>
                  <a:pt x="1459992" y="13716"/>
                </a:lnTo>
              </a:path>
            </a:pathLst>
          </a:custGeom>
          <a:ln w="38100">
            <a:solidFill>
              <a:srgbClr val="8EB4E3">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91399" tIns="45699" rIns="91399" bIns="45699" rtlCol="0" anchor="ctr"/>
          <a:lstStyle/>
          <a:p>
            <a:pPr algn="ctr"/>
            <a:endParaRPr lang="zh-CN" altLang="en-US"/>
          </a:p>
        </p:txBody>
      </p:sp>
      <p:sp>
        <p:nvSpPr>
          <p:cNvPr id="5" name="Freeform 3"/>
          <p:cNvSpPr/>
          <p:nvPr/>
        </p:nvSpPr>
        <p:spPr>
          <a:xfrm>
            <a:off x="5044440" y="1391411"/>
            <a:ext cx="589788" cy="1466087"/>
          </a:xfrm>
          <a:custGeom>
            <a:avLst/>
            <a:gdLst>
              <a:gd name="connsiteX0" fmla="*/ 588264 w 589788"/>
              <a:gd name="connsiteY0" fmla="*/ 1466088 h 1466087"/>
              <a:gd name="connsiteX1" fmla="*/ 559308 w 589788"/>
              <a:gd name="connsiteY1" fmla="*/ 1464563 h 1466087"/>
              <a:gd name="connsiteX2" fmla="*/ 530352 w 589788"/>
              <a:gd name="connsiteY2" fmla="*/ 1464563 h 1466087"/>
              <a:gd name="connsiteX3" fmla="*/ 502920 w 589788"/>
              <a:gd name="connsiteY3" fmla="*/ 1463039 h 1466087"/>
              <a:gd name="connsiteX4" fmla="*/ 475488 w 589788"/>
              <a:gd name="connsiteY4" fmla="*/ 1461516 h 1466087"/>
              <a:gd name="connsiteX5" fmla="*/ 451104 w 589788"/>
              <a:gd name="connsiteY5" fmla="*/ 1459991 h 1466087"/>
              <a:gd name="connsiteX6" fmla="*/ 426720 w 589788"/>
              <a:gd name="connsiteY6" fmla="*/ 1456944 h 1466087"/>
              <a:gd name="connsiteX7" fmla="*/ 403860 w 589788"/>
              <a:gd name="connsiteY7" fmla="*/ 1453895 h 1466087"/>
              <a:gd name="connsiteX8" fmla="*/ 384048 w 589788"/>
              <a:gd name="connsiteY8" fmla="*/ 1450847 h 1466087"/>
              <a:gd name="connsiteX9" fmla="*/ 364236 w 589788"/>
              <a:gd name="connsiteY9" fmla="*/ 1447800 h 1466087"/>
              <a:gd name="connsiteX10" fmla="*/ 347472 w 589788"/>
              <a:gd name="connsiteY10" fmla="*/ 1444751 h 1466087"/>
              <a:gd name="connsiteX11" fmla="*/ 339852 w 589788"/>
              <a:gd name="connsiteY11" fmla="*/ 1441704 h 1466087"/>
              <a:gd name="connsiteX12" fmla="*/ 332232 w 589788"/>
              <a:gd name="connsiteY12" fmla="*/ 1440179 h 1466087"/>
              <a:gd name="connsiteX13" fmla="*/ 324611 w 589788"/>
              <a:gd name="connsiteY13" fmla="*/ 1437132 h 1466087"/>
              <a:gd name="connsiteX14" fmla="*/ 318516 w 589788"/>
              <a:gd name="connsiteY14" fmla="*/ 1435607 h 1466087"/>
              <a:gd name="connsiteX15" fmla="*/ 313944 w 589788"/>
              <a:gd name="connsiteY15" fmla="*/ 1432560 h 1466087"/>
              <a:gd name="connsiteX16" fmla="*/ 307848 w 589788"/>
              <a:gd name="connsiteY16" fmla="*/ 1431035 h 1466087"/>
              <a:gd name="connsiteX17" fmla="*/ 303276 w 589788"/>
              <a:gd name="connsiteY17" fmla="*/ 1427988 h 1466087"/>
              <a:gd name="connsiteX18" fmla="*/ 298704 w 589788"/>
              <a:gd name="connsiteY18" fmla="*/ 1424939 h 1466087"/>
              <a:gd name="connsiteX19" fmla="*/ 295655 w 589788"/>
              <a:gd name="connsiteY19" fmla="*/ 1421891 h 1466087"/>
              <a:gd name="connsiteX20" fmla="*/ 294132 w 589788"/>
              <a:gd name="connsiteY20" fmla="*/ 1420367 h 1466087"/>
              <a:gd name="connsiteX21" fmla="*/ 292608 w 589788"/>
              <a:gd name="connsiteY21" fmla="*/ 1417319 h 1466087"/>
              <a:gd name="connsiteX22" fmla="*/ 291084 w 589788"/>
              <a:gd name="connsiteY22" fmla="*/ 1415795 h 1466087"/>
              <a:gd name="connsiteX23" fmla="*/ 289560 w 589788"/>
              <a:gd name="connsiteY23" fmla="*/ 1412747 h 1466087"/>
              <a:gd name="connsiteX24" fmla="*/ 288036 w 589788"/>
              <a:gd name="connsiteY24" fmla="*/ 1409700 h 1466087"/>
              <a:gd name="connsiteX25" fmla="*/ 288036 w 589788"/>
              <a:gd name="connsiteY25" fmla="*/ 1406651 h 1466087"/>
              <a:gd name="connsiteX26" fmla="*/ 288036 w 589788"/>
              <a:gd name="connsiteY26" fmla="*/ 1405127 h 1466087"/>
              <a:gd name="connsiteX27" fmla="*/ 288036 w 589788"/>
              <a:gd name="connsiteY27" fmla="*/ 780288 h 1466087"/>
              <a:gd name="connsiteX28" fmla="*/ 288036 w 589788"/>
              <a:gd name="connsiteY28" fmla="*/ 783335 h 1466087"/>
              <a:gd name="connsiteX29" fmla="*/ 288036 w 589788"/>
              <a:gd name="connsiteY29" fmla="*/ 780288 h 1466087"/>
              <a:gd name="connsiteX30" fmla="*/ 289560 w 589788"/>
              <a:gd name="connsiteY30" fmla="*/ 783335 h 1466087"/>
              <a:gd name="connsiteX31" fmla="*/ 288036 w 589788"/>
              <a:gd name="connsiteY31" fmla="*/ 781811 h 1466087"/>
              <a:gd name="connsiteX32" fmla="*/ 289560 w 589788"/>
              <a:gd name="connsiteY32" fmla="*/ 783335 h 1466087"/>
              <a:gd name="connsiteX33" fmla="*/ 288036 w 589788"/>
              <a:gd name="connsiteY33" fmla="*/ 781811 h 1466087"/>
              <a:gd name="connsiteX34" fmla="*/ 289560 w 589788"/>
              <a:gd name="connsiteY34" fmla="*/ 781811 h 1466087"/>
              <a:gd name="connsiteX35" fmla="*/ 286511 w 589788"/>
              <a:gd name="connsiteY35" fmla="*/ 780288 h 1466087"/>
              <a:gd name="connsiteX36" fmla="*/ 288036 w 589788"/>
              <a:gd name="connsiteY36" fmla="*/ 781811 h 1466087"/>
              <a:gd name="connsiteX37" fmla="*/ 284988 w 589788"/>
              <a:gd name="connsiteY37" fmla="*/ 778763 h 1466087"/>
              <a:gd name="connsiteX38" fmla="*/ 281940 w 589788"/>
              <a:gd name="connsiteY38" fmla="*/ 777239 h 1466087"/>
              <a:gd name="connsiteX39" fmla="*/ 277367 w 589788"/>
              <a:gd name="connsiteY39" fmla="*/ 775716 h 1466087"/>
              <a:gd name="connsiteX40" fmla="*/ 272796 w 589788"/>
              <a:gd name="connsiteY40" fmla="*/ 774191 h 1466087"/>
              <a:gd name="connsiteX41" fmla="*/ 268223 w 589788"/>
              <a:gd name="connsiteY41" fmla="*/ 771144 h 1466087"/>
              <a:gd name="connsiteX42" fmla="*/ 262128 w 589788"/>
              <a:gd name="connsiteY42" fmla="*/ 769619 h 1466087"/>
              <a:gd name="connsiteX43" fmla="*/ 256032 w 589788"/>
              <a:gd name="connsiteY43" fmla="*/ 768095 h 1466087"/>
              <a:gd name="connsiteX44" fmla="*/ 248411 w 589788"/>
              <a:gd name="connsiteY44" fmla="*/ 766572 h 1466087"/>
              <a:gd name="connsiteX45" fmla="*/ 233172 w 589788"/>
              <a:gd name="connsiteY45" fmla="*/ 762000 h 1466087"/>
              <a:gd name="connsiteX46" fmla="*/ 214884 w 589788"/>
              <a:gd name="connsiteY46" fmla="*/ 758951 h 1466087"/>
              <a:gd name="connsiteX47" fmla="*/ 193548 w 589788"/>
              <a:gd name="connsiteY47" fmla="*/ 755904 h 1466087"/>
              <a:gd name="connsiteX48" fmla="*/ 172211 w 589788"/>
              <a:gd name="connsiteY48" fmla="*/ 752855 h 1466087"/>
              <a:gd name="connsiteX49" fmla="*/ 149352 w 589788"/>
              <a:gd name="connsiteY49" fmla="*/ 751332 h 1466087"/>
              <a:gd name="connsiteX50" fmla="*/ 123444 w 589788"/>
              <a:gd name="connsiteY50" fmla="*/ 749807 h 1466087"/>
              <a:gd name="connsiteX51" fmla="*/ 97536 w 589788"/>
              <a:gd name="connsiteY51" fmla="*/ 746760 h 1466087"/>
              <a:gd name="connsiteX52" fmla="*/ 70104 w 589788"/>
              <a:gd name="connsiteY52" fmla="*/ 746760 h 1466087"/>
              <a:gd name="connsiteX53" fmla="*/ 42672 w 589788"/>
              <a:gd name="connsiteY53" fmla="*/ 745235 h 1466087"/>
              <a:gd name="connsiteX54" fmla="*/ 12192 w 589788"/>
              <a:gd name="connsiteY54" fmla="*/ 745235 h 1466087"/>
              <a:gd name="connsiteX55" fmla="*/ 0 w 589788"/>
              <a:gd name="connsiteY55" fmla="*/ 733044 h 1466087"/>
              <a:gd name="connsiteX56" fmla="*/ 12192 w 589788"/>
              <a:gd name="connsiteY56" fmla="*/ 719327 h 1466087"/>
              <a:gd name="connsiteX57" fmla="*/ 42672 w 589788"/>
              <a:gd name="connsiteY57" fmla="*/ 719327 h 1466087"/>
              <a:gd name="connsiteX58" fmla="*/ 70104 w 589788"/>
              <a:gd name="connsiteY58" fmla="*/ 719327 h 1466087"/>
              <a:gd name="connsiteX59" fmla="*/ 97536 w 589788"/>
              <a:gd name="connsiteY59" fmla="*/ 717804 h 1466087"/>
              <a:gd name="connsiteX60" fmla="*/ 124967 w 589788"/>
              <a:gd name="connsiteY60" fmla="*/ 716279 h 1466087"/>
              <a:gd name="connsiteX61" fmla="*/ 149352 w 589788"/>
              <a:gd name="connsiteY61" fmla="*/ 714755 h 1466087"/>
              <a:gd name="connsiteX62" fmla="*/ 172211 w 589788"/>
              <a:gd name="connsiteY62" fmla="*/ 711707 h 1466087"/>
              <a:gd name="connsiteX63" fmla="*/ 195072 w 589788"/>
              <a:gd name="connsiteY63" fmla="*/ 708660 h 1466087"/>
              <a:gd name="connsiteX64" fmla="*/ 214884 w 589788"/>
              <a:gd name="connsiteY64" fmla="*/ 705611 h 1466087"/>
              <a:gd name="connsiteX65" fmla="*/ 233172 w 589788"/>
              <a:gd name="connsiteY65" fmla="*/ 702563 h 1466087"/>
              <a:gd name="connsiteX66" fmla="*/ 248411 w 589788"/>
              <a:gd name="connsiteY66" fmla="*/ 699516 h 1466087"/>
              <a:gd name="connsiteX67" fmla="*/ 256032 w 589788"/>
              <a:gd name="connsiteY67" fmla="*/ 697991 h 1466087"/>
              <a:gd name="connsiteX68" fmla="*/ 262128 w 589788"/>
              <a:gd name="connsiteY68" fmla="*/ 694944 h 1466087"/>
              <a:gd name="connsiteX69" fmla="*/ 268223 w 589788"/>
              <a:gd name="connsiteY69" fmla="*/ 693419 h 1466087"/>
              <a:gd name="connsiteX70" fmla="*/ 274320 w 589788"/>
              <a:gd name="connsiteY70" fmla="*/ 691895 h 1466087"/>
              <a:gd name="connsiteX71" fmla="*/ 278892 w 589788"/>
              <a:gd name="connsiteY71" fmla="*/ 688848 h 1466087"/>
              <a:gd name="connsiteX72" fmla="*/ 281940 w 589788"/>
              <a:gd name="connsiteY72" fmla="*/ 687323 h 1466087"/>
              <a:gd name="connsiteX73" fmla="*/ 284988 w 589788"/>
              <a:gd name="connsiteY73" fmla="*/ 685800 h 1466087"/>
              <a:gd name="connsiteX74" fmla="*/ 288036 w 589788"/>
              <a:gd name="connsiteY74" fmla="*/ 684276 h 1466087"/>
              <a:gd name="connsiteX75" fmla="*/ 289560 w 589788"/>
              <a:gd name="connsiteY75" fmla="*/ 682751 h 1466087"/>
              <a:gd name="connsiteX76" fmla="*/ 288036 w 589788"/>
              <a:gd name="connsiteY76" fmla="*/ 684276 h 1466087"/>
              <a:gd name="connsiteX77" fmla="*/ 289560 w 589788"/>
              <a:gd name="connsiteY77" fmla="*/ 682751 h 1466087"/>
              <a:gd name="connsiteX78" fmla="*/ 288036 w 589788"/>
              <a:gd name="connsiteY78" fmla="*/ 684276 h 1466087"/>
              <a:gd name="connsiteX79" fmla="*/ 289560 w 589788"/>
              <a:gd name="connsiteY79" fmla="*/ 681227 h 1466087"/>
              <a:gd name="connsiteX80" fmla="*/ 288036 w 589788"/>
              <a:gd name="connsiteY80" fmla="*/ 685800 h 1466087"/>
              <a:gd name="connsiteX81" fmla="*/ 288036 w 589788"/>
              <a:gd name="connsiteY81" fmla="*/ 682751 h 1466087"/>
              <a:gd name="connsiteX82" fmla="*/ 288036 w 589788"/>
              <a:gd name="connsiteY82" fmla="*/ 684276 h 1466087"/>
              <a:gd name="connsiteX83" fmla="*/ 288036 w 589788"/>
              <a:gd name="connsiteY83" fmla="*/ 60960 h 1466087"/>
              <a:gd name="connsiteX84" fmla="*/ 288036 w 589788"/>
              <a:gd name="connsiteY84" fmla="*/ 59436 h 1466087"/>
              <a:gd name="connsiteX85" fmla="*/ 288036 w 589788"/>
              <a:gd name="connsiteY85" fmla="*/ 56388 h 1466087"/>
              <a:gd name="connsiteX86" fmla="*/ 289560 w 589788"/>
              <a:gd name="connsiteY86" fmla="*/ 53339 h 1466087"/>
              <a:gd name="connsiteX87" fmla="*/ 291084 w 589788"/>
              <a:gd name="connsiteY87" fmla="*/ 50291 h 1466087"/>
              <a:gd name="connsiteX88" fmla="*/ 292608 w 589788"/>
              <a:gd name="connsiteY88" fmla="*/ 47244 h 1466087"/>
              <a:gd name="connsiteX89" fmla="*/ 294132 w 589788"/>
              <a:gd name="connsiteY89" fmla="*/ 45719 h 1466087"/>
              <a:gd name="connsiteX90" fmla="*/ 295655 w 589788"/>
              <a:gd name="connsiteY90" fmla="*/ 44195 h 1466087"/>
              <a:gd name="connsiteX91" fmla="*/ 298704 w 589788"/>
              <a:gd name="connsiteY91" fmla="*/ 41147 h 1466087"/>
              <a:gd name="connsiteX92" fmla="*/ 298704 w 589788"/>
              <a:gd name="connsiteY92" fmla="*/ 41147 h 1466087"/>
              <a:gd name="connsiteX93" fmla="*/ 303276 w 589788"/>
              <a:gd name="connsiteY93" fmla="*/ 38100 h 1466087"/>
              <a:gd name="connsiteX94" fmla="*/ 307848 w 589788"/>
              <a:gd name="connsiteY94" fmla="*/ 35052 h 1466087"/>
              <a:gd name="connsiteX95" fmla="*/ 312420 w 589788"/>
              <a:gd name="connsiteY95" fmla="*/ 32003 h 1466087"/>
              <a:gd name="connsiteX96" fmla="*/ 318516 w 589788"/>
              <a:gd name="connsiteY96" fmla="*/ 30480 h 1466087"/>
              <a:gd name="connsiteX97" fmla="*/ 324611 w 589788"/>
              <a:gd name="connsiteY97" fmla="*/ 27432 h 1466087"/>
              <a:gd name="connsiteX98" fmla="*/ 332232 w 589788"/>
              <a:gd name="connsiteY98" fmla="*/ 25908 h 1466087"/>
              <a:gd name="connsiteX99" fmla="*/ 339852 w 589788"/>
              <a:gd name="connsiteY99" fmla="*/ 22860 h 1466087"/>
              <a:gd name="connsiteX100" fmla="*/ 347472 w 589788"/>
              <a:gd name="connsiteY100" fmla="*/ 21336 h 1466087"/>
              <a:gd name="connsiteX101" fmla="*/ 364236 w 589788"/>
              <a:gd name="connsiteY101" fmla="*/ 18288 h 1466087"/>
              <a:gd name="connsiteX102" fmla="*/ 382523 w 589788"/>
              <a:gd name="connsiteY102" fmla="*/ 13716 h 1466087"/>
              <a:gd name="connsiteX103" fmla="*/ 403860 w 589788"/>
              <a:gd name="connsiteY103" fmla="*/ 10668 h 1466087"/>
              <a:gd name="connsiteX104" fmla="*/ 426720 w 589788"/>
              <a:gd name="connsiteY104" fmla="*/ 7619 h 1466087"/>
              <a:gd name="connsiteX105" fmla="*/ 451104 w 589788"/>
              <a:gd name="connsiteY105" fmla="*/ 6096 h 1466087"/>
              <a:gd name="connsiteX106" fmla="*/ 475488 w 589788"/>
              <a:gd name="connsiteY106" fmla="*/ 3047 h 1466087"/>
              <a:gd name="connsiteX107" fmla="*/ 502920 w 589788"/>
              <a:gd name="connsiteY107" fmla="*/ 1524 h 1466087"/>
              <a:gd name="connsiteX108" fmla="*/ 530352 w 589788"/>
              <a:gd name="connsiteY108" fmla="*/ 1524 h 1466087"/>
              <a:gd name="connsiteX109" fmla="*/ 559308 w 589788"/>
              <a:gd name="connsiteY109" fmla="*/ 0 h 1466087"/>
              <a:gd name="connsiteX110" fmla="*/ 588264 w 589788"/>
              <a:gd name="connsiteY110" fmla="*/ 0 h 1466087"/>
              <a:gd name="connsiteX111" fmla="*/ 589788 w 589788"/>
              <a:gd name="connsiteY111" fmla="*/ 25908 h 1466087"/>
              <a:gd name="connsiteX112" fmla="*/ 559308 w 589788"/>
              <a:gd name="connsiteY112" fmla="*/ 25908 h 1466087"/>
              <a:gd name="connsiteX113" fmla="*/ 531876 w 589788"/>
              <a:gd name="connsiteY113" fmla="*/ 25908 h 1466087"/>
              <a:gd name="connsiteX114" fmla="*/ 504444 w 589788"/>
              <a:gd name="connsiteY114" fmla="*/ 27432 h 1466087"/>
              <a:gd name="connsiteX115" fmla="*/ 478536 w 589788"/>
              <a:gd name="connsiteY115" fmla="*/ 28955 h 1466087"/>
              <a:gd name="connsiteX116" fmla="*/ 452628 w 589788"/>
              <a:gd name="connsiteY116" fmla="*/ 30480 h 1466087"/>
              <a:gd name="connsiteX117" fmla="*/ 429767 w 589788"/>
              <a:gd name="connsiteY117" fmla="*/ 33527 h 1466087"/>
              <a:gd name="connsiteX118" fmla="*/ 406908 w 589788"/>
              <a:gd name="connsiteY118" fmla="*/ 36575 h 1466087"/>
              <a:gd name="connsiteX119" fmla="*/ 387096 w 589788"/>
              <a:gd name="connsiteY119" fmla="*/ 39624 h 1466087"/>
              <a:gd name="connsiteX120" fmla="*/ 368808 w 589788"/>
              <a:gd name="connsiteY120" fmla="*/ 42672 h 1466087"/>
              <a:gd name="connsiteX121" fmla="*/ 353567 w 589788"/>
              <a:gd name="connsiteY121" fmla="*/ 45719 h 1466087"/>
              <a:gd name="connsiteX122" fmla="*/ 345948 w 589788"/>
              <a:gd name="connsiteY122" fmla="*/ 47244 h 1466087"/>
              <a:gd name="connsiteX123" fmla="*/ 339852 w 589788"/>
              <a:gd name="connsiteY123" fmla="*/ 50291 h 1466087"/>
              <a:gd name="connsiteX124" fmla="*/ 333755 w 589788"/>
              <a:gd name="connsiteY124" fmla="*/ 51816 h 1466087"/>
              <a:gd name="connsiteX125" fmla="*/ 327660 w 589788"/>
              <a:gd name="connsiteY125" fmla="*/ 53339 h 1466087"/>
              <a:gd name="connsiteX126" fmla="*/ 324611 w 589788"/>
              <a:gd name="connsiteY126" fmla="*/ 54863 h 1466087"/>
              <a:gd name="connsiteX127" fmla="*/ 320040 w 589788"/>
              <a:gd name="connsiteY127" fmla="*/ 57911 h 1466087"/>
              <a:gd name="connsiteX128" fmla="*/ 316992 w 589788"/>
              <a:gd name="connsiteY128" fmla="*/ 59436 h 1466087"/>
              <a:gd name="connsiteX129" fmla="*/ 313944 w 589788"/>
              <a:gd name="connsiteY129" fmla="*/ 60960 h 1466087"/>
              <a:gd name="connsiteX130" fmla="*/ 315467 w 589788"/>
              <a:gd name="connsiteY130" fmla="*/ 59436 h 1466087"/>
              <a:gd name="connsiteX131" fmla="*/ 312420 w 589788"/>
              <a:gd name="connsiteY131" fmla="*/ 62483 h 1466087"/>
              <a:gd name="connsiteX132" fmla="*/ 313944 w 589788"/>
              <a:gd name="connsiteY132" fmla="*/ 60960 h 1466087"/>
              <a:gd name="connsiteX133" fmla="*/ 312420 w 589788"/>
              <a:gd name="connsiteY133" fmla="*/ 64008 h 1466087"/>
              <a:gd name="connsiteX134" fmla="*/ 313944 w 589788"/>
              <a:gd name="connsiteY134" fmla="*/ 60960 h 1466087"/>
              <a:gd name="connsiteX135" fmla="*/ 312420 w 589788"/>
              <a:gd name="connsiteY135" fmla="*/ 64008 h 1466087"/>
              <a:gd name="connsiteX136" fmla="*/ 313944 w 589788"/>
              <a:gd name="connsiteY136" fmla="*/ 59436 h 1466087"/>
              <a:gd name="connsiteX137" fmla="*/ 313944 w 589788"/>
              <a:gd name="connsiteY137" fmla="*/ 62483 h 1466087"/>
              <a:gd name="connsiteX138" fmla="*/ 313944 w 589788"/>
              <a:gd name="connsiteY138" fmla="*/ 60960 h 1466087"/>
              <a:gd name="connsiteX139" fmla="*/ 313944 w 589788"/>
              <a:gd name="connsiteY139" fmla="*/ 684276 h 1466087"/>
              <a:gd name="connsiteX140" fmla="*/ 313944 w 589788"/>
              <a:gd name="connsiteY140" fmla="*/ 687323 h 1466087"/>
              <a:gd name="connsiteX141" fmla="*/ 312420 w 589788"/>
              <a:gd name="connsiteY141" fmla="*/ 688848 h 1466087"/>
              <a:gd name="connsiteX142" fmla="*/ 312420 w 589788"/>
              <a:gd name="connsiteY142" fmla="*/ 693419 h 1466087"/>
              <a:gd name="connsiteX143" fmla="*/ 310896 w 589788"/>
              <a:gd name="connsiteY143" fmla="*/ 694944 h 1466087"/>
              <a:gd name="connsiteX144" fmla="*/ 309372 w 589788"/>
              <a:gd name="connsiteY144" fmla="*/ 696467 h 1466087"/>
              <a:gd name="connsiteX145" fmla="*/ 307848 w 589788"/>
              <a:gd name="connsiteY145" fmla="*/ 699516 h 1466087"/>
              <a:gd name="connsiteX146" fmla="*/ 306323 w 589788"/>
              <a:gd name="connsiteY146" fmla="*/ 701039 h 1466087"/>
              <a:gd name="connsiteX147" fmla="*/ 303276 w 589788"/>
              <a:gd name="connsiteY147" fmla="*/ 704088 h 1466087"/>
              <a:gd name="connsiteX148" fmla="*/ 298704 w 589788"/>
              <a:gd name="connsiteY148" fmla="*/ 707135 h 1466087"/>
              <a:gd name="connsiteX149" fmla="*/ 294132 w 589788"/>
              <a:gd name="connsiteY149" fmla="*/ 710183 h 1466087"/>
              <a:gd name="connsiteX150" fmla="*/ 288036 w 589788"/>
              <a:gd name="connsiteY150" fmla="*/ 713232 h 1466087"/>
              <a:gd name="connsiteX151" fmla="*/ 281940 w 589788"/>
              <a:gd name="connsiteY151" fmla="*/ 714755 h 1466087"/>
              <a:gd name="connsiteX152" fmla="*/ 275844 w 589788"/>
              <a:gd name="connsiteY152" fmla="*/ 717804 h 1466087"/>
              <a:gd name="connsiteX153" fmla="*/ 269748 w 589788"/>
              <a:gd name="connsiteY153" fmla="*/ 719327 h 1466087"/>
              <a:gd name="connsiteX154" fmla="*/ 262128 w 589788"/>
              <a:gd name="connsiteY154" fmla="*/ 722376 h 1466087"/>
              <a:gd name="connsiteX155" fmla="*/ 254508 w 589788"/>
              <a:gd name="connsiteY155" fmla="*/ 723900 h 1466087"/>
              <a:gd name="connsiteX156" fmla="*/ 237744 w 589788"/>
              <a:gd name="connsiteY156" fmla="*/ 726948 h 1466087"/>
              <a:gd name="connsiteX157" fmla="*/ 217932 w 589788"/>
              <a:gd name="connsiteY157" fmla="*/ 731519 h 1466087"/>
              <a:gd name="connsiteX158" fmla="*/ 198120 w 589788"/>
              <a:gd name="connsiteY158" fmla="*/ 734567 h 1466087"/>
              <a:gd name="connsiteX159" fmla="*/ 175260 w 589788"/>
              <a:gd name="connsiteY159" fmla="*/ 737616 h 1466087"/>
              <a:gd name="connsiteX160" fmla="*/ 150876 w 589788"/>
              <a:gd name="connsiteY160" fmla="*/ 739139 h 1466087"/>
              <a:gd name="connsiteX161" fmla="*/ 126492 w 589788"/>
              <a:gd name="connsiteY161" fmla="*/ 742188 h 1466087"/>
              <a:gd name="connsiteX162" fmla="*/ 99060 w 589788"/>
              <a:gd name="connsiteY162" fmla="*/ 743711 h 1466087"/>
              <a:gd name="connsiteX163" fmla="*/ 71628 w 589788"/>
              <a:gd name="connsiteY163" fmla="*/ 743711 h 1466087"/>
              <a:gd name="connsiteX164" fmla="*/ 42672 w 589788"/>
              <a:gd name="connsiteY164" fmla="*/ 745235 h 1466087"/>
              <a:gd name="connsiteX165" fmla="*/ 13716 w 589788"/>
              <a:gd name="connsiteY165" fmla="*/ 745235 h 1466087"/>
              <a:gd name="connsiteX166" fmla="*/ 13716 w 589788"/>
              <a:gd name="connsiteY166" fmla="*/ 719327 h 1466087"/>
              <a:gd name="connsiteX167" fmla="*/ 42672 w 589788"/>
              <a:gd name="connsiteY167" fmla="*/ 720851 h 1466087"/>
              <a:gd name="connsiteX168" fmla="*/ 71628 w 589788"/>
              <a:gd name="connsiteY168" fmla="*/ 720851 h 1466087"/>
              <a:gd name="connsiteX169" fmla="*/ 99060 w 589788"/>
              <a:gd name="connsiteY169" fmla="*/ 722376 h 1466087"/>
              <a:gd name="connsiteX170" fmla="*/ 126492 w 589788"/>
              <a:gd name="connsiteY170" fmla="*/ 723900 h 1466087"/>
              <a:gd name="connsiteX171" fmla="*/ 150876 w 589788"/>
              <a:gd name="connsiteY171" fmla="*/ 725423 h 1466087"/>
              <a:gd name="connsiteX172" fmla="*/ 175260 w 589788"/>
              <a:gd name="connsiteY172" fmla="*/ 728472 h 1466087"/>
              <a:gd name="connsiteX173" fmla="*/ 198120 w 589788"/>
              <a:gd name="connsiteY173" fmla="*/ 731519 h 1466087"/>
              <a:gd name="connsiteX174" fmla="*/ 219455 w 589788"/>
              <a:gd name="connsiteY174" fmla="*/ 734567 h 1466087"/>
              <a:gd name="connsiteX175" fmla="*/ 237744 w 589788"/>
              <a:gd name="connsiteY175" fmla="*/ 737616 h 1466087"/>
              <a:gd name="connsiteX176" fmla="*/ 254508 w 589788"/>
              <a:gd name="connsiteY176" fmla="*/ 742188 h 1466087"/>
              <a:gd name="connsiteX177" fmla="*/ 262128 w 589788"/>
              <a:gd name="connsiteY177" fmla="*/ 743711 h 1466087"/>
              <a:gd name="connsiteX178" fmla="*/ 269748 w 589788"/>
              <a:gd name="connsiteY178" fmla="*/ 745235 h 1466087"/>
              <a:gd name="connsiteX179" fmla="*/ 277367 w 589788"/>
              <a:gd name="connsiteY179" fmla="*/ 748283 h 1466087"/>
              <a:gd name="connsiteX180" fmla="*/ 283464 w 589788"/>
              <a:gd name="connsiteY180" fmla="*/ 749807 h 1466087"/>
              <a:gd name="connsiteX181" fmla="*/ 289560 w 589788"/>
              <a:gd name="connsiteY181" fmla="*/ 752855 h 1466087"/>
              <a:gd name="connsiteX182" fmla="*/ 294132 w 589788"/>
              <a:gd name="connsiteY182" fmla="*/ 755904 h 1466087"/>
              <a:gd name="connsiteX183" fmla="*/ 298704 w 589788"/>
              <a:gd name="connsiteY183" fmla="*/ 758951 h 1466087"/>
              <a:gd name="connsiteX184" fmla="*/ 301752 w 589788"/>
              <a:gd name="connsiteY184" fmla="*/ 760476 h 1466087"/>
              <a:gd name="connsiteX185" fmla="*/ 303276 w 589788"/>
              <a:gd name="connsiteY185" fmla="*/ 762000 h 1466087"/>
              <a:gd name="connsiteX186" fmla="*/ 306323 w 589788"/>
              <a:gd name="connsiteY186" fmla="*/ 763523 h 1466087"/>
              <a:gd name="connsiteX187" fmla="*/ 307848 w 589788"/>
              <a:gd name="connsiteY187" fmla="*/ 765048 h 1466087"/>
              <a:gd name="connsiteX188" fmla="*/ 309372 w 589788"/>
              <a:gd name="connsiteY188" fmla="*/ 768095 h 1466087"/>
              <a:gd name="connsiteX189" fmla="*/ 310896 w 589788"/>
              <a:gd name="connsiteY189" fmla="*/ 771144 h 1466087"/>
              <a:gd name="connsiteX190" fmla="*/ 312420 w 589788"/>
              <a:gd name="connsiteY190" fmla="*/ 772667 h 1466087"/>
              <a:gd name="connsiteX191" fmla="*/ 312420 w 589788"/>
              <a:gd name="connsiteY191" fmla="*/ 775716 h 1466087"/>
              <a:gd name="connsiteX192" fmla="*/ 313944 w 589788"/>
              <a:gd name="connsiteY192" fmla="*/ 778763 h 1466087"/>
              <a:gd name="connsiteX193" fmla="*/ 313944 w 589788"/>
              <a:gd name="connsiteY193" fmla="*/ 780288 h 1466087"/>
              <a:gd name="connsiteX194" fmla="*/ 313944 w 589788"/>
              <a:gd name="connsiteY194" fmla="*/ 1405127 h 1466087"/>
              <a:gd name="connsiteX195" fmla="*/ 313944 w 589788"/>
              <a:gd name="connsiteY195" fmla="*/ 1403604 h 1466087"/>
              <a:gd name="connsiteX196" fmla="*/ 313944 w 589788"/>
              <a:gd name="connsiteY196" fmla="*/ 1405127 h 1466087"/>
              <a:gd name="connsiteX197" fmla="*/ 312420 w 589788"/>
              <a:gd name="connsiteY197" fmla="*/ 1402079 h 1466087"/>
              <a:gd name="connsiteX198" fmla="*/ 313944 w 589788"/>
              <a:gd name="connsiteY198" fmla="*/ 1403604 h 1466087"/>
              <a:gd name="connsiteX199" fmla="*/ 312420 w 589788"/>
              <a:gd name="connsiteY199" fmla="*/ 1402079 h 1466087"/>
              <a:gd name="connsiteX200" fmla="*/ 313944 w 589788"/>
              <a:gd name="connsiteY200" fmla="*/ 1405127 h 1466087"/>
              <a:gd name="connsiteX201" fmla="*/ 312420 w 589788"/>
              <a:gd name="connsiteY201" fmla="*/ 1402079 h 1466087"/>
              <a:gd name="connsiteX202" fmla="*/ 313944 w 589788"/>
              <a:gd name="connsiteY202" fmla="*/ 1403604 h 1466087"/>
              <a:gd name="connsiteX203" fmla="*/ 316992 w 589788"/>
              <a:gd name="connsiteY203" fmla="*/ 1405127 h 1466087"/>
              <a:gd name="connsiteX204" fmla="*/ 320040 w 589788"/>
              <a:gd name="connsiteY204" fmla="*/ 1408176 h 1466087"/>
              <a:gd name="connsiteX205" fmla="*/ 323088 w 589788"/>
              <a:gd name="connsiteY205" fmla="*/ 1409700 h 1466087"/>
              <a:gd name="connsiteX206" fmla="*/ 327660 w 589788"/>
              <a:gd name="connsiteY206" fmla="*/ 1411223 h 1466087"/>
              <a:gd name="connsiteX207" fmla="*/ 333755 w 589788"/>
              <a:gd name="connsiteY207" fmla="*/ 1412747 h 1466087"/>
              <a:gd name="connsiteX208" fmla="*/ 339852 w 589788"/>
              <a:gd name="connsiteY208" fmla="*/ 1415795 h 1466087"/>
              <a:gd name="connsiteX209" fmla="*/ 345948 w 589788"/>
              <a:gd name="connsiteY209" fmla="*/ 1417319 h 1466087"/>
              <a:gd name="connsiteX210" fmla="*/ 352044 w 589788"/>
              <a:gd name="connsiteY210" fmla="*/ 1418844 h 1466087"/>
              <a:gd name="connsiteX211" fmla="*/ 368808 w 589788"/>
              <a:gd name="connsiteY211" fmla="*/ 1423416 h 1466087"/>
              <a:gd name="connsiteX212" fmla="*/ 387096 w 589788"/>
              <a:gd name="connsiteY212" fmla="*/ 1426463 h 1466087"/>
              <a:gd name="connsiteX213" fmla="*/ 406908 w 589788"/>
              <a:gd name="connsiteY213" fmla="*/ 1429511 h 1466087"/>
              <a:gd name="connsiteX214" fmla="*/ 429767 w 589788"/>
              <a:gd name="connsiteY214" fmla="*/ 1432560 h 1466087"/>
              <a:gd name="connsiteX215" fmla="*/ 452628 w 589788"/>
              <a:gd name="connsiteY215" fmla="*/ 1434083 h 1466087"/>
              <a:gd name="connsiteX216" fmla="*/ 477011 w 589788"/>
              <a:gd name="connsiteY216" fmla="*/ 1435607 h 1466087"/>
              <a:gd name="connsiteX217" fmla="*/ 504444 w 589788"/>
              <a:gd name="connsiteY217" fmla="*/ 1438655 h 1466087"/>
              <a:gd name="connsiteX218" fmla="*/ 531876 w 589788"/>
              <a:gd name="connsiteY218" fmla="*/ 1438655 h 1466087"/>
              <a:gd name="connsiteX219" fmla="*/ 559308 w 589788"/>
              <a:gd name="connsiteY219" fmla="*/ 1440179 h 1466087"/>
              <a:gd name="connsiteX220" fmla="*/ 589788 w 589788"/>
              <a:gd name="connsiteY220" fmla="*/ 1440179 h 1466087"/>
              <a:gd name="connsiteX221" fmla="*/ 588264 w 589788"/>
              <a:gd name="connsiteY221" fmla="*/ 1466088 h 146608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 ang="116">
                <a:pos x="connsiteX116" y="connsiteY116"/>
              </a:cxn>
              <a:cxn ang="117">
                <a:pos x="connsiteX117" y="connsiteY117"/>
              </a:cxn>
              <a:cxn ang="118">
                <a:pos x="connsiteX118" y="connsiteY118"/>
              </a:cxn>
              <a:cxn ang="119">
                <a:pos x="connsiteX119" y="connsiteY119"/>
              </a:cxn>
              <a:cxn ang="120">
                <a:pos x="connsiteX120" y="connsiteY120"/>
              </a:cxn>
              <a:cxn ang="121">
                <a:pos x="connsiteX121" y="connsiteY121"/>
              </a:cxn>
              <a:cxn ang="122">
                <a:pos x="connsiteX122" y="connsiteY122"/>
              </a:cxn>
              <a:cxn ang="123">
                <a:pos x="connsiteX123" y="connsiteY123"/>
              </a:cxn>
              <a:cxn ang="124">
                <a:pos x="connsiteX124" y="connsiteY124"/>
              </a:cxn>
              <a:cxn ang="125">
                <a:pos x="connsiteX125" y="connsiteY125"/>
              </a:cxn>
              <a:cxn ang="126">
                <a:pos x="connsiteX126" y="connsiteY126"/>
              </a:cxn>
              <a:cxn ang="127">
                <a:pos x="connsiteX127" y="connsiteY127"/>
              </a:cxn>
              <a:cxn ang="128">
                <a:pos x="connsiteX128" y="connsiteY128"/>
              </a:cxn>
              <a:cxn ang="129">
                <a:pos x="connsiteX129" y="connsiteY129"/>
              </a:cxn>
              <a:cxn ang="130">
                <a:pos x="connsiteX130" y="connsiteY130"/>
              </a:cxn>
              <a:cxn ang="131">
                <a:pos x="connsiteX131" y="connsiteY131"/>
              </a:cxn>
              <a:cxn ang="132">
                <a:pos x="connsiteX132" y="connsiteY132"/>
              </a:cxn>
              <a:cxn ang="133">
                <a:pos x="connsiteX133" y="connsiteY133"/>
              </a:cxn>
              <a:cxn ang="134">
                <a:pos x="connsiteX134" y="connsiteY134"/>
              </a:cxn>
              <a:cxn ang="135">
                <a:pos x="connsiteX135" y="connsiteY135"/>
              </a:cxn>
              <a:cxn ang="136">
                <a:pos x="connsiteX136" y="connsiteY136"/>
              </a:cxn>
              <a:cxn ang="137">
                <a:pos x="connsiteX137" y="connsiteY137"/>
              </a:cxn>
              <a:cxn ang="138">
                <a:pos x="connsiteX138" y="connsiteY138"/>
              </a:cxn>
              <a:cxn ang="139">
                <a:pos x="connsiteX139" y="connsiteY139"/>
              </a:cxn>
              <a:cxn ang="140">
                <a:pos x="connsiteX140" y="connsiteY140"/>
              </a:cxn>
              <a:cxn ang="141">
                <a:pos x="connsiteX141" y="connsiteY141"/>
              </a:cxn>
              <a:cxn ang="142">
                <a:pos x="connsiteX142" y="connsiteY142"/>
              </a:cxn>
              <a:cxn ang="143">
                <a:pos x="connsiteX143" y="connsiteY143"/>
              </a:cxn>
              <a:cxn ang="144">
                <a:pos x="connsiteX144" y="connsiteY144"/>
              </a:cxn>
              <a:cxn ang="145">
                <a:pos x="connsiteX145" y="connsiteY145"/>
              </a:cxn>
              <a:cxn ang="146">
                <a:pos x="connsiteX146" y="connsiteY146"/>
              </a:cxn>
              <a:cxn ang="147">
                <a:pos x="connsiteX147" y="connsiteY147"/>
              </a:cxn>
              <a:cxn ang="148">
                <a:pos x="connsiteX148" y="connsiteY148"/>
              </a:cxn>
              <a:cxn ang="149">
                <a:pos x="connsiteX149" y="connsiteY149"/>
              </a:cxn>
              <a:cxn ang="150">
                <a:pos x="connsiteX150" y="connsiteY150"/>
              </a:cxn>
              <a:cxn ang="151">
                <a:pos x="connsiteX151" y="connsiteY151"/>
              </a:cxn>
              <a:cxn ang="152">
                <a:pos x="connsiteX152" y="connsiteY152"/>
              </a:cxn>
              <a:cxn ang="153">
                <a:pos x="connsiteX153" y="connsiteY153"/>
              </a:cxn>
              <a:cxn ang="154">
                <a:pos x="connsiteX154" y="connsiteY154"/>
              </a:cxn>
              <a:cxn ang="155">
                <a:pos x="connsiteX155" y="connsiteY155"/>
              </a:cxn>
              <a:cxn ang="156">
                <a:pos x="connsiteX156" y="connsiteY156"/>
              </a:cxn>
              <a:cxn ang="157">
                <a:pos x="connsiteX157" y="connsiteY157"/>
              </a:cxn>
              <a:cxn ang="158">
                <a:pos x="connsiteX158" y="connsiteY158"/>
              </a:cxn>
              <a:cxn ang="159">
                <a:pos x="connsiteX159" y="connsiteY159"/>
              </a:cxn>
              <a:cxn ang="160">
                <a:pos x="connsiteX160" y="connsiteY160"/>
              </a:cxn>
              <a:cxn ang="161">
                <a:pos x="connsiteX161" y="connsiteY161"/>
              </a:cxn>
              <a:cxn ang="162">
                <a:pos x="connsiteX162" y="connsiteY162"/>
              </a:cxn>
              <a:cxn ang="163">
                <a:pos x="connsiteX163" y="connsiteY163"/>
              </a:cxn>
              <a:cxn ang="164">
                <a:pos x="connsiteX164" y="connsiteY164"/>
              </a:cxn>
              <a:cxn ang="165">
                <a:pos x="connsiteX165" y="connsiteY165"/>
              </a:cxn>
              <a:cxn ang="166">
                <a:pos x="connsiteX166" y="connsiteY166"/>
              </a:cxn>
              <a:cxn ang="167">
                <a:pos x="connsiteX167" y="connsiteY167"/>
              </a:cxn>
              <a:cxn ang="168">
                <a:pos x="connsiteX168" y="connsiteY168"/>
              </a:cxn>
              <a:cxn ang="169">
                <a:pos x="connsiteX169" y="connsiteY169"/>
              </a:cxn>
              <a:cxn ang="170">
                <a:pos x="connsiteX170" y="connsiteY170"/>
              </a:cxn>
              <a:cxn ang="171">
                <a:pos x="connsiteX171" y="connsiteY171"/>
              </a:cxn>
              <a:cxn ang="172">
                <a:pos x="connsiteX172" y="connsiteY172"/>
              </a:cxn>
              <a:cxn ang="173">
                <a:pos x="connsiteX173" y="connsiteY173"/>
              </a:cxn>
              <a:cxn ang="174">
                <a:pos x="connsiteX174" y="connsiteY174"/>
              </a:cxn>
              <a:cxn ang="175">
                <a:pos x="connsiteX175" y="connsiteY175"/>
              </a:cxn>
              <a:cxn ang="176">
                <a:pos x="connsiteX176" y="connsiteY176"/>
              </a:cxn>
              <a:cxn ang="177">
                <a:pos x="connsiteX177" y="connsiteY177"/>
              </a:cxn>
              <a:cxn ang="178">
                <a:pos x="connsiteX178" y="connsiteY178"/>
              </a:cxn>
              <a:cxn ang="179">
                <a:pos x="connsiteX179" y="connsiteY179"/>
              </a:cxn>
              <a:cxn ang="180">
                <a:pos x="connsiteX180" y="connsiteY180"/>
              </a:cxn>
              <a:cxn ang="181">
                <a:pos x="connsiteX181" y="connsiteY181"/>
              </a:cxn>
              <a:cxn ang="182">
                <a:pos x="connsiteX182" y="connsiteY182"/>
              </a:cxn>
              <a:cxn ang="183">
                <a:pos x="connsiteX183" y="connsiteY183"/>
              </a:cxn>
              <a:cxn ang="184">
                <a:pos x="connsiteX184" y="connsiteY184"/>
              </a:cxn>
              <a:cxn ang="185">
                <a:pos x="connsiteX185" y="connsiteY185"/>
              </a:cxn>
              <a:cxn ang="186">
                <a:pos x="connsiteX186" y="connsiteY186"/>
              </a:cxn>
              <a:cxn ang="187">
                <a:pos x="connsiteX187" y="connsiteY187"/>
              </a:cxn>
              <a:cxn ang="188">
                <a:pos x="connsiteX188" y="connsiteY188"/>
              </a:cxn>
              <a:cxn ang="189">
                <a:pos x="connsiteX189" y="connsiteY189"/>
              </a:cxn>
              <a:cxn ang="190">
                <a:pos x="connsiteX190" y="connsiteY190"/>
              </a:cxn>
              <a:cxn ang="191">
                <a:pos x="connsiteX191" y="connsiteY191"/>
              </a:cxn>
              <a:cxn ang="192">
                <a:pos x="connsiteX192" y="connsiteY192"/>
              </a:cxn>
              <a:cxn ang="193">
                <a:pos x="connsiteX193" y="connsiteY193"/>
              </a:cxn>
              <a:cxn ang="194">
                <a:pos x="connsiteX194" y="connsiteY194"/>
              </a:cxn>
              <a:cxn ang="195">
                <a:pos x="connsiteX195" y="connsiteY195"/>
              </a:cxn>
              <a:cxn ang="196">
                <a:pos x="connsiteX196" y="connsiteY196"/>
              </a:cxn>
              <a:cxn ang="197">
                <a:pos x="connsiteX197" y="connsiteY197"/>
              </a:cxn>
              <a:cxn ang="198">
                <a:pos x="connsiteX198" y="connsiteY198"/>
              </a:cxn>
              <a:cxn ang="199">
                <a:pos x="connsiteX199" y="connsiteY199"/>
              </a:cxn>
              <a:cxn ang="200">
                <a:pos x="connsiteX200" y="connsiteY200"/>
              </a:cxn>
              <a:cxn ang="201">
                <a:pos x="connsiteX201" y="connsiteY201"/>
              </a:cxn>
              <a:cxn ang="202">
                <a:pos x="connsiteX202" y="connsiteY202"/>
              </a:cxn>
              <a:cxn ang="203">
                <a:pos x="connsiteX203" y="connsiteY203"/>
              </a:cxn>
              <a:cxn ang="204">
                <a:pos x="connsiteX204" y="connsiteY204"/>
              </a:cxn>
              <a:cxn ang="205">
                <a:pos x="connsiteX205" y="connsiteY205"/>
              </a:cxn>
              <a:cxn ang="206">
                <a:pos x="connsiteX206" y="connsiteY206"/>
              </a:cxn>
              <a:cxn ang="207">
                <a:pos x="connsiteX207" y="connsiteY207"/>
              </a:cxn>
              <a:cxn ang="208">
                <a:pos x="connsiteX208" y="connsiteY208"/>
              </a:cxn>
              <a:cxn ang="209">
                <a:pos x="connsiteX209" y="connsiteY209"/>
              </a:cxn>
              <a:cxn ang="210">
                <a:pos x="connsiteX210" y="connsiteY210"/>
              </a:cxn>
              <a:cxn ang="211">
                <a:pos x="connsiteX211" y="connsiteY211"/>
              </a:cxn>
              <a:cxn ang="212">
                <a:pos x="connsiteX212" y="connsiteY212"/>
              </a:cxn>
              <a:cxn ang="213">
                <a:pos x="connsiteX213" y="connsiteY213"/>
              </a:cxn>
              <a:cxn ang="214">
                <a:pos x="connsiteX214" y="connsiteY214"/>
              </a:cxn>
              <a:cxn ang="215">
                <a:pos x="connsiteX215" y="connsiteY215"/>
              </a:cxn>
              <a:cxn ang="216">
                <a:pos x="connsiteX216" y="connsiteY216"/>
              </a:cxn>
              <a:cxn ang="217">
                <a:pos x="connsiteX217" y="connsiteY217"/>
              </a:cxn>
              <a:cxn ang="218">
                <a:pos x="connsiteX218" y="connsiteY218"/>
              </a:cxn>
              <a:cxn ang="219">
                <a:pos x="connsiteX219" y="connsiteY219"/>
              </a:cxn>
              <a:cxn ang="220">
                <a:pos x="connsiteX220" y="connsiteY220"/>
              </a:cxn>
              <a:cxn ang="221">
                <a:pos x="connsiteX221" y="connsiteY221"/>
              </a:cxn>
            </a:cxnLst>
            <a:rect l="l" t="t" r="r" b="b"/>
            <a:pathLst>
              <a:path w="589788" h="1466087">
                <a:moveTo>
                  <a:pt x="588264" y="1466088"/>
                </a:moveTo>
                <a:lnTo>
                  <a:pt x="559308" y="1464563"/>
                </a:lnTo>
                <a:lnTo>
                  <a:pt x="530352" y="1464563"/>
                </a:lnTo>
                <a:lnTo>
                  <a:pt x="502920" y="1463039"/>
                </a:lnTo>
                <a:lnTo>
                  <a:pt x="475488" y="1461516"/>
                </a:lnTo>
                <a:lnTo>
                  <a:pt x="451104" y="1459991"/>
                </a:lnTo>
                <a:lnTo>
                  <a:pt x="426720" y="1456944"/>
                </a:lnTo>
                <a:lnTo>
                  <a:pt x="403860" y="1453895"/>
                </a:lnTo>
                <a:lnTo>
                  <a:pt x="384048" y="1450847"/>
                </a:lnTo>
                <a:lnTo>
                  <a:pt x="364236" y="1447800"/>
                </a:lnTo>
                <a:lnTo>
                  <a:pt x="347472" y="1444751"/>
                </a:lnTo>
                <a:lnTo>
                  <a:pt x="339852" y="1441704"/>
                </a:lnTo>
                <a:lnTo>
                  <a:pt x="332232" y="1440179"/>
                </a:lnTo>
                <a:lnTo>
                  <a:pt x="324611" y="1437132"/>
                </a:lnTo>
                <a:lnTo>
                  <a:pt x="318516" y="1435607"/>
                </a:lnTo>
                <a:lnTo>
                  <a:pt x="313944" y="1432560"/>
                </a:lnTo>
                <a:lnTo>
                  <a:pt x="307848" y="1431035"/>
                </a:lnTo>
                <a:lnTo>
                  <a:pt x="303276" y="1427988"/>
                </a:lnTo>
                <a:lnTo>
                  <a:pt x="298704" y="1424939"/>
                </a:lnTo>
                <a:lnTo>
                  <a:pt x="295655" y="1421891"/>
                </a:lnTo>
                <a:cubicBezTo>
                  <a:pt x="295655" y="1420367"/>
                  <a:pt x="294132" y="1420367"/>
                  <a:pt x="294132" y="1420367"/>
                </a:cubicBezTo>
                <a:lnTo>
                  <a:pt x="292608" y="1417319"/>
                </a:lnTo>
                <a:cubicBezTo>
                  <a:pt x="291084" y="1415795"/>
                  <a:pt x="291084" y="1415795"/>
                  <a:pt x="291084" y="1415795"/>
                </a:cubicBezTo>
                <a:lnTo>
                  <a:pt x="289560" y="1412747"/>
                </a:lnTo>
                <a:cubicBezTo>
                  <a:pt x="289560" y="1411223"/>
                  <a:pt x="289560" y="1409700"/>
                  <a:pt x="288036" y="1409700"/>
                </a:cubicBezTo>
                <a:lnTo>
                  <a:pt x="288036" y="1406651"/>
                </a:lnTo>
                <a:cubicBezTo>
                  <a:pt x="288036" y="1406651"/>
                  <a:pt x="288036" y="1405127"/>
                  <a:pt x="288036" y="1405127"/>
                </a:cubicBezTo>
                <a:lnTo>
                  <a:pt x="288036" y="780288"/>
                </a:lnTo>
                <a:lnTo>
                  <a:pt x="288036" y="783335"/>
                </a:lnTo>
                <a:lnTo>
                  <a:pt x="288036" y="780288"/>
                </a:lnTo>
                <a:lnTo>
                  <a:pt x="289560" y="783335"/>
                </a:lnTo>
                <a:lnTo>
                  <a:pt x="288036" y="781811"/>
                </a:lnTo>
                <a:lnTo>
                  <a:pt x="289560" y="783335"/>
                </a:lnTo>
                <a:lnTo>
                  <a:pt x="288036" y="781811"/>
                </a:lnTo>
                <a:lnTo>
                  <a:pt x="289560" y="781811"/>
                </a:lnTo>
                <a:lnTo>
                  <a:pt x="286511" y="780288"/>
                </a:lnTo>
                <a:lnTo>
                  <a:pt x="288036" y="781811"/>
                </a:lnTo>
                <a:lnTo>
                  <a:pt x="284988" y="778763"/>
                </a:lnTo>
                <a:lnTo>
                  <a:pt x="281940" y="777239"/>
                </a:lnTo>
                <a:lnTo>
                  <a:pt x="277367" y="775716"/>
                </a:lnTo>
                <a:lnTo>
                  <a:pt x="272796" y="774191"/>
                </a:lnTo>
                <a:lnTo>
                  <a:pt x="268223" y="771144"/>
                </a:lnTo>
                <a:lnTo>
                  <a:pt x="262128" y="769619"/>
                </a:lnTo>
                <a:lnTo>
                  <a:pt x="256032" y="768095"/>
                </a:lnTo>
                <a:lnTo>
                  <a:pt x="248411" y="766572"/>
                </a:lnTo>
                <a:lnTo>
                  <a:pt x="233172" y="762000"/>
                </a:lnTo>
                <a:lnTo>
                  <a:pt x="214884" y="758951"/>
                </a:lnTo>
                <a:lnTo>
                  <a:pt x="193548" y="755904"/>
                </a:lnTo>
                <a:lnTo>
                  <a:pt x="172211" y="752855"/>
                </a:lnTo>
                <a:lnTo>
                  <a:pt x="149352" y="751332"/>
                </a:lnTo>
                <a:lnTo>
                  <a:pt x="123444" y="749807"/>
                </a:lnTo>
                <a:lnTo>
                  <a:pt x="97536" y="746760"/>
                </a:lnTo>
                <a:lnTo>
                  <a:pt x="70104" y="746760"/>
                </a:lnTo>
                <a:lnTo>
                  <a:pt x="42672" y="745235"/>
                </a:lnTo>
                <a:lnTo>
                  <a:pt x="12192" y="745235"/>
                </a:lnTo>
                <a:cubicBezTo>
                  <a:pt x="6096" y="745235"/>
                  <a:pt x="0" y="739139"/>
                  <a:pt x="0" y="733044"/>
                </a:cubicBezTo>
                <a:cubicBezTo>
                  <a:pt x="0" y="725423"/>
                  <a:pt x="6096" y="719327"/>
                  <a:pt x="12192" y="719327"/>
                </a:cubicBezTo>
                <a:lnTo>
                  <a:pt x="42672" y="719327"/>
                </a:lnTo>
                <a:lnTo>
                  <a:pt x="70104" y="719327"/>
                </a:lnTo>
                <a:lnTo>
                  <a:pt x="97536" y="717804"/>
                </a:lnTo>
                <a:lnTo>
                  <a:pt x="124967" y="716279"/>
                </a:lnTo>
                <a:lnTo>
                  <a:pt x="149352" y="714755"/>
                </a:lnTo>
                <a:lnTo>
                  <a:pt x="172211" y="711707"/>
                </a:lnTo>
                <a:lnTo>
                  <a:pt x="195072" y="708660"/>
                </a:lnTo>
                <a:lnTo>
                  <a:pt x="214884" y="705611"/>
                </a:lnTo>
                <a:lnTo>
                  <a:pt x="233172" y="702563"/>
                </a:lnTo>
                <a:lnTo>
                  <a:pt x="248411" y="699516"/>
                </a:lnTo>
                <a:lnTo>
                  <a:pt x="256032" y="697991"/>
                </a:lnTo>
                <a:lnTo>
                  <a:pt x="262128" y="694944"/>
                </a:lnTo>
                <a:lnTo>
                  <a:pt x="268223" y="693419"/>
                </a:lnTo>
                <a:lnTo>
                  <a:pt x="274320" y="691895"/>
                </a:lnTo>
                <a:lnTo>
                  <a:pt x="278892" y="688848"/>
                </a:lnTo>
                <a:lnTo>
                  <a:pt x="281940" y="687323"/>
                </a:lnTo>
                <a:lnTo>
                  <a:pt x="284988" y="685800"/>
                </a:lnTo>
                <a:lnTo>
                  <a:pt x="288036" y="684276"/>
                </a:lnTo>
                <a:lnTo>
                  <a:pt x="289560" y="682751"/>
                </a:lnTo>
                <a:lnTo>
                  <a:pt x="288036" y="684276"/>
                </a:lnTo>
                <a:lnTo>
                  <a:pt x="289560" y="682751"/>
                </a:lnTo>
                <a:lnTo>
                  <a:pt x="288036" y="684276"/>
                </a:lnTo>
                <a:lnTo>
                  <a:pt x="289560" y="681227"/>
                </a:lnTo>
                <a:lnTo>
                  <a:pt x="288036" y="685800"/>
                </a:lnTo>
                <a:lnTo>
                  <a:pt x="288036" y="682751"/>
                </a:lnTo>
                <a:lnTo>
                  <a:pt x="288036" y="684276"/>
                </a:lnTo>
                <a:lnTo>
                  <a:pt x="288036" y="60960"/>
                </a:lnTo>
                <a:cubicBezTo>
                  <a:pt x="288036" y="59436"/>
                  <a:pt x="288036" y="59436"/>
                  <a:pt x="288036" y="59436"/>
                </a:cubicBezTo>
                <a:lnTo>
                  <a:pt x="288036" y="56388"/>
                </a:lnTo>
                <a:cubicBezTo>
                  <a:pt x="289560" y="54863"/>
                  <a:pt x="289560" y="53339"/>
                  <a:pt x="289560" y="53339"/>
                </a:cubicBezTo>
                <a:lnTo>
                  <a:pt x="291084" y="50291"/>
                </a:lnTo>
                <a:cubicBezTo>
                  <a:pt x="291084" y="48767"/>
                  <a:pt x="291084" y="48767"/>
                  <a:pt x="292608" y="47244"/>
                </a:cubicBezTo>
                <a:lnTo>
                  <a:pt x="294132" y="45719"/>
                </a:lnTo>
                <a:cubicBezTo>
                  <a:pt x="294132" y="45719"/>
                  <a:pt x="295655" y="44195"/>
                  <a:pt x="295655" y="44195"/>
                </a:cubicBezTo>
                <a:lnTo>
                  <a:pt x="298704" y="41147"/>
                </a:lnTo>
                <a:cubicBezTo>
                  <a:pt x="298704" y="41147"/>
                  <a:pt x="298704" y="41147"/>
                  <a:pt x="298704" y="41147"/>
                </a:cubicBezTo>
                <a:lnTo>
                  <a:pt x="303276" y="38100"/>
                </a:lnTo>
                <a:lnTo>
                  <a:pt x="307848" y="35052"/>
                </a:lnTo>
                <a:lnTo>
                  <a:pt x="312420" y="32003"/>
                </a:lnTo>
                <a:lnTo>
                  <a:pt x="318516" y="30480"/>
                </a:lnTo>
                <a:lnTo>
                  <a:pt x="324611" y="27432"/>
                </a:lnTo>
                <a:lnTo>
                  <a:pt x="332232" y="25908"/>
                </a:lnTo>
                <a:lnTo>
                  <a:pt x="339852" y="22860"/>
                </a:lnTo>
                <a:lnTo>
                  <a:pt x="347472" y="21336"/>
                </a:lnTo>
                <a:lnTo>
                  <a:pt x="364236" y="18288"/>
                </a:lnTo>
                <a:lnTo>
                  <a:pt x="382523" y="13716"/>
                </a:lnTo>
                <a:lnTo>
                  <a:pt x="403860" y="10668"/>
                </a:lnTo>
                <a:lnTo>
                  <a:pt x="426720" y="7619"/>
                </a:lnTo>
                <a:lnTo>
                  <a:pt x="451104" y="6096"/>
                </a:lnTo>
                <a:lnTo>
                  <a:pt x="475488" y="3047"/>
                </a:lnTo>
                <a:lnTo>
                  <a:pt x="502920" y="1524"/>
                </a:lnTo>
                <a:lnTo>
                  <a:pt x="530352" y="1524"/>
                </a:lnTo>
                <a:lnTo>
                  <a:pt x="559308" y="0"/>
                </a:lnTo>
                <a:lnTo>
                  <a:pt x="588264" y="0"/>
                </a:lnTo>
                <a:lnTo>
                  <a:pt x="589788" y="25908"/>
                </a:lnTo>
                <a:lnTo>
                  <a:pt x="559308" y="25908"/>
                </a:lnTo>
                <a:lnTo>
                  <a:pt x="531876" y="25908"/>
                </a:lnTo>
                <a:lnTo>
                  <a:pt x="504444" y="27432"/>
                </a:lnTo>
                <a:lnTo>
                  <a:pt x="478536" y="28955"/>
                </a:lnTo>
                <a:lnTo>
                  <a:pt x="452628" y="30480"/>
                </a:lnTo>
                <a:lnTo>
                  <a:pt x="429767" y="33527"/>
                </a:lnTo>
                <a:lnTo>
                  <a:pt x="406908" y="36575"/>
                </a:lnTo>
                <a:lnTo>
                  <a:pt x="387096" y="39624"/>
                </a:lnTo>
                <a:lnTo>
                  <a:pt x="368808" y="42672"/>
                </a:lnTo>
                <a:lnTo>
                  <a:pt x="353567" y="45719"/>
                </a:lnTo>
                <a:lnTo>
                  <a:pt x="345948" y="47244"/>
                </a:lnTo>
                <a:lnTo>
                  <a:pt x="339852" y="50291"/>
                </a:lnTo>
                <a:lnTo>
                  <a:pt x="333755" y="51816"/>
                </a:lnTo>
                <a:lnTo>
                  <a:pt x="327660" y="53339"/>
                </a:lnTo>
                <a:lnTo>
                  <a:pt x="324611" y="54863"/>
                </a:lnTo>
                <a:lnTo>
                  <a:pt x="320040" y="57911"/>
                </a:lnTo>
                <a:lnTo>
                  <a:pt x="316992" y="59436"/>
                </a:lnTo>
                <a:lnTo>
                  <a:pt x="313944" y="60960"/>
                </a:lnTo>
                <a:lnTo>
                  <a:pt x="315467" y="59436"/>
                </a:lnTo>
                <a:lnTo>
                  <a:pt x="312420" y="62483"/>
                </a:lnTo>
                <a:lnTo>
                  <a:pt x="313944" y="60960"/>
                </a:lnTo>
                <a:lnTo>
                  <a:pt x="312420" y="64008"/>
                </a:lnTo>
                <a:lnTo>
                  <a:pt x="313944" y="60960"/>
                </a:lnTo>
                <a:lnTo>
                  <a:pt x="312420" y="64008"/>
                </a:lnTo>
                <a:lnTo>
                  <a:pt x="313944" y="59436"/>
                </a:lnTo>
                <a:lnTo>
                  <a:pt x="313944" y="62483"/>
                </a:lnTo>
                <a:lnTo>
                  <a:pt x="313944" y="60960"/>
                </a:lnTo>
                <a:lnTo>
                  <a:pt x="313944" y="684276"/>
                </a:lnTo>
                <a:cubicBezTo>
                  <a:pt x="313944" y="685800"/>
                  <a:pt x="313944" y="685800"/>
                  <a:pt x="313944" y="687323"/>
                </a:cubicBezTo>
                <a:lnTo>
                  <a:pt x="312420" y="688848"/>
                </a:lnTo>
                <a:cubicBezTo>
                  <a:pt x="312420" y="690372"/>
                  <a:pt x="312420" y="691895"/>
                  <a:pt x="312420" y="693419"/>
                </a:cubicBezTo>
                <a:lnTo>
                  <a:pt x="310896" y="694944"/>
                </a:lnTo>
                <a:cubicBezTo>
                  <a:pt x="310896" y="696467"/>
                  <a:pt x="309372" y="696467"/>
                  <a:pt x="309372" y="696467"/>
                </a:cubicBezTo>
                <a:lnTo>
                  <a:pt x="307848" y="699516"/>
                </a:lnTo>
                <a:cubicBezTo>
                  <a:pt x="307848" y="699516"/>
                  <a:pt x="306323" y="701039"/>
                  <a:pt x="306323" y="701039"/>
                </a:cubicBezTo>
                <a:lnTo>
                  <a:pt x="303276" y="704088"/>
                </a:lnTo>
                <a:lnTo>
                  <a:pt x="298704" y="707135"/>
                </a:lnTo>
                <a:lnTo>
                  <a:pt x="294132" y="710183"/>
                </a:lnTo>
                <a:lnTo>
                  <a:pt x="288036" y="713232"/>
                </a:lnTo>
                <a:lnTo>
                  <a:pt x="281940" y="714755"/>
                </a:lnTo>
                <a:lnTo>
                  <a:pt x="275844" y="717804"/>
                </a:lnTo>
                <a:lnTo>
                  <a:pt x="269748" y="719327"/>
                </a:lnTo>
                <a:lnTo>
                  <a:pt x="262128" y="722376"/>
                </a:lnTo>
                <a:lnTo>
                  <a:pt x="254508" y="723900"/>
                </a:lnTo>
                <a:lnTo>
                  <a:pt x="237744" y="726948"/>
                </a:lnTo>
                <a:lnTo>
                  <a:pt x="217932" y="731519"/>
                </a:lnTo>
                <a:lnTo>
                  <a:pt x="198120" y="734567"/>
                </a:lnTo>
                <a:lnTo>
                  <a:pt x="175260" y="737616"/>
                </a:lnTo>
                <a:lnTo>
                  <a:pt x="150876" y="739139"/>
                </a:lnTo>
                <a:lnTo>
                  <a:pt x="126492" y="742188"/>
                </a:lnTo>
                <a:lnTo>
                  <a:pt x="99060" y="743711"/>
                </a:lnTo>
                <a:lnTo>
                  <a:pt x="71628" y="743711"/>
                </a:lnTo>
                <a:lnTo>
                  <a:pt x="42672" y="745235"/>
                </a:lnTo>
                <a:lnTo>
                  <a:pt x="13716" y="745235"/>
                </a:lnTo>
                <a:lnTo>
                  <a:pt x="13716" y="719327"/>
                </a:lnTo>
                <a:lnTo>
                  <a:pt x="42672" y="720851"/>
                </a:lnTo>
                <a:lnTo>
                  <a:pt x="71628" y="720851"/>
                </a:lnTo>
                <a:lnTo>
                  <a:pt x="99060" y="722376"/>
                </a:lnTo>
                <a:lnTo>
                  <a:pt x="126492" y="723900"/>
                </a:lnTo>
                <a:lnTo>
                  <a:pt x="150876" y="725423"/>
                </a:lnTo>
                <a:lnTo>
                  <a:pt x="175260" y="728472"/>
                </a:lnTo>
                <a:lnTo>
                  <a:pt x="198120" y="731519"/>
                </a:lnTo>
                <a:lnTo>
                  <a:pt x="219455" y="734567"/>
                </a:lnTo>
                <a:lnTo>
                  <a:pt x="237744" y="737616"/>
                </a:lnTo>
                <a:lnTo>
                  <a:pt x="254508" y="742188"/>
                </a:lnTo>
                <a:lnTo>
                  <a:pt x="262128" y="743711"/>
                </a:lnTo>
                <a:lnTo>
                  <a:pt x="269748" y="745235"/>
                </a:lnTo>
                <a:lnTo>
                  <a:pt x="277367" y="748283"/>
                </a:lnTo>
                <a:lnTo>
                  <a:pt x="283464" y="749807"/>
                </a:lnTo>
                <a:lnTo>
                  <a:pt x="289560" y="752855"/>
                </a:lnTo>
                <a:lnTo>
                  <a:pt x="294132" y="755904"/>
                </a:lnTo>
                <a:lnTo>
                  <a:pt x="298704" y="758951"/>
                </a:lnTo>
                <a:lnTo>
                  <a:pt x="301752" y="760476"/>
                </a:lnTo>
                <a:cubicBezTo>
                  <a:pt x="303276" y="760476"/>
                  <a:pt x="303276" y="762000"/>
                  <a:pt x="303276" y="762000"/>
                </a:cubicBezTo>
                <a:lnTo>
                  <a:pt x="306323" y="763523"/>
                </a:lnTo>
                <a:cubicBezTo>
                  <a:pt x="306323" y="765048"/>
                  <a:pt x="307848" y="765048"/>
                  <a:pt x="307848" y="765048"/>
                </a:cubicBezTo>
                <a:lnTo>
                  <a:pt x="309372" y="768095"/>
                </a:lnTo>
                <a:cubicBezTo>
                  <a:pt x="309372" y="768095"/>
                  <a:pt x="310896" y="769619"/>
                  <a:pt x="310896" y="771144"/>
                </a:cubicBezTo>
                <a:lnTo>
                  <a:pt x="312420" y="772667"/>
                </a:lnTo>
                <a:cubicBezTo>
                  <a:pt x="312420" y="774191"/>
                  <a:pt x="312420" y="775716"/>
                  <a:pt x="312420" y="775716"/>
                </a:cubicBezTo>
                <a:lnTo>
                  <a:pt x="313944" y="778763"/>
                </a:lnTo>
                <a:cubicBezTo>
                  <a:pt x="313944" y="778763"/>
                  <a:pt x="313944" y="780288"/>
                  <a:pt x="313944" y="780288"/>
                </a:cubicBezTo>
                <a:lnTo>
                  <a:pt x="313944" y="1405127"/>
                </a:lnTo>
                <a:lnTo>
                  <a:pt x="313944" y="1403604"/>
                </a:lnTo>
                <a:lnTo>
                  <a:pt x="313944" y="1405127"/>
                </a:lnTo>
                <a:lnTo>
                  <a:pt x="312420" y="1402079"/>
                </a:lnTo>
                <a:lnTo>
                  <a:pt x="313944" y="1403604"/>
                </a:lnTo>
                <a:lnTo>
                  <a:pt x="312420" y="1402079"/>
                </a:lnTo>
                <a:lnTo>
                  <a:pt x="313944" y="1405127"/>
                </a:lnTo>
                <a:lnTo>
                  <a:pt x="312420" y="1402079"/>
                </a:lnTo>
                <a:lnTo>
                  <a:pt x="313944" y="1403604"/>
                </a:lnTo>
                <a:lnTo>
                  <a:pt x="316992" y="1405127"/>
                </a:lnTo>
                <a:lnTo>
                  <a:pt x="320040" y="1408176"/>
                </a:lnTo>
                <a:lnTo>
                  <a:pt x="323088" y="1409700"/>
                </a:lnTo>
                <a:lnTo>
                  <a:pt x="327660" y="1411223"/>
                </a:lnTo>
                <a:lnTo>
                  <a:pt x="333755" y="1412747"/>
                </a:lnTo>
                <a:lnTo>
                  <a:pt x="339852" y="1415795"/>
                </a:lnTo>
                <a:lnTo>
                  <a:pt x="345948" y="1417319"/>
                </a:lnTo>
                <a:lnTo>
                  <a:pt x="352044" y="1418844"/>
                </a:lnTo>
                <a:lnTo>
                  <a:pt x="368808" y="1423416"/>
                </a:lnTo>
                <a:lnTo>
                  <a:pt x="387096" y="1426463"/>
                </a:lnTo>
                <a:lnTo>
                  <a:pt x="406908" y="1429511"/>
                </a:lnTo>
                <a:lnTo>
                  <a:pt x="429767" y="1432560"/>
                </a:lnTo>
                <a:lnTo>
                  <a:pt x="452628" y="1434083"/>
                </a:lnTo>
                <a:lnTo>
                  <a:pt x="477011" y="1435607"/>
                </a:lnTo>
                <a:lnTo>
                  <a:pt x="504444" y="1438655"/>
                </a:lnTo>
                <a:lnTo>
                  <a:pt x="531876" y="1438655"/>
                </a:lnTo>
                <a:lnTo>
                  <a:pt x="559308" y="1440179"/>
                </a:lnTo>
                <a:lnTo>
                  <a:pt x="589788" y="1440179"/>
                </a:lnTo>
                <a:lnTo>
                  <a:pt x="588264" y="1466088"/>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6" name="Picture 3"/>
          <p:cNvPicPr>
            <a:picLocks noChangeAspect="1" noChangeArrowheads="1"/>
          </p:cNvPicPr>
          <p:nvPr/>
        </p:nvPicPr>
        <p:blipFill>
          <a:blip r:embed="rId3" cstate="print"/>
          <a:srcRect/>
          <a:stretch>
            <a:fillRect/>
          </a:stretch>
        </p:blipFill>
        <p:spPr bwMode="auto">
          <a:xfrm>
            <a:off x="2984501" y="723900"/>
            <a:ext cx="4394200" cy="355600"/>
          </a:xfrm>
          <a:prstGeom prst="rect">
            <a:avLst/>
          </a:prstGeom>
          <a:noFill/>
        </p:spPr>
      </p:pic>
      <p:pic>
        <p:nvPicPr>
          <p:cNvPr id="7" name="Picture 3"/>
          <p:cNvPicPr>
            <a:picLocks noChangeAspect="1" noChangeArrowheads="1"/>
          </p:cNvPicPr>
          <p:nvPr/>
        </p:nvPicPr>
        <p:blipFill>
          <a:blip r:embed="rId4" cstate="print"/>
          <a:srcRect/>
          <a:stretch>
            <a:fillRect/>
          </a:stretch>
        </p:blipFill>
        <p:spPr bwMode="auto">
          <a:xfrm>
            <a:off x="6413500" y="4343403"/>
            <a:ext cx="2400300" cy="2806700"/>
          </a:xfrm>
          <a:prstGeom prst="rect">
            <a:avLst/>
          </a:prstGeom>
          <a:noFill/>
        </p:spPr>
      </p:pic>
      <p:sp>
        <p:nvSpPr>
          <p:cNvPr id="2" name="TextBox 1"/>
          <p:cNvSpPr txBox="1"/>
          <p:nvPr/>
        </p:nvSpPr>
        <p:spPr>
          <a:xfrm>
            <a:off x="1473203" y="1879601"/>
            <a:ext cx="3085845" cy="443690"/>
          </a:xfrm>
          <a:prstGeom prst="rect">
            <a:avLst/>
          </a:prstGeom>
          <a:noFill/>
        </p:spPr>
        <p:txBody>
          <a:bodyPr wrap="none" lIns="0" tIns="0" rIns="0" bIns="45699" rtlCol="0">
            <a:spAutoFit/>
          </a:bodyPr>
          <a:lstStyle/>
          <a:p>
            <a:pPr>
              <a:lnSpc>
                <a:spcPts val="3099"/>
              </a:lnSpc>
            </a:pPr>
            <a:r>
              <a:rPr lang="en-US" altLang="zh-CN" sz="2400" i="1" u="sng" dirty="0" smtClean="0">
                <a:solidFill>
                  <a:srgbClr val="FFC000"/>
                </a:solidFill>
                <a:latin typeface="Times New Roman" pitchFamily="18" charset="0"/>
                <a:cs typeface="Times New Roman" pitchFamily="18" charset="0"/>
              </a:rPr>
              <a:t>1. Το Κοίλο του στόματος</a:t>
            </a:r>
          </a:p>
        </p:txBody>
      </p:sp>
      <p:sp>
        <p:nvSpPr>
          <p:cNvPr id="8" name="TextBox 1"/>
          <p:cNvSpPr txBox="1"/>
          <p:nvPr/>
        </p:nvSpPr>
        <p:spPr>
          <a:xfrm>
            <a:off x="5765803" y="1346200"/>
            <a:ext cx="2251322" cy="1777388"/>
          </a:xfrm>
          <a:prstGeom prst="rect">
            <a:avLst/>
          </a:prstGeom>
          <a:noFill/>
        </p:spPr>
        <p:txBody>
          <a:bodyPr wrap="none" lIns="0" tIns="0" rIns="0" bIns="45699" rtlCol="0">
            <a:spAutoFit/>
          </a:bodyPr>
          <a:lstStyle/>
          <a:p>
            <a:pPr>
              <a:lnSpc>
                <a:spcPts val="2700"/>
              </a:lnSpc>
              <a:tabLst>
                <a:tab pos="25390" algn="l"/>
                <a:tab pos="63471" algn="l"/>
                <a:tab pos="101553" algn="l"/>
              </a:tabLst>
            </a:pPr>
            <a:r>
              <a:rPr lang="en-US" altLang="zh-CN" dirty="0" smtClean="0"/>
              <a:t>	</a:t>
            </a:r>
            <a:r>
              <a:rPr lang="en-US" altLang="zh-CN" sz="2100" b="1" u="sng" dirty="0" smtClean="0">
                <a:solidFill>
                  <a:srgbClr val="8EB4E3"/>
                </a:solidFill>
                <a:latin typeface="Times New Roman" pitchFamily="18" charset="0"/>
                <a:cs typeface="Times New Roman" pitchFamily="18" charset="0"/>
              </a:rPr>
              <a:t>A.ΠΡΟΣΤΟΜΙΟ</a:t>
            </a:r>
          </a:p>
          <a:p>
            <a:pPr>
              <a:lnSpc>
                <a:spcPts val="1000"/>
              </a:lnSpc>
            </a:pPr>
            <a:endParaRPr lang="en-US" altLang="zh-CN" dirty="0" smtClean="0"/>
          </a:p>
          <a:p>
            <a:pPr>
              <a:lnSpc>
                <a:spcPts val="3497"/>
              </a:lnSpc>
              <a:tabLst>
                <a:tab pos="25390" algn="l"/>
                <a:tab pos="63471" algn="l"/>
                <a:tab pos="101553" algn="l"/>
              </a:tabLst>
            </a:pPr>
            <a:r>
              <a:rPr lang="en-US" altLang="zh-CN" dirty="0" smtClean="0"/>
              <a:t>			</a:t>
            </a:r>
            <a:r>
              <a:rPr lang="en-US" altLang="zh-CN" sz="2100" b="1" u="sng" dirty="0" smtClean="0">
                <a:solidFill>
                  <a:srgbClr val="8EB4E3"/>
                </a:solidFill>
                <a:latin typeface="Times New Roman" pitchFamily="18" charset="0"/>
                <a:cs typeface="Times New Roman" pitchFamily="18" charset="0"/>
              </a:rPr>
              <a:t>Β. ΔΟΝΤΙΑ</a:t>
            </a:r>
          </a:p>
          <a:p>
            <a:pPr>
              <a:lnSpc>
                <a:spcPts val="1000"/>
              </a:lnSpc>
            </a:pPr>
            <a:endParaRPr lang="en-US" altLang="zh-CN" dirty="0" smtClean="0"/>
          </a:p>
          <a:p>
            <a:pPr>
              <a:lnSpc>
                <a:spcPts val="2897"/>
              </a:lnSpc>
              <a:tabLst>
                <a:tab pos="25390" algn="l"/>
                <a:tab pos="63471" algn="l"/>
                <a:tab pos="101553" algn="l"/>
              </a:tabLst>
            </a:pPr>
            <a:r>
              <a:rPr lang="en-US" altLang="zh-CN" sz="2100" b="1" dirty="0" smtClean="0">
                <a:solidFill>
                  <a:srgbClr val="8EB4E3"/>
                </a:solidFill>
                <a:latin typeface="Times New Roman" pitchFamily="18" charset="0"/>
                <a:cs typeface="Times New Roman" pitchFamily="18" charset="0"/>
              </a:rPr>
              <a:t>Γ.</a:t>
            </a:r>
            <a:r>
              <a:rPr lang="en-US" altLang="zh-CN" sz="2100" dirty="0" smtClean="0">
                <a:latin typeface="Times New Roman" pitchFamily="18" charset="0"/>
                <a:cs typeface="Times New Roman" pitchFamily="18" charset="0"/>
              </a:rPr>
              <a:t> </a:t>
            </a:r>
            <a:r>
              <a:rPr lang="en-US" altLang="zh-CN" sz="2100" b="1" dirty="0" smtClean="0">
                <a:solidFill>
                  <a:srgbClr val="8EB4E3"/>
                </a:solidFill>
                <a:latin typeface="Times New Roman" pitchFamily="18" charset="0"/>
                <a:cs typeface="Times New Roman" pitchFamily="18" charset="0"/>
              </a:rPr>
              <a:t>Το</a:t>
            </a:r>
            <a:r>
              <a:rPr lang="en-US" altLang="zh-CN" sz="2100" dirty="0" smtClean="0">
                <a:latin typeface="Times New Roman" pitchFamily="18" charset="0"/>
                <a:cs typeface="Times New Roman" pitchFamily="18" charset="0"/>
              </a:rPr>
              <a:t>  </a:t>
            </a:r>
            <a:r>
              <a:rPr lang="en-US" altLang="zh-CN" sz="2100" b="1" dirty="0" smtClean="0">
                <a:solidFill>
                  <a:srgbClr val="8EB4E3"/>
                </a:solidFill>
                <a:latin typeface="Times New Roman" pitchFamily="18" charset="0"/>
                <a:cs typeface="Times New Roman" pitchFamily="18" charset="0"/>
              </a:rPr>
              <a:t>ΙΔΙΟ</a:t>
            </a:r>
            <a:r>
              <a:rPr lang="en-US" altLang="zh-CN" sz="2100" dirty="0" smtClean="0">
                <a:latin typeface="Times New Roman" pitchFamily="18" charset="0"/>
                <a:cs typeface="Times New Roman" pitchFamily="18" charset="0"/>
              </a:rPr>
              <a:t> </a:t>
            </a:r>
            <a:r>
              <a:rPr lang="en-US" altLang="zh-CN" sz="2100" b="1" dirty="0" smtClean="0">
                <a:solidFill>
                  <a:srgbClr val="8EB4E3"/>
                </a:solidFill>
                <a:latin typeface="Times New Roman" pitchFamily="18" charset="0"/>
                <a:cs typeface="Times New Roman" pitchFamily="18" charset="0"/>
              </a:rPr>
              <a:t>ΚΟΙΛΟ</a:t>
            </a:r>
          </a:p>
          <a:p>
            <a:pPr>
              <a:lnSpc>
                <a:spcPts val="2400"/>
              </a:lnSpc>
              <a:tabLst>
                <a:tab pos="25390" algn="l"/>
                <a:tab pos="63471" algn="l"/>
                <a:tab pos="101553" algn="l"/>
              </a:tabLst>
            </a:pPr>
            <a:r>
              <a:rPr lang="en-US" altLang="zh-CN" dirty="0" smtClean="0"/>
              <a:t>		</a:t>
            </a:r>
            <a:r>
              <a:rPr lang="en-US" altLang="zh-CN" sz="2100" b="1" u="sng" dirty="0" smtClean="0">
                <a:solidFill>
                  <a:srgbClr val="8EB4E3"/>
                </a:solidFill>
                <a:latin typeface="Times New Roman" pitchFamily="18" charset="0"/>
                <a:cs typeface="Times New Roman" pitchFamily="18" charset="0"/>
              </a:rPr>
              <a:t>ΤΟΥ ΣΤΟΜΑΤΟΣ</a:t>
            </a:r>
          </a:p>
        </p:txBody>
      </p:sp>
      <p:sp>
        <p:nvSpPr>
          <p:cNvPr id="9" name="TextBox 1"/>
          <p:cNvSpPr txBox="1"/>
          <p:nvPr/>
        </p:nvSpPr>
        <p:spPr>
          <a:xfrm>
            <a:off x="1181099" y="3162302"/>
            <a:ext cx="7509556" cy="2277525"/>
          </a:xfrm>
          <a:prstGeom prst="rect">
            <a:avLst/>
          </a:prstGeom>
          <a:noFill/>
        </p:spPr>
        <p:txBody>
          <a:bodyPr wrap="none" lIns="0" tIns="0" rIns="0" bIns="45699" rtlCol="0">
            <a:spAutoFit/>
          </a:bodyPr>
          <a:lstStyle/>
          <a:p>
            <a:pPr>
              <a:lnSpc>
                <a:spcPts val="3300"/>
              </a:lnSpc>
              <a:tabLst>
                <a:tab pos="63471" algn="l"/>
                <a:tab pos="2373829" algn="l"/>
                <a:tab pos="3160876" algn="l"/>
              </a:tabLst>
            </a:pPr>
            <a:r>
              <a:rPr lang="en-US" altLang="zh-CN" dirty="0" smtClean="0"/>
              <a:t>		</a:t>
            </a:r>
            <a:r>
              <a:rPr lang="en-US" altLang="zh-CN" sz="2400" b="1" u="sng" dirty="0" smtClean="0">
                <a:solidFill>
                  <a:srgbClr val="FFFFCC"/>
                </a:solidFill>
                <a:latin typeface="Times New Roman" pitchFamily="18" charset="0"/>
                <a:cs typeface="Times New Roman" pitchFamily="18" charset="0"/>
              </a:rPr>
              <a:t>Α. Προστόμιο</a:t>
            </a:r>
          </a:p>
          <a:p>
            <a:pPr>
              <a:lnSpc>
                <a:spcPts val="1000"/>
              </a:lnSpc>
            </a:pPr>
            <a:endParaRPr lang="en-US" altLang="zh-CN" dirty="0" smtClean="0"/>
          </a:p>
          <a:p>
            <a:pPr>
              <a:lnSpc>
                <a:spcPts val="2700"/>
              </a:lnSpc>
              <a:tabLst>
                <a:tab pos="63471" algn="l"/>
                <a:tab pos="2373829" algn="l"/>
                <a:tab pos="3160876" algn="l"/>
              </a:tabLst>
            </a:pPr>
            <a:r>
              <a:rPr lang="en-US" altLang="zh-CN" b="1" dirty="0"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σχισμοειδής</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κοιλότητα</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που</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επικοινωνεί</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προς</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τα</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έξω</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στοματική</a:t>
            </a:r>
          </a:p>
          <a:p>
            <a:pPr>
              <a:lnSpc>
                <a:spcPts val="2100"/>
              </a:lnSpc>
              <a:tabLst>
                <a:tab pos="63471" algn="l"/>
                <a:tab pos="2373829" algn="l"/>
                <a:tab pos="3160876" algn="l"/>
              </a:tabLst>
            </a:pPr>
            <a:r>
              <a:rPr lang="en-US" altLang="zh-CN" dirty="0" smtClean="0"/>
              <a:t>	</a:t>
            </a:r>
            <a:r>
              <a:rPr lang="en-US" altLang="zh-CN" b="1" dirty="0" smtClean="0">
                <a:solidFill>
                  <a:srgbClr val="FFFFFF"/>
                </a:solidFill>
                <a:latin typeface="Times New Roman" pitchFamily="18" charset="0"/>
                <a:cs typeface="Times New Roman" pitchFamily="18" charset="0"/>
              </a:rPr>
              <a:t>σχισμή</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προς</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τα</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μέσα</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ιδίως</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κοίλου</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στόματος.</a:t>
            </a:r>
          </a:p>
          <a:p>
            <a:pPr>
              <a:lnSpc>
                <a:spcPts val="1000"/>
              </a:lnSpc>
            </a:pPr>
            <a:endParaRPr lang="en-US" altLang="zh-CN" dirty="0" smtClean="0"/>
          </a:p>
          <a:p>
            <a:pPr>
              <a:lnSpc>
                <a:spcPts val="3300"/>
              </a:lnSpc>
              <a:tabLst>
                <a:tab pos="63471" algn="l"/>
                <a:tab pos="2373829" algn="l"/>
                <a:tab pos="3160876" algn="l"/>
              </a:tabLst>
            </a:pPr>
            <a:r>
              <a:rPr lang="en-US" altLang="zh-CN" b="1" dirty="0" smtClean="0">
                <a:solidFill>
                  <a:srgbClr val="FFFFFF"/>
                </a:solidFill>
                <a:latin typeface="Times New Roman" pitchFamily="18" charset="0"/>
                <a:cs typeface="Times New Roman" pitchFamily="18" charset="0"/>
              </a:rPr>
              <a:t>Αποτελείται</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εξωτερικά</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b="1" dirty="0" smtClean="0">
                <a:solidFill>
                  <a:srgbClr val="FFC000"/>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b="1" u="sng" dirty="0" smtClean="0">
                <a:solidFill>
                  <a:srgbClr val="FFC000"/>
                </a:solidFill>
                <a:latin typeface="Times New Roman" pitchFamily="18" charset="0"/>
                <a:cs typeface="Times New Roman" pitchFamily="18" charset="0"/>
              </a:rPr>
              <a:t>ΧΕΙΛΗ</a:t>
            </a:r>
          </a:p>
          <a:p>
            <a:pPr>
              <a:lnSpc>
                <a:spcPts val="1000"/>
              </a:lnSpc>
            </a:pPr>
            <a:endParaRPr lang="en-US" altLang="zh-CN" dirty="0" smtClean="0"/>
          </a:p>
          <a:p>
            <a:pPr>
              <a:lnSpc>
                <a:spcPts val="3000"/>
              </a:lnSpc>
              <a:tabLst>
                <a:tab pos="63471" algn="l"/>
                <a:tab pos="2373829" algn="l"/>
                <a:tab pos="3160876" algn="l"/>
              </a:tabLst>
            </a:pPr>
            <a:r>
              <a:rPr lang="en-US" altLang="zh-CN" dirty="0" smtClean="0"/>
              <a:t>			</a:t>
            </a:r>
            <a:r>
              <a:rPr lang="en-US" altLang="zh-CN" b="1" dirty="0" smtClean="0">
                <a:solidFill>
                  <a:srgbClr val="FFC000"/>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b="1" u="sng" dirty="0" smtClean="0">
                <a:solidFill>
                  <a:srgbClr val="FFC000"/>
                </a:solidFill>
                <a:latin typeface="Times New Roman" pitchFamily="18" charset="0"/>
                <a:cs typeface="Times New Roman" pitchFamily="18" charset="0"/>
              </a:rPr>
              <a:t>ΠΑΡΕΙΑ</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l-GR" sz="4600" b="1" dirty="0">
                <a:solidFill>
                  <a:srgbClr val="FFFF00"/>
                </a:solidFill>
              </a:rPr>
              <a:t>Οι λεμφαδένες του στομάχου…</a:t>
            </a:r>
          </a:p>
        </p:txBody>
      </p:sp>
      <p:sp>
        <p:nvSpPr>
          <p:cNvPr id="36867" name="Rectangle 3"/>
          <p:cNvSpPr>
            <a:spLocks noGrp="1" noChangeArrowheads="1"/>
          </p:cNvSpPr>
          <p:nvPr>
            <p:ph type="body" idx="1"/>
          </p:nvPr>
        </p:nvSpPr>
        <p:spPr>
          <a:xfrm>
            <a:off x="178197" y="1680281"/>
            <a:ext cx="10335419" cy="5376898"/>
          </a:xfrm>
        </p:spPr>
        <p:txBody>
          <a:bodyPr/>
          <a:lstStyle/>
          <a:p>
            <a:pPr marL="695310" indent="-695310" algn="just">
              <a:buNone/>
            </a:pPr>
            <a:r>
              <a:rPr lang="el-GR" dirty="0">
                <a:solidFill>
                  <a:schemeClr val="bg1"/>
                </a:solidFill>
              </a:rPr>
              <a:t>     </a:t>
            </a:r>
            <a:r>
              <a:rPr lang="el-GR" sz="3200" b="1" dirty="0">
                <a:solidFill>
                  <a:schemeClr val="bg1"/>
                </a:solidFill>
              </a:rPr>
              <a:t>Το δεύτερο διαμέρισμα περιλαμβάνει τους λεμφαδένες που βρίσκονται κατά μήκος:</a:t>
            </a:r>
          </a:p>
          <a:p>
            <a:pPr marL="695310" indent="-695310" algn="just">
              <a:buFontTx/>
              <a:buAutoNum type="arabicPeriod"/>
            </a:pPr>
            <a:r>
              <a:rPr lang="el-GR" sz="3200" b="1" dirty="0">
                <a:solidFill>
                  <a:schemeClr val="bg1"/>
                </a:solidFill>
              </a:rPr>
              <a:t>ΑΡ γαστρική (7)</a:t>
            </a:r>
          </a:p>
          <a:p>
            <a:pPr marL="695310" indent="-695310" algn="just">
              <a:buFontTx/>
              <a:buAutoNum type="arabicPeriod"/>
            </a:pPr>
            <a:r>
              <a:rPr lang="el-GR" sz="3200" b="1" dirty="0">
                <a:solidFill>
                  <a:schemeClr val="bg1"/>
                </a:solidFill>
              </a:rPr>
              <a:t>Κοινή ηπατική (8)</a:t>
            </a:r>
          </a:p>
          <a:p>
            <a:pPr marL="695310" indent="-695310" algn="just">
              <a:buFontTx/>
              <a:buAutoNum type="arabicPeriod"/>
            </a:pPr>
            <a:r>
              <a:rPr lang="el-GR" sz="3200" b="1" dirty="0">
                <a:solidFill>
                  <a:schemeClr val="bg1"/>
                </a:solidFill>
              </a:rPr>
              <a:t>Κοιλιακή (9)</a:t>
            </a:r>
          </a:p>
          <a:p>
            <a:pPr marL="695310" indent="-695310" algn="just">
              <a:buFontTx/>
              <a:buAutoNum type="arabicPeriod"/>
            </a:pPr>
            <a:r>
              <a:rPr lang="el-GR" sz="3200" b="1" dirty="0">
                <a:solidFill>
                  <a:schemeClr val="bg1"/>
                </a:solidFill>
              </a:rPr>
              <a:t>Σπληνική (10)</a:t>
            </a:r>
          </a:p>
          <a:p>
            <a:pPr marL="695310" indent="-695310" algn="just">
              <a:buFontTx/>
              <a:buAutoNum type="arabicPeriod"/>
            </a:pPr>
            <a:r>
              <a:rPr lang="el-GR" sz="3200" b="1" dirty="0">
                <a:solidFill>
                  <a:schemeClr val="bg1"/>
                </a:solidFill>
              </a:rPr>
              <a:t>Πύλες του ήπατος</a:t>
            </a:r>
          </a:p>
          <a:p>
            <a:pPr marL="695310" indent="-695310" algn="just">
              <a:buFontTx/>
              <a:buAutoNum type="arabicPeriod"/>
            </a:pPr>
            <a:endParaRPr lang="en-US" sz="3200" b="1" dirty="0">
              <a:solidFill>
                <a:srgbClr val="FF0000"/>
              </a:solidFill>
              <a:cs typeface="Arial" pitchFamily="34" charset="0"/>
            </a:endParaRPr>
          </a:p>
        </p:txBody>
      </p:sp>
      <p:sp>
        <p:nvSpPr>
          <p:cNvPr id="36868" name="Line 4"/>
          <p:cNvSpPr>
            <a:spLocks noChangeShapeType="1"/>
          </p:cNvSpPr>
          <p:nvPr/>
        </p:nvSpPr>
        <p:spPr bwMode="auto">
          <a:xfrm>
            <a:off x="0" y="1428239"/>
            <a:ext cx="10691813" cy="0"/>
          </a:xfrm>
          <a:prstGeom prst="line">
            <a:avLst/>
          </a:prstGeom>
          <a:noFill/>
          <a:ln w="38100">
            <a:solidFill>
              <a:srgbClr val="FFFF00"/>
            </a:solidFill>
            <a:round/>
            <a:headEnd/>
            <a:tailEnd/>
          </a:ln>
          <a:effectLst/>
        </p:spPr>
        <p:txBody>
          <a:bodyPr lIns="104296" tIns="52148" rIns="104296" bIns="52148"/>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dissolve">
                                      <p:cBhvr>
                                        <p:cTn id="7" dur="500"/>
                                        <p:tgtEl>
                                          <p:spTgt spid="36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dissolve">
                                      <p:cBhvr>
                                        <p:cTn id="12" dur="500"/>
                                        <p:tgtEl>
                                          <p:spTgt spid="36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dissolve">
                                      <p:cBhvr>
                                        <p:cTn id="17" dur="500"/>
                                        <p:tgtEl>
                                          <p:spTgt spid="36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867">
                                            <p:txEl>
                                              <p:pRg st="3" end="3"/>
                                            </p:txEl>
                                          </p:spTgt>
                                        </p:tgtEl>
                                        <p:attrNameLst>
                                          <p:attrName>style.visibility</p:attrName>
                                        </p:attrNameLst>
                                      </p:cBhvr>
                                      <p:to>
                                        <p:strVal val="visible"/>
                                      </p:to>
                                    </p:set>
                                    <p:animEffect transition="in" filter="dissolve">
                                      <p:cBhvr>
                                        <p:cTn id="22" dur="500"/>
                                        <p:tgtEl>
                                          <p:spTgt spid="36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6867">
                                            <p:txEl>
                                              <p:pRg st="4" end="4"/>
                                            </p:txEl>
                                          </p:spTgt>
                                        </p:tgtEl>
                                        <p:attrNameLst>
                                          <p:attrName>style.visibility</p:attrName>
                                        </p:attrNameLst>
                                      </p:cBhvr>
                                      <p:to>
                                        <p:strVal val="visible"/>
                                      </p:to>
                                    </p:set>
                                    <p:animEffect transition="in" filter="dissolve">
                                      <p:cBhvr>
                                        <p:cTn id="27" dur="500"/>
                                        <p:tgtEl>
                                          <p:spTgt spid="368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6867">
                                            <p:txEl>
                                              <p:pRg st="5" end="5"/>
                                            </p:txEl>
                                          </p:spTgt>
                                        </p:tgtEl>
                                        <p:attrNameLst>
                                          <p:attrName>style.visibility</p:attrName>
                                        </p:attrNameLst>
                                      </p:cBhvr>
                                      <p:to>
                                        <p:strVal val="visible"/>
                                      </p:to>
                                    </p:set>
                                    <p:animEffect transition="in" filter="dissolve">
                                      <p:cBhvr>
                                        <p:cTn id="32" dur="500"/>
                                        <p:tgtEl>
                                          <p:spTgt spid="368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l-GR" sz="4600" b="1" dirty="0">
                <a:solidFill>
                  <a:srgbClr val="FFFF00"/>
                </a:solidFill>
              </a:rPr>
              <a:t>Οι λεμφαδένες του στομάχου…</a:t>
            </a:r>
          </a:p>
        </p:txBody>
      </p:sp>
      <p:sp>
        <p:nvSpPr>
          <p:cNvPr id="35843" name="Rectangle 3"/>
          <p:cNvSpPr>
            <a:spLocks noGrp="1" noChangeArrowheads="1"/>
          </p:cNvSpPr>
          <p:nvPr>
            <p:ph type="body" idx="1"/>
          </p:nvPr>
        </p:nvSpPr>
        <p:spPr>
          <a:xfrm>
            <a:off x="178197" y="1680281"/>
            <a:ext cx="10335419" cy="5376898"/>
          </a:xfrm>
        </p:spPr>
        <p:txBody>
          <a:bodyPr/>
          <a:lstStyle/>
          <a:p>
            <a:pPr marL="695310" indent="-695310" algn="just">
              <a:buNone/>
            </a:pPr>
            <a:r>
              <a:rPr lang="el-GR" dirty="0">
                <a:solidFill>
                  <a:schemeClr val="bg1"/>
                </a:solidFill>
              </a:rPr>
              <a:t>     </a:t>
            </a:r>
            <a:r>
              <a:rPr lang="el-GR" sz="3200" b="1" dirty="0">
                <a:solidFill>
                  <a:schemeClr val="bg1"/>
                </a:solidFill>
              </a:rPr>
              <a:t>Το τρίτο διαμέρισμα περιλαμβάνει τους λεμφαδένες που βρίσκονται κατά μήκος:</a:t>
            </a:r>
          </a:p>
          <a:p>
            <a:pPr marL="695310" indent="-695310" algn="just">
              <a:buFontTx/>
              <a:buAutoNum type="arabicPeriod"/>
            </a:pPr>
            <a:r>
              <a:rPr lang="el-GR" sz="3200" b="1" dirty="0">
                <a:solidFill>
                  <a:schemeClr val="bg1"/>
                </a:solidFill>
              </a:rPr>
              <a:t>Ηπατο12δακτυλικό σύνδεσμο (12)</a:t>
            </a:r>
          </a:p>
          <a:p>
            <a:pPr marL="695310" indent="-695310" algn="just">
              <a:buFontTx/>
              <a:buAutoNum type="arabicPeriod"/>
            </a:pPr>
            <a:r>
              <a:rPr lang="el-GR" sz="3200" b="1" dirty="0">
                <a:solidFill>
                  <a:schemeClr val="bg1"/>
                </a:solidFill>
              </a:rPr>
              <a:t>Πίσω από κεφαλή παγκρέατος (13)</a:t>
            </a:r>
          </a:p>
          <a:p>
            <a:pPr marL="695310" indent="-695310" algn="just">
              <a:buFontTx/>
              <a:buAutoNum type="arabicPeriod"/>
            </a:pPr>
            <a:r>
              <a:rPr lang="el-GR" sz="3200" b="1" dirty="0">
                <a:solidFill>
                  <a:schemeClr val="bg1"/>
                </a:solidFill>
              </a:rPr>
              <a:t>Ρίζα άνω </a:t>
            </a:r>
            <a:r>
              <a:rPr lang="el-GR" sz="3200" b="1" dirty="0" err="1">
                <a:solidFill>
                  <a:schemeClr val="bg1"/>
                </a:solidFill>
              </a:rPr>
              <a:t>μεσεντερίου</a:t>
            </a:r>
            <a:r>
              <a:rPr lang="el-GR" sz="3200" b="1" dirty="0">
                <a:solidFill>
                  <a:schemeClr val="bg1"/>
                </a:solidFill>
              </a:rPr>
              <a:t> αρτηρίας (14)</a:t>
            </a:r>
          </a:p>
          <a:p>
            <a:pPr marL="695310" indent="-695310" algn="just">
              <a:buFontTx/>
              <a:buAutoNum type="arabicPeriod"/>
            </a:pPr>
            <a:r>
              <a:rPr lang="el-GR" sz="3200" b="1" dirty="0">
                <a:solidFill>
                  <a:schemeClr val="bg1"/>
                </a:solidFill>
              </a:rPr>
              <a:t>Μέση </a:t>
            </a:r>
            <a:r>
              <a:rPr lang="el-GR" sz="3200" b="1" dirty="0" err="1">
                <a:solidFill>
                  <a:schemeClr val="bg1"/>
                </a:solidFill>
              </a:rPr>
              <a:t>κολική</a:t>
            </a:r>
            <a:r>
              <a:rPr lang="el-GR" sz="3200" b="1" dirty="0">
                <a:solidFill>
                  <a:schemeClr val="bg1"/>
                </a:solidFill>
              </a:rPr>
              <a:t> αρτηρία (15)</a:t>
            </a:r>
          </a:p>
          <a:p>
            <a:pPr marL="695310" indent="-695310" algn="just">
              <a:buFontTx/>
              <a:buAutoNum type="arabicPeriod"/>
            </a:pPr>
            <a:r>
              <a:rPr lang="el-GR" sz="3200" b="1" dirty="0" err="1">
                <a:solidFill>
                  <a:schemeClr val="bg1"/>
                </a:solidFill>
              </a:rPr>
              <a:t>Παραορτικοί</a:t>
            </a:r>
            <a:r>
              <a:rPr lang="el-GR" sz="3200" b="1" dirty="0">
                <a:solidFill>
                  <a:schemeClr val="bg1"/>
                </a:solidFill>
              </a:rPr>
              <a:t> (16)</a:t>
            </a:r>
          </a:p>
          <a:p>
            <a:pPr marL="695310" indent="-695310" algn="just">
              <a:buFontTx/>
              <a:buAutoNum type="arabicPeriod"/>
            </a:pPr>
            <a:endParaRPr lang="en-US" sz="3200" b="1" dirty="0">
              <a:solidFill>
                <a:srgbClr val="FF0000"/>
              </a:solidFill>
              <a:cs typeface="Arial" pitchFamily="34" charset="0"/>
            </a:endParaRPr>
          </a:p>
        </p:txBody>
      </p:sp>
      <p:sp>
        <p:nvSpPr>
          <p:cNvPr id="35844" name="Line 4"/>
          <p:cNvSpPr>
            <a:spLocks noChangeShapeType="1"/>
          </p:cNvSpPr>
          <p:nvPr/>
        </p:nvSpPr>
        <p:spPr bwMode="auto">
          <a:xfrm>
            <a:off x="0" y="1428239"/>
            <a:ext cx="10691813" cy="0"/>
          </a:xfrm>
          <a:prstGeom prst="line">
            <a:avLst/>
          </a:prstGeom>
          <a:noFill/>
          <a:ln w="38100">
            <a:solidFill>
              <a:srgbClr val="FFFF00"/>
            </a:solidFill>
            <a:round/>
            <a:headEnd/>
            <a:tailEnd/>
          </a:ln>
          <a:effectLst/>
        </p:spPr>
        <p:txBody>
          <a:bodyPr lIns="104296" tIns="52148" rIns="104296" bIns="52148"/>
          <a:lstStyle/>
          <a:p>
            <a:endParaRPr lang="el-GR"/>
          </a:p>
        </p:txBody>
      </p:sp>
      <p:pic>
        <p:nvPicPr>
          <p:cNvPr id="35845" name="Picture 5" descr="Nodes"/>
          <p:cNvPicPr>
            <a:picLocks noChangeAspect="1" noChangeArrowheads="1"/>
          </p:cNvPicPr>
          <p:nvPr/>
        </p:nvPicPr>
        <p:blipFill>
          <a:blip r:embed="rId2" cstate="print"/>
          <a:srcRect/>
          <a:stretch>
            <a:fillRect/>
          </a:stretch>
        </p:blipFill>
        <p:spPr bwMode="auto">
          <a:xfrm>
            <a:off x="980083" y="1"/>
            <a:ext cx="9355336" cy="75595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dissolve">
                                      <p:cBhvr>
                                        <p:cTn id="7" dur="500"/>
                                        <p:tgtEl>
                                          <p:spTgt spid="35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3">
                                            <p:txEl>
                                              <p:pRg st="1" end="1"/>
                                            </p:txEl>
                                          </p:spTgt>
                                        </p:tgtEl>
                                        <p:attrNameLst>
                                          <p:attrName>style.visibility</p:attrName>
                                        </p:attrNameLst>
                                      </p:cBhvr>
                                      <p:to>
                                        <p:strVal val="visible"/>
                                      </p:to>
                                    </p:set>
                                    <p:animEffect transition="in" filter="dissolve">
                                      <p:cBhvr>
                                        <p:cTn id="12" dur="500"/>
                                        <p:tgtEl>
                                          <p:spTgt spid="358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843">
                                            <p:txEl>
                                              <p:pRg st="2" end="2"/>
                                            </p:txEl>
                                          </p:spTgt>
                                        </p:tgtEl>
                                        <p:attrNameLst>
                                          <p:attrName>style.visibility</p:attrName>
                                        </p:attrNameLst>
                                      </p:cBhvr>
                                      <p:to>
                                        <p:strVal val="visible"/>
                                      </p:to>
                                    </p:set>
                                    <p:animEffect transition="in" filter="dissolve">
                                      <p:cBhvr>
                                        <p:cTn id="17" dur="500"/>
                                        <p:tgtEl>
                                          <p:spTgt spid="358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43">
                                            <p:txEl>
                                              <p:pRg st="3" end="3"/>
                                            </p:txEl>
                                          </p:spTgt>
                                        </p:tgtEl>
                                        <p:attrNameLst>
                                          <p:attrName>style.visibility</p:attrName>
                                        </p:attrNameLst>
                                      </p:cBhvr>
                                      <p:to>
                                        <p:strVal val="visible"/>
                                      </p:to>
                                    </p:set>
                                    <p:animEffect transition="in" filter="dissolve">
                                      <p:cBhvr>
                                        <p:cTn id="22" dur="500"/>
                                        <p:tgtEl>
                                          <p:spTgt spid="358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Effect transition="in" filter="dissolve">
                                      <p:cBhvr>
                                        <p:cTn id="27" dur="500"/>
                                        <p:tgtEl>
                                          <p:spTgt spid="358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5843">
                                            <p:txEl>
                                              <p:pRg st="5" end="5"/>
                                            </p:txEl>
                                          </p:spTgt>
                                        </p:tgtEl>
                                        <p:attrNameLst>
                                          <p:attrName>style.visibility</p:attrName>
                                        </p:attrNameLst>
                                      </p:cBhvr>
                                      <p:to>
                                        <p:strVal val="visible"/>
                                      </p:to>
                                    </p:set>
                                    <p:animEffect transition="in" filter="dissolve">
                                      <p:cBhvr>
                                        <p:cTn id="32" dur="500"/>
                                        <p:tgtEl>
                                          <p:spTgt spid="358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nodeType="clickEffect">
                                  <p:stCondLst>
                                    <p:cond delay="0"/>
                                  </p:stCondLst>
                                  <p:childTnLst>
                                    <p:set>
                                      <p:cBhvr>
                                        <p:cTn id="36" dur="1" fill="hold">
                                          <p:stCondLst>
                                            <p:cond delay="0"/>
                                          </p:stCondLst>
                                        </p:cTn>
                                        <p:tgtEl>
                                          <p:spTgt spid="35845"/>
                                        </p:tgtEl>
                                        <p:attrNameLst>
                                          <p:attrName>style.visibility</p:attrName>
                                        </p:attrNameLst>
                                      </p:cBhvr>
                                      <p:to>
                                        <p:strVal val="visible"/>
                                      </p:to>
                                    </p:set>
                                    <p:animEffect transition="in" filter="barn(inHorizontal)">
                                      <p:cBhvr>
                                        <p:cTn id="37" dur="5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z="4600" b="1" dirty="0">
                <a:solidFill>
                  <a:srgbClr val="FFFF00"/>
                </a:solidFill>
              </a:rPr>
              <a:t>H </a:t>
            </a:r>
            <a:r>
              <a:rPr lang="el-GR" sz="4600" b="1" dirty="0">
                <a:solidFill>
                  <a:srgbClr val="FFFF00"/>
                </a:solidFill>
              </a:rPr>
              <a:t>νεύρωση του στομάχου…</a:t>
            </a:r>
          </a:p>
        </p:txBody>
      </p:sp>
      <p:sp>
        <p:nvSpPr>
          <p:cNvPr id="37891" name="Rectangle 3"/>
          <p:cNvSpPr>
            <a:spLocks noGrp="1" noChangeArrowheads="1"/>
          </p:cNvSpPr>
          <p:nvPr>
            <p:ph type="body" idx="1"/>
          </p:nvPr>
        </p:nvSpPr>
        <p:spPr>
          <a:xfrm>
            <a:off x="0" y="1680281"/>
            <a:ext cx="10157222" cy="5376898"/>
          </a:xfrm>
        </p:spPr>
        <p:txBody>
          <a:bodyPr>
            <a:normAutofit lnSpcReduction="10000"/>
          </a:bodyPr>
          <a:lstStyle/>
          <a:p>
            <a:pPr marL="695310" indent="-695310" algn="just">
              <a:buNone/>
            </a:pPr>
            <a:r>
              <a:rPr lang="el-GR" dirty="0">
                <a:solidFill>
                  <a:schemeClr val="bg1"/>
                </a:solidFill>
              </a:rPr>
              <a:t>     </a:t>
            </a:r>
            <a:r>
              <a:rPr lang="el-GR" sz="3200" b="1" dirty="0">
                <a:solidFill>
                  <a:schemeClr val="bg1"/>
                </a:solidFill>
              </a:rPr>
              <a:t>Τα νεύρα του στομάχου προέρχονται από το παρασυμπαθητικό (πρόσθιο και οπίσθιο </a:t>
            </a:r>
            <a:r>
              <a:rPr lang="el-GR" sz="3200" b="1" dirty="0" err="1">
                <a:solidFill>
                  <a:schemeClr val="bg1"/>
                </a:solidFill>
              </a:rPr>
              <a:t>πνευμονογαστρικό</a:t>
            </a:r>
            <a:r>
              <a:rPr lang="el-GR" sz="3200" b="1" dirty="0">
                <a:solidFill>
                  <a:schemeClr val="bg1"/>
                </a:solidFill>
              </a:rPr>
              <a:t> </a:t>
            </a:r>
            <a:r>
              <a:rPr lang="el-GR" sz="3200" b="1" dirty="0" err="1">
                <a:solidFill>
                  <a:schemeClr val="bg1"/>
                </a:solidFill>
              </a:rPr>
              <a:t>νεύρικό</a:t>
            </a:r>
            <a:r>
              <a:rPr lang="el-GR" sz="3200" b="1" dirty="0">
                <a:solidFill>
                  <a:schemeClr val="bg1"/>
                </a:solidFill>
              </a:rPr>
              <a:t> σύστημα). Το πρόσθιο </a:t>
            </a:r>
            <a:r>
              <a:rPr lang="el-GR" sz="3200" b="1" dirty="0" err="1">
                <a:solidFill>
                  <a:schemeClr val="bg1"/>
                </a:solidFill>
              </a:rPr>
              <a:t>πνευμονογαστρικό</a:t>
            </a:r>
            <a:r>
              <a:rPr lang="el-GR" sz="3200" b="1" dirty="0">
                <a:solidFill>
                  <a:schemeClr val="bg1"/>
                </a:solidFill>
              </a:rPr>
              <a:t>, αμέσως μετά την είσοδό του στην κοιλία, χορηγεί έναν κλάδο, </a:t>
            </a:r>
            <a:r>
              <a:rPr lang="el-GR" sz="3200" b="1" dirty="0">
                <a:solidFill>
                  <a:srgbClr val="99FF33"/>
                </a:solidFill>
              </a:rPr>
              <a:t>τον ηπατικό, </a:t>
            </a:r>
            <a:r>
              <a:rPr lang="el-GR" sz="3200" b="1" dirty="0">
                <a:solidFill>
                  <a:schemeClr val="bg1"/>
                </a:solidFill>
              </a:rPr>
              <a:t>και στη συνέχεια φέρεται ως </a:t>
            </a:r>
            <a:r>
              <a:rPr lang="el-GR" sz="3200" b="1" dirty="0">
                <a:solidFill>
                  <a:srgbClr val="99FF33"/>
                </a:solidFill>
              </a:rPr>
              <a:t>πρόσθιο νεύρο του </a:t>
            </a:r>
            <a:r>
              <a:rPr lang="en-US" sz="3200" b="1" dirty="0" err="1">
                <a:solidFill>
                  <a:srgbClr val="99FF33"/>
                </a:solidFill>
              </a:rPr>
              <a:t>Latarjet</a:t>
            </a:r>
            <a:r>
              <a:rPr lang="en-US" sz="3200" b="1" dirty="0">
                <a:solidFill>
                  <a:schemeClr val="bg1"/>
                </a:solidFill>
              </a:rPr>
              <a:t>, </a:t>
            </a:r>
            <a:r>
              <a:rPr lang="el-GR" sz="3200" b="1" dirty="0">
                <a:solidFill>
                  <a:schemeClr val="bg1"/>
                </a:solidFill>
              </a:rPr>
              <a:t>κατά μήκος του ελάσσονος τόξου έως τη γωνιαία εντομή. Εκεί καταλήγει σε κλάδους, που φέρονται από το έλασσον προς το μείζον τόξο (</a:t>
            </a:r>
            <a:r>
              <a:rPr lang="el-GR" sz="3200" b="1" dirty="0" err="1">
                <a:solidFill>
                  <a:srgbClr val="99FF33"/>
                </a:solidFill>
              </a:rPr>
              <a:t>χήνειος</a:t>
            </a:r>
            <a:r>
              <a:rPr lang="el-GR" sz="3200" b="1" dirty="0">
                <a:solidFill>
                  <a:srgbClr val="99FF33"/>
                </a:solidFill>
              </a:rPr>
              <a:t> πους, </a:t>
            </a:r>
            <a:r>
              <a:rPr lang="en-US" sz="3200" b="1" dirty="0">
                <a:solidFill>
                  <a:srgbClr val="99FF33"/>
                </a:solidFill>
              </a:rPr>
              <a:t>crow’s foot).</a:t>
            </a:r>
            <a:endParaRPr lang="el-GR" sz="3200" b="1" dirty="0">
              <a:solidFill>
                <a:schemeClr val="bg1"/>
              </a:solidFill>
            </a:endParaRPr>
          </a:p>
          <a:p>
            <a:pPr marL="695310" indent="-695310" algn="just">
              <a:buFontTx/>
              <a:buAutoNum type="arabicPeriod"/>
            </a:pPr>
            <a:endParaRPr lang="en-US" sz="3200" b="1" dirty="0">
              <a:solidFill>
                <a:srgbClr val="FF0000"/>
              </a:solidFill>
              <a:cs typeface="Arial" pitchFamily="34" charset="0"/>
            </a:endParaRPr>
          </a:p>
        </p:txBody>
      </p:sp>
      <p:sp>
        <p:nvSpPr>
          <p:cNvPr id="37892" name="Line 4"/>
          <p:cNvSpPr>
            <a:spLocks noChangeShapeType="1"/>
          </p:cNvSpPr>
          <p:nvPr/>
        </p:nvSpPr>
        <p:spPr bwMode="auto">
          <a:xfrm>
            <a:off x="0" y="1428239"/>
            <a:ext cx="10691813" cy="0"/>
          </a:xfrm>
          <a:prstGeom prst="line">
            <a:avLst/>
          </a:prstGeom>
          <a:noFill/>
          <a:ln w="38100">
            <a:solidFill>
              <a:srgbClr val="FFFF00"/>
            </a:solidFill>
            <a:round/>
            <a:headEnd/>
            <a:tailEnd/>
          </a:ln>
          <a:effectLst/>
        </p:spPr>
        <p:txBody>
          <a:bodyPr lIns="104296" tIns="52148" rIns="104296" bIns="52148"/>
          <a:lstStyle/>
          <a:p>
            <a:endParaRPr lang="el-GR"/>
          </a:p>
        </p:txBody>
      </p:sp>
      <p:pic>
        <p:nvPicPr>
          <p:cNvPr id="37894" name="Picture 6" descr="Nerves"/>
          <p:cNvPicPr>
            <a:picLocks noChangeAspect="1" noChangeArrowheads="1"/>
          </p:cNvPicPr>
          <p:nvPr/>
        </p:nvPicPr>
        <p:blipFill>
          <a:blip r:embed="rId2" cstate="print"/>
          <a:srcRect/>
          <a:stretch>
            <a:fillRect/>
          </a:stretch>
        </p:blipFill>
        <p:spPr bwMode="auto">
          <a:xfrm>
            <a:off x="801886" y="1"/>
            <a:ext cx="9355336" cy="7545511"/>
          </a:xfrm>
          <a:prstGeom prst="rect">
            <a:avLst/>
          </a:prstGeom>
          <a:noFill/>
        </p:spPr>
      </p:pic>
      <p:pic>
        <p:nvPicPr>
          <p:cNvPr id="37895" name="Picture 7" descr="Nerves"/>
          <p:cNvPicPr>
            <a:picLocks noChangeAspect="1" noChangeArrowheads="1"/>
          </p:cNvPicPr>
          <p:nvPr/>
        </p:nvPicPr>
        <p:blipFill>
          <a:blip r:embed="rId3" cstate="print"/>
          <a:srcRect/>
          <a:stretch>
            <a:fillRect/>
          </a:stretch>
        </p:blipFill>
        <p:spPr bwMode="auto">
          <a:xfrm>
            <a:off x="801886" y="0"/>
            <a:ext cx="9355336" cy="757176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dissolve">
                                      <p:cBhvr>
                                        <p:cTn id="7" dur="500"/>
                                        <p:tgtEl>
                                          <p:spTgt spid="37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7894"/>
                                        </p:tgtEl>
                                        <p:attrNameLst>
                                          <p:attrName>style.visibility</p:attrName>
                                        </p:attrNameLst>
                                      </p:cBhvr>
                                      <p:to>
                                        <p:strVal val="visible"/>
                                      </p:to>
                                    </p:set>
                                    <p:animEffect transition="in" filter="wedge">
                                      <p:cBhvr>
                                        <p:cTn id="12" dur="2000"/>
                                        <p:tgtEl>
                                          <p:spTgt spid="3789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7895"/>
                                        </p:tgtEl>
                                        <p:attrNameLst>
                                          <p:attrName>style.visibility</p:attrName>
                                        </p:attrNameLst>
                                      </p:cBhvr>
                                      <p:to>
                                        <p:strVal val="visible"/>
                                      </p:to>
                                    </p:set>
                                    <p:animEffect transition="in" filter="diamond(in)">
                                      <p:cBhvr>
                                        <p:cTn id="17" dur="2000"/>
                                        <p:tgtEl>
                                          <p:spTgt spid="37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z="4600" b="1" dirty="0">
                <a:solidFill>
                  <a:srgbClr val="FFFF00"/>
                </a:solidFill>
              </a:rPr>
              <a:t>H </a:t>
            </a:r>
            <a:r>
              <a:rPr lang="el-GR" sz="4600" b="1" dirty="0">
                <a:solidFill>
                  <a:srgbClr val="FFFF00"/>
                </a:solidFill>
              </a:rPr>
              <a:t>φυσιολογία του στομάχου…</a:t>
            </a:r>
          </a:p>
        </p:txBody>
      </p:sp>
      <p:sp>
        <p:nvSpPr>
          <p:cNvPr id="39939" name="Rectangle 3"/>
          <p:cNvSpPr>
            <a:spLocks noGrp="1" noChangeArrowheads="1"/>
          </p:cNvSpPr>
          <p:nvPr>
            <p:ph type="body" idx="1"/>
          </p:nvPr>
        </p:nvSpPr>
        <p:spPr>
          <a:xfrm>
            <a:off x="0" y="1680281"/>
            <a:ext cx="10157222" cy="5376898"/>
          </a:xfrm>
        </p:spPr>
        <p:txBody>
          <a:bodyPr/>
          <a:lstStyle/>
          <a:p>
            <a:pPr marL="695310" indent="-695310" algn="just">
              <a:lnSpc>
                <a:spcPct val="80000"/>
              </a:lnSpc>
              <a:buNone/>
            </a:pPr>
            <a:r>
              <a:rPr lang="el-GR" dirty="0">
                <a:solidFill>
                  <a:schemeClr val="bg1"/>
                </a:solidFill>
              </a:rPr>
              <a:t>     </a:t>
            </a:r>
            <a:r>
              <a:rPr lang="el-GR" sz="3200" b="1" dirty="0">
                <a:solidFill>
                  <a:schemeClr val="bg1"/>
                </a:solidFill>
              </a:rPr>
              <a:t>Ο στόμαχος στη λειτουργία της πέψεως έχει ως αποστολή, παράλληλα με την υποδοχή, μείξη και προώθηση των τροφών, την παραγωγή ουσιών με τις οποίες αρχίζει στον αυλό του η πέψη των πρωτεϊνών και των υδατανθράκων.</a:t>
            </a:r>
          </a:p>
          <a:p>
            <a:pPr marL="695310" indent="-695310" algn="just">
              <a:lnSpc>
                <a:spcPct val="80000"/>
              </a:lnSpc>
              <a:buNone/>
            </a:pPr>
            <a:endParaRPr lang="el-GR" sz="3200" b="1" dirty="0">
              <a:solidFill>
                <a:schemeClr val="bg1"/>
              </a:solidFill>
            </a:endParaRPr>
          </a:p>
        </p:txBody>
      </p:sp>
      <p:sp>
        <p:nvSpPr>
          <p:cNvPr id="39940" name="Line 4"/>
          <p:cNvSpPr>
            <a:spLocks noChangeShapeType="1"/>
          </p:cNvSpPr>
          <p:nvPr/>
        </p:nvSpPr>
        <p:spPr bwMode="auto">
          <a:xfrm>
            <a:off x="0" y="1428239"/>
            <a:ext cx="10691813" cy="0"/>
          </a:xfrm>
          <a:prstGeom prst="line">
            <a:avLst/>
          </a:prstGeom>
          <a:noFill/>
          <a:ln w="38100">
            <a:solidFill>
              <a:srgbClr val="FFFF00"/>
            </a:solidFill>
            <a:round/>
            <a:headEnd/>
            <a:tailEnd/>
          </a:ln>
          <a:effectLst/>
        </p:spPr>
        <p:txBody>
          <a:bodyPr lIns="104296" tIns="52148" rIns="104296" bIns="52148"/>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dissolve">
                                      <p:cBhvr>
                                        <p:cTn id="7" dur="5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el-GR" sz="3600" b="1" dirty="0">
              <a:solidFill>
                <a:srgbClr val="FFFF00"/>
              </a:solidFill>
            </a:endParaRPr>
          </a:p>
        </p:txBody>
      </p:sp>
      <p:sp>
        <p:nvSpPr>
          <p:cNvPr id="40963" name="Rectangle 3"/>
          <p:cNvSpPr>
            <a:spLocks noGrp="1" noChangeArrowheads="1"/>
          </p:cNvSpPr>
          <p:nvPr>
            <p:ph type="body" idx="1"/>
          </p:nvPr>
        </p:nvSpPr>
        <p:spPr>
          <a:xfrm>
            <a:off x="0" y="1680281"/>
            <a:ext cx="10157222" cy="5376898"/>
          </a:xfrm>
        </p:spPr>
        <p:txBody>
          <a:bodyPr/>
          <a:lstStyle/>
          <a:p>
            <a:pPr marL="695310" indent="-695310" algn="just">
              <a:lnSpc>
                <a:spcPct val="80000"/>
              </a:lnSpc>
              <a:buNone/>
            </a:pPr>
            <a:r>
              <a:rPr lang="el-GR" sz="2300" dirty="0">
                <a:solidFill>
                  <a:schemeClr val="bg1"/>
                </a:solidFill>
              </a:rPr>
              <a:t>         </a:t>
            </a:r>
            <a:r>
              <a:rPr lang="el-GR" sz="2100" b="1" dirty="0">
                <a:solidFill>
                  <a:schemeClr val="bg1"/>
                </a:solidFill>
              </a:rPr>
              <a:t> Σε νηστεία η χωρητικότητα του στομάχου είναι περίπου 50κ.εκ. και η </a:t>
            </a:r>
            <a:r>
              <a:rPr lang="el-GR" sz="2100" b="1" dirty="0" err="1">
                <a:solidFill>
                  <a:schemeClr val="bg1"/>
                </a:solidFill>
              </a:rPr>
              <a:t>ενδογαστρική</a:t>
            </a:r>
            <a:r>
              <a:rPr lang="el-GR" sz="2100" b="1" dirty="0">
                <a:solidFill>
                  <a:schemeClr val="bg1"/>
                </a:solidFill>
              </a:rPr>
              <a:t> πίεση ίση με την </a:t>
            </a:r>
            <a:r>
              <a:rPr lang="el-GR" sz="2100" b="1" dirty="0" err="1">
                <a:solidFill>
                  <a:schemeClr val="bg1"/>
                </a:solidFill>
              </a:rPr>
              <a:t>ενδοκοιλιακή</a:t>
            </a:r>
            <a:r>
              <a:rPr lang="el-GR" sz="2100" b="1" dirty="0">
                <a:solidFill>
                  <a:schemeClr val="bg1"/>
                </a:solidFill>
              </a:rPr>
              <a:t>. Με την είσοδο της τροφής το τοίχωμα του στομάχου διατείνεται, με αποτέλεσμα η χωρητικότητά του αυξάνεται (1,5-2 λίτρα). Η διάταση του τοιχώματος έχει ως αποτέλεσμα διέγερση των λείων μυϊκών ινών και έναρξη της </a:t>
            </a:r>
            <a:r>
              <a:rPr lang="el-GR" sz="2100" b="1" dirty="0" err="1">
                <a:solidFill>
                  <a:schemeClr val="bg1"/>
                </a:solidFill>
              </a:rPr>
              <a:t>περίσταλσης</a:t>
            </a:r>
            <a:r>
              <a:rPr lang="el-GR" sz="2100" b="1" dirty="0">
                <a:solidFill>
                  <a:schemeClr val="bg1"/>
                </a:solidFill>
              </a:rPr>
              <a:t>. Ομόλογα ερεθίσματα αποτελούν, εκτός από τη διάταση, η σύσταση της τροφής, το μέγεθος των σωματιδίων της και η </a:t>
            </a:r>
            <a:r>
              <a:rPr lang="el-GR" sz="2100" b="1" dirty="0" err="1">
                <a:solidFill>
                  <a:schemeClr val="bg1"/>
                </a:solidFill>
              </a:rPr>
              <a:t>ωσμωτικότητά</a:t>
            </a:r>
            <a:r>
              <a:rPr lang="el-GR" sz="2100" b="1" dirty="0">
                <a:solidFill>
                  <a:schemeClr val="bg1"/>
                </a:solidFill>
              </a:rPr>
              <a:t> της.</a:t>
            </a:r>
          </a:p>
          <a:p>
            <a:pPr marL="695310" indent="-695310" algn="just">
              <a:lnSpc>
                <a:spcPct val="80000"/>
              </a:lnSpc>
              <a:buNone/>
            </a:pPr>
            <a:r>
              <a:rPr lang="el-GR" sz="2100" b="1" dirty="0">
                <a:solidFill>
                  <a:srgbClr val="99FF33"/>
                </a:solidFill>
              </a:rPr>
              <a:t>            Οι περισταλτικές κινήσεις του στομάχου είναι αποτέλεσμα της ηλεκτρικής δραστηριότητας των λείων μυϊκών ινών του τοιχώματός του. Τόπος έναρξης των ηλεκτρικών δυναμικών θεωρείται περιοχή του μείζονος τόξου, στο τρίτο της αποστάσεως μεταξύ θόλου και πυλωρού, που περιγράφεται σήμερα ως βηματοδότης του στομάχου.</a:t>
            </a:r>
          </a:p>
          <a:p>
            <a:pPr marL="695310" indent="-695310" algn="just">
              <a:lnSpc>
                <a:spcPct val="80000"/>
              </a:lnSpc>
              <a:buNone/>
            </a:pPr>
            <a:r>
              <a:rPr lang="el-GR" sz="2100" b="1" dirty="0">
                <a:solidFill>
                  <a:schemeClr val="bg1"/>
                </a:solidFill>
              </a:rPr>
              <a:t>            Η </a:t>
            </a:r>
            <a:r>
              <a:rPr lang="el-GR" sz="2100" b="1" dirty="0" err="1">
                <a:solidFill>
                  <a:schemeClr val="bg1"/>
                </a:solidFill>
              </a:rPr>
              <a:t>περίσταλση</a:t>
            </a:r>
            <a:r>
              <a:rPr lang="el-GR" sz="2100" b="1" dirty="0">
                <a:solidFill>
                  <a:schemeClr val="bg1"/>
                </a:solidFill>
              </a:rPr>
              <a:t> (περισταλτικά κύματα) έχει ως αποτέλεσμα την ανάμειξη των τροφών, τη δημιουργία του γαστρικού χυλού και την προώθησή του προς το 12δάκτυλο (κένωση του στομάχου). Τις περισταλτικές κινήσεις του τοιχώματος φαίνεται να αυξάνουν η </a:t>
            </a:r>
            <a:r>
              <a:rPr lang="el-GR" sz="2100" b="1" dirty="0" err="1">
                <a:solidFill>
                  <a:schemeClr val="bg1"/>
                </a:solidFill>
              </a:rPr>
              <a:t>γαστρίνη</a:t>
            </a:r>
            <a:r>
              <a:rPr lang="el-GR" sz="2100" b="1" dirty="0">
                <a:solidFill>
                  <a:schemeClr val="bg1"/>
                </a:solidFill>
              </a:rPr>
              <a:t>, η </a:t>
            </a:r>
            <a:r>
              <a:rPr lang="el-GR" sz="2100" b="1" dirty="0" err="1">
                <a:solidFill>
                  <a:schemeClr val="bg1"/>
                </a:solidFill>
              </a:rPr>
              <a:t>μοτιλίνη</a:t>
            </a:r>
            <a:r>
              <a:rPr lang="el-GR" sz="2100" b="1" dirty="0">
                <a:solidFill>
                  <a:schemeClr val="bg1"/>
                </a:solidFill>
              </a:rPr>
              <a:t> και το παρασυμπαθητικό, ενώ τις μειώνουν η </a:t>
            </a:r>
            <a:r>
              <a:rPr lang="el-GR" sz="2100" b="1" dirty="0" err="1">
                <a:solidFill>
                  <a:schemeClr val="bg1"/>
                </a:solidFill>
              </a:rPr>
              <a:t>σεκρετίνη</a:t>
            </a:r>
            <a:r>
              <a:rPr lang="el-GR" sz="2100" b="1" dirty="0">
                <a:solidFill>
                  <a:schemeClr val="bg1"/>
                </a:solidFill>
              </a:rPr>
              <a:t>, το </a:t>
            </a:r>
            <a:r>
              <a:rPr lang="el-GR" sz="2100" b="1" dirty="0" err="1">
                <a:solidFill>
                  <a:schemeClr val="bg1"/>
                </a:solidFill>
              </a:rPr>
              <a:t>γλουκαγόνο</a:t>
            </a:r>
            <a:r>
              <a:rPr lang="el-GR" sz="2100" b="1" dirty="0">
                <a:solidFill>
                  <a:schemeClr val="bg1"/>
                </a:solidFill>
              </a:rPr>
              <a:t> και το </a:t>
            </a:r>
            <a:r>
              <a:rPr lang="en-GB" sz="2100" b="1" dirty="0">
                <a:solidFill>
                  <a:schemeClr val="bg1"/>
                </a:solidFill>
              </a:rPr>
              <a:t>GIP (</a:t>
            </a:r>
            <a:r>
              <a:rPr lang="el-GR" sz="2100" b="1" dirty="0">
                <a:solidFill>
                  <a:schemeClr val="bg1"/>
                </a:solidFill>
              </a:rPr>
              <a:t>γαστρικό ανασταλτικό πεπτίδιο). </a:t>
            </a:r>
            <a:r>
              <a:rPr lang="el-GR" sz="2100" b="1" dirty="0">
                <a:solidFill>
                  <a:srgbClr val="99FF33"/>
                </a:solidFill>
              </a:rPr>
              <a:t>  </a:t>
            </a:r>
          </a:p>
          <a:p>
            <a:pPr marL="695310" indent="-695310" algn="just">
              <a:lnSpc>
                <a:spcPct val="80000"/>
              </a:lnSpc>
              <a:buFontTx/>
              <a:buAutoNum type="arabicPeriod"/>
            </a:pPr>
            <a:endParaRPr lang="en-US" sz="2100" b="1" dirty="0">
              <a:solidFill>
                <a:srgbClr val="99FF33"/>
              </a:solidFill>
              <a:cs typeface="Arial" pitchFamily="34" charset="0"/>
            </a:endParaRPr>
          </a:p>
        </p:txBody>
      </p:sp>
      <p:sp>
        <p:nvSpPr>
          <p:cNvPr id="40964" name="Line 4"/>
          <p:cNvSpPr>
            <a:spLocks noChangeShapeType="1"/>
          </p:cNvSpPr>
          <p:nvPr/>
        </p:nvSpPr>
        <p:spPr bwMode="auto">
          <a:xfrm>
            <a:off x="0" y="1428239"/>
            <a:ext cx="10691813" cy="0"/>
          </a:xfrm>
          <a:prstGeom prst="line">
            <a:avLst/>
          </a:prstGeom>
          <a:noFill/>
          <a:ln w="38100">
            <a:solidFill>
              <a:srgbClr val="FFFF00"/>
            </a:solidFill>
            <a:round/>
            <a:headEnd/>
            <a:tailEnd/>
          </a:ln>
          <a:effectLst/>
        </p:spPr>
        <p:txBody>
          <a:bodyPr lIns="104296" tIns="52148" rIns="104296" bIns="52148"/>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dissolve">
                                      <p:cBhvr>
                                        <p:cTn id="7" dur="500"/>
                                        <p:tgtEl>
                                          <p:spTgt spid="40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dissolve">
                                      <p:cBhvr>
                                        <p:cTn id="12" dur="500"/>
                                        <p:tgtEl>
                                          <p:spTgt spid="409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Effect transition="in" filter="dissolve">
                                      <p:cBhvr>
                                        <p:cTn id="17" dur="500"/>
                                        <p:tgtEl>
                                          <p:spTgt spid="409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3" name="Freeform 3"/>
          <p:cNvSpPr/>
          <p:nvPr/>
        </p:nvSpPr>
        <p:spPr>
          <a:xfrm>
            <a:off x="1441703" y="2726438"/>
            <a:ext cx="1967484" cy="27432"/>
          </a:xfrm>
          <a:custGeom>
            <a:avLst/>
            <a:gdLst>
              <a:gd name="connsiteX0" fmla="*/ 0 w 1967484"/>
              <a:gd name="connsiteY0" fmla="*/ 13716 h 27432"/>
              <a:gd name="connsiteX1" fmla="*/ 1967484 w 1967484"/>
              <a:gd name="connsiteY1" fmla="*/ 13716 h 27432"/>
            </a:gdLst>
            <a:ahLst/>
            <a:cxnLst>
              <a:cxn ang="0">
                <a:pos x="connsiteX0" y="connsiteY0"/>
              </a:cxn>
              <a:cxn ang="1">
                <a:pos x="connsiteX1" y="connsiteY1"/>
              </a:cxn>
            </a:cxnLst>
            <a:rect l="l" t="t" r="r" b="b"/>
            <a:pathLst>
              <a:path w="1967484" h="27432">
                <a:moveTo>
                  <a:pt x="0" y="13716"/>
                </a:moveTo>
                <a:lnTo>
                  <a:pt x="1967484" y="13716"/>
                </a:lnTo>
              </a:path>
            </a:pathLst>
          </a:custGeom>
          <a:ln w="38100">
            <a:solidFill>
              <a:srgbClr val="4F81BD">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91399" tIns="45699" rIns="91399" bIns="45699" rtlCol="0" anchor="ctr"/>
          <a:lstStyle/>
          <a:p>
            <a:pPr algn="ctr"/>
            <a:endParaRPr lang="zh-CN" altLang="en-US"/>
          </a:p>
        </p:txBody>
      </p:sp>
      <p:sp>
        <p:nvSpPr>
          <p:cNvPr id="5" name="Freeform 3"/>
          <p:cNvSpPr/>
          <p:nvPr/>
        </p:nvSpPr>
        <p:spPr>
          <a:xfrm>
            <a:off x="7420357" y="5783582"/>
            <a:ext cx="301753" cy="1033272"/>
          </a:xfrm>
          <a:custGeom>
            <a:avLst/>
            <a:gdLst>
              <a:gd name="connsiteX0" fmla="*/ 301752 w 301752"/>
              <a:gd name="connsiteY0" fmla="*/ 1033272 h 1033272"/>
              <a:gd name="connsiteX1" fmla="*/ 272796 w 301752"/>
              <a:gd name="connsiteY1" fmla="*/ 1033272 h 1033272"/>
              <a:gd name="connsiteX2" fmla="*/ 257556 w 301752"/>
              <a:gd name="connsiteY2" fmla="*/ 1033272 h 1033272"/>
              <a:gd name="connsiteX3" fmla="*/ 243840 w 301752"/>
              <a:gd name="connsiteY3" fmla="*/ 1031748 h 1033272"/>
              <a:gd name="connsiteX4" fmla="*/ 231647 w 301752"/>
              <a:gd name="connsiteY4" fmla="*/ 1030223 h 1033272"/>
              <a:gd name="connsiteX5" fmla="*/ 219456 w 301752"/>
              <a:gd name="connsiteY5" fmla="*/ 1030223 h 1033272"/>
              <a:gd name="connsiteX6" fmla="*/ 208788 w 301752"/>
              <a:gd name="connsiteY6" fmla="*/ 1028699 h 1033272"/>
              <a:gd name="connsiteX7" fmla="*/ 198120 w 301752"/>
              <a:gd name="connsiteY7" fmla="*/ 1027175 h 1033272"/>
              <a:gd name="connsiteX8" fmla="*/ 187452 w 301752"/>
              <a:gd name="connsiteY8" fmla="*/ 1024127 h 1033272"/>
              <a:gd name="connsiteX9" fmla="*/ 179832 w 301752"/>
              <a:gd name="connsiteY9" fmla="*/ 1022603 h 1033272"/>
              <a:gd name="connsiteX10" fmla="*/ 170688 w 301752"/>
              <a:gd name="connsiteY10" fmla="*/ 1021079 h 1033272"/>
              <a:gd name="connsiteX11" fmla="*/ 164592 w 301752"/>
              <a:gd name="connsiteY11" fmla="*/ 1018032 h 1033272"/>
              <a:gd name="connsiteX12" fmla="*/ 158496 w 301752"/>
              <a:gd name="connsiteY12" fmla="*/ 1016508 h 1033272"/>
              <a:gd name="connsiteX13" fmla="*/ 156972 w 301752"/>
              <a:gd name="connsiteY13" fmla="*/ 1014984 h 1033272"/>
              <a:gd name="connsiteX14" fmla="*/ 153923 w 301752"/>
              <a:gd name="connsiteY14" fmla="*/ 1011936 h 1033272"/>
              <a:gd name="connsiteX15" fmla="*/ 150876 w 301752"/>
              <a:gd name="connsiteY15" fmla="*/ 1010411 h 1033272"/>
              <a:gd name="connsiteX16" fmla="*/ 149352 w 301752"/>
              <a:gd name="connsiteY16" fmla="*/ 1007363 h 1033272"/>
              <a:gd name="connsiteX17" fmla="*/ 146304 w 301752"/>
              <a:gd name="connsiteY17" fmla="*/ 1002791 h 1033272"/>
              <a:gd name="connsiteX18" fmla="*/ 144780 w 301752"/>
              <a:gd name="connsiteY18" fmla="*/ 1001267 h 1033272"/>
              <a:gd name="connsiteX19" fmla="*/ 144780 w 301752"/>
              <a:gd name="connsiteY19" fmla="*/ 996696 h 1033272"/>
              <a:gd name="connsiteX20" fmla="*/ 144780 w 301752"/>
              <a:gd name="connsiteY20" fmla="*/ 541020 h 1033272"/>
              <a:gd name="connsiteX21" fmla="*/ 144780 w 301752"/>
              <a:gd name="connsiteY21" fmla="*/ 544067 h 1033272"/>
              <a:gd name="connsiteX22" fmla="*/ 144780 w 301752"/>
              <a:gd name="connsiteY22" fmla="*/ 542544 h 1033272"/>
              <a:gd name="connsiteX23" fmla="*/ 147828 w 301752"/>
              <a:gd name="connsiteY23" fmla="*/ 547115 h 1033272"/>
              <a:gd name="connsiteX24" fmla="*/ 144780 w 301752"/>
              <a:gd name="connsiteY24" fmla="*/ 544067 h 1033272"/>
              <a:gd name="connsiteX25" fmla="*/ 147828 w 301752"/>
              <a:gd name="connsiteY25" fmla="*/ 547115 h 1033272"/>
              <a:gd name="connsiteX26" fmla="*/ 143256 w 301752"/>
              <a:gd name="connsiteY26" fmla="*/ 544067 h 1033272"/>
              <a:gd name="connsiteX27" fmla="*/ 146304 w 301752"/>
              <a:gd name="connsiteY27" fmla="*/ 545591 h 1033272"/>
              <a:gd name="connsiteX28" fmla="*/ 140208 w 301752"/>
              <a:gd name="connsiteY28" fmla="*/ 542544 h 1033272"/>
              <a:gd name="connsiteX29" fmla="*/ 135635 w 301752"/>
              <a:gd name="connsiteY29" fmla="*/ 541020 h 1033272"/>
              <a:gd name="connsiteX30" fmla="*/ 129540 w 301752"/>
              <a:gd name="connsiteY30" fmla="*/ 539495 h 1033272"/>
              <a:gd name="connsiteX31" fmla="*/ 121920 w 301752"/>
              <a:gd name="connsiteY31" fmla="*/ 537971 h 1033272"/>
              <a:gd name="connsiteX32" fmla="*/ 112776 w 301752"/>
              <a:gd name="connsiteY32" fmla="*/ 536447 h 1033272"/>
              <a:gd name="connsiteX33" fmla="*/ 103632 w 301752"/>
              <a:gd name="connsiteY33" fmla="*/ 534923 h 1033272"/>
              <a:gd name="connsiteX34" fmla="*/ 91440 w 301752"/>
              <a:gd name="connsiteY34" fmla="*/ 533400 h 1033272"/>
              <a:gd name="connsiteX35" fmla="*/ 80772 w 301752"/>
              <a:gd name="connsiteY35" fmla="*/ 531876 h 1033272"/>
              <a:gd name="connsiteX36" fmla="*/ 68580 w 301752"/>
              <a:gd name="connsiteY36" fmla="*/ 531876 h 1033272"/>
              <a:gd name="connsiteX37" fmla="*/ 54864 w 301752"/>
              <a:gd name="connsiteY37" fmla="*/ 530352 h 1033272"/>
              <a:gd name="connsiteX38" fmla="*/ 41147 w 301752"/>
              <a:gd name="connsiteY38" fmla="*/ 530352 h 1033272"/>
              <a:gd name="connsiteX39" fmla="*/ 13716 w 301752"/>
              <a:gd name="connsiteY39" fmla="*/ 530352 h 1033272"/>
              <a:gd name="connsiteX40" fmla="*/ 0 w 301752"/>
              <a:gd name="connsiteY40" fmla="*/ 516635 h 1033272"/>
              <a:gd name="connsiteX41" fmla="*/ 13716 w 301752"/>
              <a:gd name="connsiteY41" fmla="*/ 504444 h 1033272"/>
              <a:gd name="connsiteX42" fmla="*/ 42672 w 301752"/>
              <a:gd name="connsiteY42" fmla="*/ 504444 h 1033272"/>
              <a:gd name="connsiteX43" fmla="*/ 54864 w 301752"/>
              <a:gd name="connsiteY43" fmla="*/ 502920 h 1033272"/>
              <a:gd name="connsiteX44" fmla="*/ 68580 w 301752"/>
              <a:gd name="connsiteY44" fmla="*/ 502920 h 1033272"/>
              <a:gd name="connsiteX45" fmla="*/ 80772 w 301752"/>
              <a:gd name="connsiteY45" fmla="*/ 501395 h 1033272"/>
              <a:gd name="connsiteX46" fmla="*/ 92964 w 301752"/>
              <a:gd name="connsiteY46" fmla="*/ 499871 h 1033272"/>
              <a:gd name="connsiteX47" fmla="*/ 103632 w 301752"/>
              <a:gd name="connsiteY47" fmla="*/ 498347 h 1033272"/>
              <a:gd name="connsiteX48" fmla="*/ 112776 w 301752"/>
              <a:gd name="connsiteY48" fmla="*/ 496823 h 1033272"/>
              <a:gd name="connsiteX49" fmla="*/ 121920 w 301752"/>
              <a:gd name="connsiteY49" fmla="*/ 495300 h 1033272"/>
              <a:gd name="connsiteX50" fmla="*/ 129540 w 301752"/>
              <a:gd name="connsiteY50" fmla="*/ 493776 h 1033272"/>
              <a:gd name="connsiteX51" fmla="*/ 137160 w 301752"/>
              <a:gd name="connsiteY51" fmla="*/ 492252 h 1033272"/>
              <a:gd name="connsiteX52" fmla="*/ 141732 w 301752"/>
              <a:gd name="connsiteY52" fmla="*/ 490727 h 1033272"/>
              <a:gd name="connsiteX53" fmla="*/ 146304 w 301752"/>
              <a:gd name="connsiteY53" fmla="*/ 489203 h 1033272"/>
              <a:gd name="connsiteX54" fmla="*/ 143256 w 301752"/>
              <a:gd name="connsiteY54" fmla="*/ 489203 h 1033272"/>
              <a:gd name="connsiteX55" fmla="*/ 147828 w 301752"/>
              <a:gd name="connsiteY55" fmla="*/ 487679 h 1033272"/>
              <a:gd name="connsiteX56" fmla="*/ 144780 w 301752"/>
              <a:gd name="connsiteY56" fmla="*/ 489203 h 1033272"/>
              <a:gd name="connsiteX57" fmla="*/ 147828 w 301752"/>
              <a:gd name="connsiteY57" fmla="*/ 486155 h 1033272"/>
              <a:gd name="connsiteX58" fmla="*/ 144780 w 301752"/>
              <a:gd name="connsiteY58" fmla="*/ 492252 h 1033272"/>
              <a:gd name="connsiteX59" fmla="*/ 144780 w 301752"/>
              <a:gd name="connsiteY59" fmla="*/ 489203 h 1033272"/>
              <a:gd name="connsiteX60" fmla="*/ 144780 w 301752"/>
              <a:gd name="connsiteY60" fmla="*/ 492252 h 1033272"/>
              <a:gd name="connsiteX61" fmla="*/ 144780 w 301752"/>
              <a:gd name="connsiteY61" fmla="*/ 36576 h 1033272"/>
              <a:gd name="connsiteX62" fmla="*/ 144780 w 301752"/>
              <a:gd name="connsiteY62" fmla="*/ 33527 h 1033272"/>
              <a:gd name="connsiteX63" fmla="*/ 146304 w 301752"/>
              <a:gd name="connsiteY63" fmla="*/ 30479 h 1033272"/>
              <a:gd name="connsiteX64" fmla="*/ 149352 w 301752"/>
              <a:gd name="connsiteY64" fmla="*/ 25908 h 1033272"/>
              <a:gd name="connsiteX65" fmla="*/ 150876 w 301752"/>
              <a:gd name="connsiteY65" fmla="*/ 22859 h 1033272"/>
              <a:gd name="connsiteX66" fmla="*/ 153923 w 301752"/>
              <a:gd name="connsiteY66" fmla="*/ 21335 h 1033272"/>
              <a:gd name="connsiteX67" fmla="*/ 156972 w 301752"/>
              <a:gd name="connsiteY67" fmla="*/ 19811 h 1033272"/>
              <a:gd name="connsiteX68" fmla="*/ 158496 w 301752"/>
              <a:gd name="connsiteY68" fmla="*/ 18288 h 1033272"/>
              <a:gd name="connsiteX69" fmla="*/ 163068 w 301752"/>
              <a:gd name="connsiteY69" fmla="*/ 15239 h 1033272"/>
              <a:gd name="connsiteX70" fmla="*/ 170688 w 301752"/>
              <a:gd name="connsiteY70" fmla="*/ 13715 h 1033272"/>
              <a:gd name="connsiteX71" fmla="*/ 178308 w 301752"/>
              <a:gd name="connsiteY71" fmla="*/ 10667 h 1033272"/>
              <a:gd name="connsiteX72" fmla="*/ 187452 w 301752"/>
              <a:gd name="connsiteY72" fmla="*/ 9144 h 1033272"/>
              <a:gd name="connsiteX73" fmla="*/ 196596 w 301752"/>
              <a:gd name="connsiteY73" fmla="*/ 7620 h 1033272"/>
              <a:gd name="connsiteX74" fmla="*/ 207264 w 301752"/>
              <a:gd name="connsiteY74" fmla="*/ 6096 h 1033272"/>
              <a:gd name="connsiteX75" fmla="*/ 219456 w 301752"/>
              <a:gd name="connsiteY75" fmla="*/ 4571 h 1033272"/>
              <a:gd name="connsiteX76" fmla="*/ 231647 w 301752"/>
              <a:gd name="connsiteY76" fmla="*/ 3047 h 1033272"/>
              <a:gd name="connsiteX77" fmla="*/ 243840 w 301752"/>
              <a:gd name="connsiteY77" fmla="*/ 1523 h 1033272"/>
              <a:gd name="connsiteX78" fmla="*/ 257556 w 301752"/>
              <a:gd name="connsiteY78" fmla="*/ 1523 h 1033272"/>
              <a:gd name="connsiteX79" fmla="*/ 271272 w 301752"/>
              <a:gd name="connsiteY79" fmla="*/ 0 h 1033272"/>
              <a:gd name="connsiteX80" fmla="*/ 301752 w 301752"/>
              <a:gd name="connsiteY80" fmla="*/ 0 h 1033272"/>
              <a:gd name="connsiteX81" fmla="*/ 301752 w 301752"/>
              <a:gd name="connsiteY81" fmla="*/ 25908 h 1033272"/>
              <a:gd name="connsiteX82" fmla="*/ 272796 w 301752"/>
              <a:gd name="connsiteY82" fmla="*/ 25908 h 1033272"/>
              <a:gd name="connsiteX83" fmla="*/ 259080 w 301752"/>
              <a:gd name="connsiteY83" fmla="*/ 25908 h 1033272"/>
              <a:gd name="connsiteX84" fmla="*/ 246888 w 301752"/>
              <a:gd name="connsiteY84" fmla="*/ 27432 h 1033272"/>
              <a:gd name="connsiteX85" fmla="*/ 234696 w 301752"/>
              <a:gd name="connsiteY85" fmla="*/ 28955 h 1033272"/>
              <a:gd name="connsiteX86" fmla="*/ 222504 w 301752"/>
              <a:gd name="connsiteY86" fmla="*/ 28955 h 1033272"/>
              <a:gd name="connsiteX87" fmla="*/ 211835 w 301752"/>
              <a:gd name="connsiteY87" fmla="*/ 30479 h 1033272"/>
              <a:gd name="connsiteX88" fmla="*/ 201168 w 301752"/>
              <a:gd name="connsiteY88" fmla="*/ 32003 h 1033272"/>
              <a:gd name="connsiteX89" fmla="*/ 193547 w 301752"/>
              <a:gd name="connsiteY89" fmla="*/ 33527 h 1033272"/>
              <a:gd name="connsiteX90" fmla="*/ 185928 w 301752"/>
              <a:gd name="connsiteY90" fmla="*/ 35052 h 1033272"/>
              <a:gd name="connsiteX91" fmla="*/ 178308 w 301752"/>
              <a:gd name="connsiteY91" fmla="*/ 38100 h 1033272"/>
              <a:gd name="connsiteX92" fmla="*/ 173735 w 301752"/>
              <a:gd name="connsiteY92" fmla="*/ 39623 h 1033272"/>
              <a:gd name="connsiteX93" fmla="*/ 169164 w 301752"/>
              <a:gd name="connsiteY93" fmla="*/ 41147 h 1033272"/>
              <a:gd name="connsiteX94" fmla="*/ 170688 w 301752"/>
              <a:gd name="connsiteY94" fmla="*/ 41147 h 1033272"/>
              <a:gd name="connsiteX95" fmla="*/ 167640 w 301752"/>
              <a:gd name="connsiteY95" fmla="*/ 42671 h 1033272"/>
              <a:gd name="connsiteX96" fmla="*/ 169164 w 301752"/>
              <a:gd name="connsiteY96" fmla="*/ 41147 h 1033272"/>
              <a:gd name="connsiteX97" fmla="*/ 167640 w 301752"/>
              <a:gd name="connsiteY97" fmla="*/ 42671 h 1033272"/>
              <a:gd name="connsiteX98" fmla="*/ 170688 w 301752"/>
              <a:gd name="connsiteY98" fmla="*/ 38100 h 1033272"/>
              <a:gd name="connsiteX99" fmla="*/ 169164 w 301752"/>
              <a:gd name="connsiteY99" fmla="*/ 41147 h 1033272"/>
              <a:gd name="connsiteX100" fmla="*/ 170688 w 301752"/>
              <a:gd name="connsiteY100" fmla="*/ 36576 h 1033272"/>
              <a:gd name="connsiteX101" fmla="*/ 170688 w 301752"/>
              <a:gd name="connsiteY101" fmla="*/ 492252 h 1033272"/>
              <a:gd name="connsiteX102" fmla="*/ 169164 w 301752"/>
              <a:gd name="connsiteY102" fmla="*/ 496823 h 1033272"/>
              <a:gd name="connsiteX103" fmla="*/ 169164 w 301752"/>
              <a:gd name="connsiteY103" fmla="*/ 499871 h 1033272"/>
              <a:gd name="connsiteX104" fmla="*/ 166116 w 301752"/>
              <a:gd name="connsiteY104" fmla="*/ 504444 h 1033272"/>
              <a:gd name="connsiteX105" fmla="*/ 163068 w 301752"/>
              <a:gd name="connsiteY105" fmla="*/ 505967 h 1033272"/>
              <a:gd name="connsiteX106" fmla="*/ 161544 w 301752"/>
              <a:gd name="connsiteY106" fmla="*/ 509015 h 1033272"/>
              <a:gd name="connsiteX107" fmla="*/ 158496 w 301752"/>
              <a:gd name="connsiteY107" fmla="*/ 510539 h 1033272"/>
              <a:gd name="connsiteX108" fmla="*/ 155447 w 301752"/>
              <a:gd name="connsiteY108" fmla="*/ 512064 h 1033272"/>
              <a:gd name="connsiteX109" fmla="*/ 149352 w 301752"/>
              <a:gd name="connsiteY109" fmla="*/ 513588 h 1033272"/>
              <a:gd name="connsiteX110" fmla="*/ 143256 w 301752"/>
              <a:gd name="connsiteY110" fmla="*/ 516635 h 1033272"/>
              <a:gd name="connsiteX111" fmla="*/ 135635 w 301752"/>
              <a:gd name="connsiteY111" fmla="*/ 518159 h 1033272"/>
              <a:gd name="connsiteX112" fmla="*/ 126492 w 301752"/>
              <a:gd name="connsiteY112" fmla="*/ 521208 h 1033272"/>
              <a:gd name="connsiteX113" fmla="*/ 117347 w 301752"/>
              <a:gd name="connsiteY113" fmla="*/ 522732 h 1033272"/>
              <a:gd name="connsiteX114" fmla="*/ 106680 w 301752"/>
              <a:gd name="connsiteY114" fmla="*/ 524255 h 1033272"/>
              <a:gd name="connsiteX115" fmla="*/ 94488 w 301752"/>
              <a:gd name="connsiteY115" fmla="*/ 525779 h 1033272"/>
              <a:gd name="connsiteX116" fmla="*/ 82296 w 301752"/>
              <a:gd name="connsiteY116" fmla="*/ 527303 h 1033272"/>
              <a:gd name="connsiteX117" fmla="*/ 70104 w 301752"/>
              <a:gd name="connsiteY117" fmla="*/ 527303 h 1033272"/>
              <a:gd name="connsiteX118" fmla="*/ 56388 w 301752"/>
              <a:gd name="connsiteY118" fmla="*/ 528827 h 1033272"/>
              <a:gd name="connsiteX119" fmla="*/ 42672 w 301752"/>
              <a:gd name="connsiteY119" fmla="*/ 528827 h 1033272"/>
              <a:gd name="connsiteX120" fmla="*/ 13716 w 301752"/>
              <a:gd name="connsiteY120" fmla="*/ 530352 h 1033272"/>
              <a:gd name="connsiteX121" fmla="*/ 13716 w 301752"/>
              <a:gd name="connsiteY121" fmla="*/ 504444 h 1033272"/>
              <a:gd name="connsiteX122" fmla="*/ 42672 w 301752"/>
              <a:gd name="connsiteY122" fmla="*/ 504444 h 1033272"/>
              <a:gd name="connsiteX123" fmla="*/ 56388 w 301752"/>
              <a:gd name="connsiteY123" fmla="*/ 505967 h 1033272"/>
              <a:gd name="connsiteX124" fmla="*/ 70104 w 301752"/>
              <a:gd name="connsiteY124" fmla="*/ 505967 h 1033272"/>
              <a:gd name="connsiteX125" fmla="*/ 83820 w 301752"/>
              <a:gd name="connsiteY125" fmla="*/ 507491 h 1033272"/>
              <a:gd name="connsiteX126" fmla="*/ 96011 w 301752"/>
              <a:gd name="connsiteY126" fmla="*/ 509015 h 1033272"/>
              <a:gd name="connsiteX127" fmla="*/ 106680 w 301752"/>
              <a:gd name="connsiteY127" fmla="*/ 510539 h 1033272"/>
              <a:gd name="connsiteX128" fmla="*/ 117347 w 301752"/>
              <a:gd name="connsiteY128" fmla="*/ 512064 h 1033272"/>
              <a:gd name="connsiteX129" fmla="*/ 126492 w 301752"/>
              <a:gd name="connsiteY129" fmla="*/ 513588 h 1033272"/>
              <a:gd name="connsiteX130" fmla="*/ 135635 w 301752"/>
              <a:gd name="connsiteY130" fmla="*/ 515111 h 1033272"/>
              <a:gd name="connsiteX131" fmla="*/ 144780 w 301752"/>
              <a:gd name="connsiteY131" fmla="*/ 518159 h 1033272"/>
              <a:gd name="connsiteX132" fmla="*/ 150876 w 301752"/>
              <a:gd name="connsiteY132" fmla="*/ 519683 h 1033272"/>
              <a:gd name="connsiteX133" fmla="*/ 155447 w 301752"/>
              <a:gd name="connsiteY133" fmla="*/ 522732 h 1033272"/>
              <a:gd name="connsiteX134" fmla="*/ 158496 w 301752"/>
              <a:gd name="connsiteY134" fmla="*/ 522732 h 1033272"/>
              <a:gd name="connsiteX135" fmla="*/ 161544 w 301752"/>
              <a:gd name="connsiteY135" fmla="*/ 525779 h 1033272"/>
              <a:gd name="connsiteX136" fmla="*/ 163068 w 301752"/>
              <a:gd name="connsiteY136" fmla="*/ 527303 h 1033272"/>
              <a:gd name="connsiteX137" fmla="*/ 166116 w 301752"/>
              <a:gd name="connsiteY137" fmla="*/ 530352 h 1033272"/>
              <a:gd name="connsiteX138" fmla="*/ 169164 w 301752"/>
              <a:gd name="connsiteY138" fmla="*/ 534923 h 1033272"/>
              <a:gd name="connsiteX139" fmla="*/ 169164 w 301752"/>
              <a:gd name="connsiteY139" fmla="*/ 537971 h 1033272"/>
              <a:gd name="connsiteX140" fmla="*/ 170688 w 301752"/>
              <a:gd name="connsiteY140" fmla="*/ 541020 h 1033272"/>
              <a:gd name="connsiteX141" fmla="*/ 170688 w 301752"/>
              <a:gd name="connsiteY141" fmla="*/ 996696 h 1033272"/>
              <a:gd name="connsiteX142" fmla="*/ 169164 w 301752"/>
              <a:gd name="connsiteY142" fmla="*/ 993648 h 1033272"/>
              <a:gd name="connsiteX143" fmla="*/ 170688 w 301752"/>
              <a:gd name="connsiteY143" fmla="*/ 995172 h 1033272"/>
              <a:gd name="connsiteX144" fmla="*/ 167640 w 301752"/>
              <a:gd name="connsiteY144" fmla="*/ 990599 h 1033272"/>
              <a:gd name="connsiteX145" fmla="*/ 169164 w 301752"/>
              <a:gd name="connsiteY145" fmla="*/ 993648 h 1033272"/>
              <a:gd name="connsiteX146" fmla="*/ 167640 w 301752"/>
              <a:gd name="connsiteY146" fmla="*/ 990599 h 1033272"/>
              <a:gd name="connsiteX147" fmla="*/ 170688 w 301752"/>
              <a:gd name="connsiteY147" fmla="*/ 993648 h 1033272"/>
              <a:gd name="connsiteX148" fmla="*/ 169164 w 301752"/>
              <a:gd name="connsiteY148" fmla="*/ 992123 h 1033272"/>
              <a:gd name="connsiteX149" fmla="*/ 172211 w 301752"/>
              <a:gd name="connsiteY149" fmla="*/ 993648 h 1033272"/>
              <a:gd name="connsiteX150" fmla="*/ 178308 w 301752"/>
              <a:gd name="connsiteY150" fmla="*/ 996696 h 1033272"/>
              <a:gd name="connsiteX151" fmla="*/ 184404 w 301752"/>
              <a:gd name="connsiteY151" fmla="*/ 998220 h 1033272"/>
              <a:gd name="connsiteX152" fmla="*/ 192023 w 301752"/>
              <a:gd name="connsiteY152" fmla="*/ 999744 h 1033272"/>
              <a:gd name="connsiteX153" fmla="*/ 201168 w 301752"/>
              <a:gd name="connsiteY153" fmla="*/ 1001267 h 1033272"/>
              <a:gd name="connsiteX154" fmla="*/ 211835 w 301752"/>
              <a:gd name="connsiteY154" fmla="*/ 1002791 h 1033272"/>
              <a:gd name="connsiteX155" fmla="*/ 222504 w 301752"/>
              <a:gd name="connsiteY155" fmla="*/ 1004315 h 1033272"/>
              <a:gd name="connsiteX156" fmla="*/ 233172 w 301752"/>
              <a:gd name="connsiteY156" fmla="*/ 1005839 h 1033272"/>
              <a:gd name="connsiteX157" fmla="*/ 245364 w 301752"/>
              <a:gd name="connsiteY157" fmla="*/ 1005839 h 1033272"/>
              <a:gd name="connsiteX158" fmla="*/ 259080 w 301752"/>
              <a:gd name="connsiteY158" fmla="*/ 1007363 h 1033272"/>
              <a:gd name="connsiteX159" fmla="*/ 272796 w 301752"/>
              <a:gd name="connsiteY159" fmla="*/ 1007363 h 1033272"/>
              <a:gd name="connsiteX160" fmla="*/ 301752 w 301752"/>
              <a:gd name="connsiteY160" fmla="*/ 1008887 h 1033272"/>
              <a:gd name="connsiteX161" fmla="*/ 301752 w 301752"/>
              <a:gd name="connsiteY161" fmla="*/ 1033272 h 10332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 ang="116">
                <a:pos x="connsiteX116" y="connsiteY116"/>
              </a:cxn>
              <a:cxn ang="117">
                <a:pos x="connsiteX117" y="connsiteY117"/>
              </a:cxn>
              <a:cxn ang="118">
                <a:pos x="connsiteX118" y="connsiteY118"/>
              </a:cxn>
              <a:cxn ang="119">
                <a:pos x="connsiteX119" y="connsiteY119"/>
              </a:cxn>
              <a:cxn ang="120">
                <a:pos x="connsiteX120" y="connsiteY120"/>
              </a:cxn>
              <a:cxn ang="121">
                <a:pos x="connsiteX121" y="connsiteY121"/>
              </a:cxn>
              <a:cxn ang="122">
                <a:pos x="connsiteX122" y="connsiteY122"/>
              </a:cxn>
              <a:cxn ang="123">
                <a:pos x="connsiteX123" y="connsiteY123"/>
              </a:cxn>
              <a:cxn ang="124">
                <a:pos x="connsiteX124" y="connsiteY124"/>
              </a:cxn>
              <a:cxn ang="125">
                <a:pos x="connsiteX125" y="connsiteY125"/>
              </a:cxn>
              <a:cxn ang="126">
                <a:pos x="connsiteX126" y="connsiteY126"/>
              </a:cxn>
              <a:cxn ang="127">
                <a:pos x="connsiteX127" y="connsiteY127"/>
              </a:cxn>
              <a:cxn ang="128">
                <a:pos x="connsiteX128" y="connsiteY128"/>
              </a:cxn>
              <a:cxn ang="129">
                <a:pos x="connsiteX129" y="connsiteY129"/>
              </a:cxn>
              <a:cxn ang="130">
                <a:pos x="connsiteX130" y="connsiteY130"/>
              </a:cxn>
              <a:cxn ang="131">
                <a:pos x="connsiteX131" y="connsiteY131"/>
              </a:cxn>
              <a:cxn ang="132">
                <a:pos x="connsiteX132" y="connsiteY132"/>
              </a:cxn>
              <a:cxn ang="133">
                <a:pos x="connsiteX133" y="connsiteY133"/>
              </a:cxn>
              <a:cxn ang="134">
                <a:pos x="connsiteX134" y="connsiteY134"/>
              </a:cxn>
              <a:cxn ang="135">
                <a:pos x="connsiteX135" y="connsiteY135"/>
              </a:cxn>
              <a:cxn ang="136">
                <a:pos x="connsiteX136" y="connsiteY136"/>
              </a:cxn>
              <a:cxn ang="137">
                <a:pos x="connsiteX137" y="connsiteY137"/>
              </a:cxn>
              <a:cxn ang="138">
                <a:pos x="connsiteX138" y="connsiteY138"/>
              </a:cxn>
              <a:cxn ang="139">
                <a:pos x="connsiteX139" y="connsiteY139"/>
              </a:cxn>
              <a:cxn ang="140">
                <a:pos x="connsiteX140" y="connsiteY140"/>
              </a:cxn>
              <a:cxn ang="141">
                <a:pos x="connsiteX141" y="connsiteY141"/>
              </a:cxn>
              <a:cxn ang="142">
                <a:pos x="connsiteX142" y="connsiteY142"/>
              </a:cxn>
              <a:cxn ang="143">
                <a:pos x="connsiteX143" y="connsiteY143"/>
              </a:cxn>
              <a:cxn ang="144">
                <a:pos x="connsiteX144" y="connsiteY144"/>
              </a:cxn>
              <a:cxn ang="145">
                <a:pos x="connsiteX145" y="connsiteY145"/>
              </a:cxn>
              <a:cxn ang="146">
                <a:pos x="connsiteX146" y="connsiteY146"/>
              </a:cxn>
              <a:cxn ang="147">
                <a:pos x="connsiteX147" y="connsiteY147"/>
              </a:cxn>
              <a:cxn ang="148">
                <a:pos x="connsiteX148" y="connsiteY148"/>
              </a:cxn>
              <a:cxn ang="149">
                <a:pos x="connsiteX149" y="connsiteY149"/>
              </a:cxn>
              <a:cxn ang="150">
                <a:pos x="connsiteX150" y="connsiteY150"/>
              </a:cxn>
              <a:cxn ang="151">
                <a:pos x="connsiteX151" y="connsiteY151"/>
              </a:cxn>
              <a:cxn ang="152">
                <a:pos x="connsiteX152" y="connsiteY152"/>
              </a:cxn>
              <a:cxn ang="153">
                <a:pos x="connsiteX153" y="connsiteY153"/>
              </a:cxn>
              <a:cxn ang="154">
                <a:pos x="connsiteX154" y="connsiteY154"/>
              </a:cxn>
              <a:cxn ang="155">
                <a:pos x="connsiteX155" y="connsiteY155"/>
              </a:cxn>
              <a:cxn ang="156">
                <a:pos x="connsiteX156" y="connsiteY156"/>
              </a:cxn>
              <a:cxn ang="157">
                <a:pos x="connsiteX157" y="connsiteY157"/>
              </a:cxn>
              <a:cxn ang="158">
                <a:pos x="connsiteX158" y="connsiteY158"/>
              </a:cxn>
              <a:cxn ang="159">
                <a:pos x="connsiteX159" y="connsiteY159"/>
              </a:cxn>
              <a:cxn ang="160">
                <a:pos x="connsiteX160" y="connsiteY160"/>
              </a:cxn>
              <a:cxn ang="161">
                <a:pos x="connsiteX161" y="connsiteY161"/>
              </a:cxn>
            </a:cxnLst>
            <a:rect l="l" t="t" r="r" b="b"/>
            <a:pathLst>
              <a:path w="301752" h="1033272">
                <a:moveTo>
                  <a:pt x="301752" y="1033272"/>
                </a:moveTo>
                <a:lnTo>
                  <a:pt x="272796" y="1033272"/>
                </a:lnTo>
                <a:lnTo>
                  <a:pt x="257556" y="1033272"/>
                </a:lnTo>
                <a:lnTo>
                  <a:pt x="243840" y="1031748"/>
                </a:lnTo>
                <a:lnTo>
                  <a:pt x="231647" y="1030223"/>
                </a:lnTo>
                <a:lnTo>
                  <a:pt x="219456" y="1030223"/>
                </a:lnTo>
                <a:lnTo>
                  <a:pt x="208788" y="1028699"/>
                </a:lnTo>
                <a:lnTo>
                  <a:pt x="198120" y="1027175"/>
                </a:lnTo>
                <a:lnTo>
                  <a:pt x="187452" y="1024127"/>
                </a:lnTo>
                <a:lnTo>
                  <a:pt x="179832" y="1022603"/>
                </a:lnTo>
                <a:lnTo>
                  <a:pt x="170688" y="1021079"/>
                </a:lnTo>
                <a:lnTo>
                  <a:pt x="164592" y="1018032"/>
                </a:lnTo>
                <a:lnTo>
                  <a:pt x="158496" y="1016508"/>
                </a:lnTo>
                <a:cubicBezTo>
                  <a:pt x="158496" y="1014984"/>
                  <a:pt x="156972" y="1014984"/>
                  <a:pt x="156972" y="1014984"/>
                </a:cubicBezTo>
                <a:lnTo>
                  <a:pt x="153923" y="1011936"/>
                </a:lnTo>
                <a:cubicBezTo>
                  <a:pt x="152400" y="1011936"/>
                  <a:pt x="150876" y="1011936"/>
                  <a:pt x="150876" y="1010411"/>
                </a:cubicBezTo>
                <a:lnTo>
                  <a:pt x="149352" y="1007363"/>
                </a:lnTo>
                <a:cubicBezTo>
                  <a:pt x="147828" y="1007363"/>
                  <a:pt x="146304" y="1004315"/>
                  <a:pt x="146304" y="1002791"/>
                </a:cubicBezTo>
                <a:lnTo>
                  <a:pt x="144780" y="1001267"/>
                </a:lnTo>
                <a:cubicBezTo>
                  <a:pt x="144780" y="999744"/>
                  <a:pt x="144780" y="998220"/>
                  <a:pt x="144780" y="996696"/>
                </a:cubicBezTo>
                <a:lnTo>
                  <a:pt x="144780" y="541020"/>
                </a:lnTo>
                <a:lnTo>
                  <a:pt x="144780" y="544067"/>
                </a:lnTo>
                <a:lnTo>
                  <a:pt x="144780" y="542544"/>
                </a:lnTo>
                <a:lnTo>
                  <a:pt x="147828" y="547115"/>
                </a:lnTo>
                <a:lnTo>
                  <a:pt x="144780" y="544067"/>
                </a:lnTo>
                <a:lnTo>
                  <a:pt x="147828" y="547115"/>
                </a:lnTo>
                <a:lnTo>
                  <a:pt x="143256" y="544067"/>
                </a:lnTo>
                <a:lnTo>
                  <a:pt x="146304" y="545591"/>
                </a:lnTo>
                <a:lnTo>
                  <a:pt x="140208" y="542544"/>
                </a:lnTo>
                <a:lnTo>
                  <a:pt x="135635" y="541020"/>
                </a:lnTo>
                <a:lnTo>
                  <a:pt x="129540" y="539495"/>
                </a:lnTo>
                <a:lnTo>
                  <a:pt x="121920" y="537971"/>
                </a:lnTo>
                <a:lnTo>
                  <a:pt x="112776" y="536447"/>
                </a:lnTo>
                <a:lnTo>
                  <a:pt x="103632" y="534923"/>
                </a:lnTo>
                <a:lnTo>
                  <a:pt x="91440" y="533400"/>
                </a:lnTo>
                <a:lnTo>
                  <a:pt x="80772" y="531876"/>
                </a:lnTo>
                <a:lnTo>
                  <a:pt x="68580" y="531876"/>
                </a:lnTo>
                <a:lnTo>
                  <a:pt x="54864" y="530352"/>
                </a:lnTo>
                <a:lnTo>
                  <a:pt x="41147" y="530352"/>
                </a:lnTo>
                <a:lnTo>
                  <a:pt x="13716" y="530352"/>
                </a:lnTo>
                <a:cubicBezTo>
                  <a:pt x="6096" y="528827"/>
                  <a:pt x="0" y="524255"/>
                  <a:pt x="0" y="516635"/>
                </a:cubicBezTo>
                <a:cubicBezTo>
                  <a:pt x="0" y="510539"/>
                  <a:pt x="6096" y="504444"/>
                  <a:pt x="13716" y="504444"/>
                </a:cubicBezTo>
                <a:lnTo>
                  <a:pt x="42672" y="504444"/>
                </a:lnTo>
                <a:lnTo>
                  <a:pt x="54864" y="502920"/>
                </a:lnTo>
                <a:lnTo>
                  <a:pt x="68580" y="502920"/>
                </a:lnTo>
                <a:lnTo>
                  <a:pt x="80772" y="501395"/>
                </a:lnTo>
                <a:lnTo>
                  <a:pt x="92964" y="499871"/>
                </a:lnTo>
                <a:lnTo>
                  <a:pt x="103632" y="498347"/>
                </a:lnTo>
                <a:lnTo>
                  <a:pt x="112776" y="496823"/>
                </a:lnTo>
                <a:lnTo>
                  <a:pt x="121920" y="495300"/>
                </a:lnTo>
                <a:lnTo>
                  <a:pt x="129540" y="493776"/>
                </a:lnTo>
                <a:lnTo>
                  <a:pt x="137160" y="492252"/>
                </a:lnTo>
                <a:lnTo>
                  <a:pt x="141732" y="490727"/>
                </a:lnTo>
                <a:lnTo>
                  <a:pt x="146304" y="489203"/>
                </a:lnTo>
                <a:lnTo>
                  <a:pt x="143256" y="489203"/>
                </a:lnTo>
                <a:lnTo>
                  <a:pt x="147828" y="487679"/>
                </a:lnTo>
                <a:lnTo>
                  <a:pt x="144780" y="489203"/>
                </a:lnTo>
                <a:lnTo>
                  <a:pt x="147828" y="486155"/>
                </a:lnTo>
                <a:lnTo>
                  <a:pt x="144780" y="492252"/>
                </a:lnTo>
                <a:lnTo>
                  <a:pt x="144780" y="489203"/>
                </a:lnTo>
                <a:lnTo>
                  <a:pt x="144780" y="492252"/>
                </a:lnTo>
                <a:lnTo>
                  <a:pt x="144780" y="36576"/>
                </a:lnTo>
                <a:cubicBezTo>
                  <a:pt x="144780" y="35052"/>
                  <a:pt x="144780" y="35052"/>
                  <a:pt x="144780" y="33527"/>
                </a:cubicBezTo>
                <a:lnTo>
                  <a:pt x="146304" y="30479"/>
                </a:lnTo>
                <a:cubicBezTo>
                  <a:pt x="146304" y="28955"/>
                  <a:pt x="147828" y="27432"/>
                  <a:pt x="149352" y="25908"/>
                </a:cubicBezTo>
                <a:lnTo>
                  <a:pt x="150876" y="22859"/>
                </a:lnTo>
                <a:cubicBezTo>
                  <a:pt x="150876" y="22859"/>
                  <a:pt x="152400" y="21335"/>
                  <a:pt x="153923" y="21335"/>
                </a:cubicBezTo>
                <a:lnTo>
                  <a:pt x="156972" y="19811"/>
                </a:lnTo>
                <a:cubicBezTo>
                  <a:pt x="156972" y="18288"/>
                  <a:pt x="158496" y="18288"/>
                  <a:pt x="158496" y="18288"/>
                </a:cubicBezTo>
                <a:lnTo>
                  <a:pt x="163068" y="15239"/>
                </a:lnTo>
                <a:lnTo>
                  <a:pt x="170688" y="13715"/>
                </a:lnTo>
                <a:lnTo>
                  <a:pt x="178308" y="10667"/>
                </a:lnTo>
                <a:lnTo>
                  <a:pt x="187452" y="9144"/>
                </a:lnTo>
                <a:lnTo>
                  <a:pt x="196596" y="7620"/>
                </a:lnTo>
                <a:lnTo>
                  <a:pt x="207264" y="6096"/>
                </a:lnTo>
                <a:lnTo>
                  <a:pt x="219456" y="4571"/>
                </a:lnTo>
                <a:lnTo>
                  <a:pt x="231647" y="3047"/>
                </a:lnTo>
                <a:lnTo>
                  <a:pt x="243840" y="1523"/>
                </a:lnTo>
                <a:lnTo>
                  <a:pt x="257556" y="1523"/>
                </a:lnTo>
                <a:lnTo>
                  <a:pt x="271272" y="0"/>
                </a:lnTo>
                <a:lnTo>
                  <a:pt x="301752" y="0"/>
                </a:lnTo>
                <a:lnTo>
                  <a:pt x="301752" y="25908"/>
                </a:lnTo>
                <a:lnTo>
                  <a:pt x="272796" y="25908"/>
                </a:lnTo>
                <a:lnTo>
                  <a:pt x="259080" y="25908"/>
                </a:lnTo>
                <a:lnTo>
                  <a:pt x="246888" y="27432"/>
                </a:lnTo>
                <a:lnTo>
                  <a:pt x="234696" y="28955"/>
                </a:lnTo>
                <a:lnTo>
                  <a:pt x="222504" y="28955"/>
                </a:lnTo>
                <a:lnTo>
                  <a:pt x="211835" y="30479"/>
                </a:lnTo>
                <a:lnTo>
                  <a:pt x="201168" y="32003"/>
                </a:lnTo>
                <a:lnTo>
                  <a:pt x="193547" y="33527"/>
                </a:lnTo>
                <a:lnTo>
                  <a:pt x="185928" y="35052"/>
                </a:lnTo>
                <a:lnTo>
                  <a:pt x="178308" y="38100"/>
                </a:lnTo>
                <a:lnTo>
                  <a:pt x="173735" y="39623"/>
                </a:lnTo>
                <a:lnTo>
                  <a:pt x="169164" y="41147"/>
                </a:lnTo>
                <a:lnTo>
                  <a:pt x="170688" y="41147"/>
                </a:lnTo>
                <a:lnTo>
                  <a:pt x="167640" y="42671"/>
                </a:lnTo>
                <a:lnTo>
                  <a:pt x="169164" y="41147"/>
                </a:lnTo>
                <a:lnTo>
                  <a:pt x="167640" y="42671"/>
                </a:lnTo>
                <a:lnTo>
                  <a:pt x="170688" y="38100"/>
                </a:lnTo>
                <a:lnTo>
                  <a:pt x="169164" y="41147"/>
                </a:lnTo>
                <a:lnTo>
                  <a:pt x="170688" y="36576"/>
                </a:lnTo>
                <a:lnTo>
                  <a:pt x="170688" y="492252"/>
                </a:lnTo>
                <a:cubicBezTo>
                  <a:pt x="170688" y="493776"/>
                  <a:pt x="169164" y="495300"/>
                  <a:pt x="169164" y="496823"/>
                </a:cubicBezTo>
                <a:lnTo>
                  <a:pt x="169164" y="499871"/>
                </a:lnTo>
                <a:cubicBezTo>
                  <a:pt x="167640" y="501395"/>
                  <a:pt x="167640" y="502920"/>
                  <a:pt x="166116" y="504444"/>
                </a:cubicBezTo>
                <a:lnTo>
                  <a:pt x="163068" y="505967"/>
                </a:lnTo>
                <a:cubicBezTo>
                  <a:pt x="163068" y="507491"/>
                  <a:pt x="161544" y="507491"/>
                  <a:pt x="161544" y="509015"/>
                </a:cubicBezTo>
                <a:lnTo>
                  <a:pt x="158496" y="510539"/>
                </a:lnTo>
                <a:cubicBezTo>
                  <a:pt x="156972" y="510539"/>
                  <a:pt x="156972" y="512064"/>
                  <a:pt x="155447" y="512064"/>
                </a:cubicBezTo>
                <a:lnTo>
                  <a:pt x="149352" y="513588"/>
                </a:lnTo>
                <a:lnTo>
                  <a:pt x="143256" y="516635"/>
                </a:lnTo>
                <a:lnTo>
                  <a:pt x="135635" y="518159"/>
                </a:lnTo>
                <a:lnTo>
                  <a:pt x="126492" y="521208"/>
                </a:lnTo>
                <a:lnTo>
                  <a:pt x="117347" y="522732"/>
                </a:lnTo>
                <a:lnTo>
                  <a:pt x="106680" y="524255"/>
                </a:lnTo>
                <a:lnTo>
                  <a:pt x="94488" y="525779"/>
                </a:lnTo>
                <a:lnTo>
                  <a:pt x="82296" y="527303"/>
                </a:lnTo>
                <a:lnTo>
                  <a:pt x="70104" y="527303"/>
                </a:lnTo>
                <a:lnTo>
                  <a:pt x="56388" y="528827"/>
                </a:lnTo>
                <a:lnTo>
                  <a:pt x="42672" y="528827"/>
                </a:lnTo>
                <a:lnTo>
                  <a:pt x="13716" y="530352"/>
                </a:lnTo>
                <a:lnTo>
                  <a:pt x="13716" y="504444"/>
                </a:lnTo>
                <a:lnTo>
                  <a:pt x="42672" y="504444"/>
                </a:lnTo>
                <a:lnTo>
                  <a:pt x="56388" y="505967"/>
                </a:lnTo>
                <a:lnTo>
                  <a:pt x="70104" y="505967"/>
                </a:lnTo>
                <a:lnTo>
                  <a:pt x="83820" y="507491"/>
                </a:lnTo>
                <a:lnTo>
                  <a:pt x="96011" y="509015"/>
                </a:lnTo>
                <a:lnTo>
                  <a:pt x="106680" y="510539"/>
                </a:lnTo>
                <a:lnTo>
                  <a:pt x="117347" y="512064"/>
                </a:lnTo>
                <a:lnTo>
                  <a:pt x="126492" y="513588"/>
                </a:lnTo>
                <a:lnTo>
                  <a:pt x="135635" y="515111"/>
                </a:lnTo>
                <a:lnTo>
                  <a:pt x="144780" y="518159"/>
                </a:lnTo>
                <a:lnTo>
                  <a:pt x="150876" y="519683"/>
                </a:lnTo>
                <a:lnTo>
                  <a:pt x="155447" y="522732"/>
                </a:lnTo>
                <a:cubicBezTo>
                  <a:pt x="156972" y="522732"/>
                  <a:pt x="156972" y="522732"/>
                  <a:pt x="158496" y="522732"/>
                </a:cubicBezTo>
                <a:lnTo>
                  <a:pt x="161544" y="525779"/>
                </a:lnTo>
                <a:cubicBezTo>
                  <a:pt x="161544" y="525779"/>
                  <a:pt x="163068" y="527303"/>
                  <a:pt x="163068" y="527303"/>
                </a:cubicBezTo>
                <a:lnTo>
                  <a:pt x="166116" y="530352"/>
                </a:lnTo>
                <a:cubicBezTo>
                  <a:pt x="167640" y="531876"/>
                  <a:pt x="167640" y="533400"/>
                  <a:pt x="169164" y="534923"/>
                </a:cubicBezTo>
                <a:lnTo>
                  <a:pt x="169164" y="537971"/>
                </a:lnTo>
                <a:cubicBezTo>
                  <a:pt x="169164" y="537971"/>
                  <a:pt x="170688" y="539495"/>
                  <a:pt x="170688" y="541020"/>
                </a:cubicBezTo>
                <a:lnTo>
                  <a:pt x="170688" y="996696"/>
                </a:lnTo>
                <a:lnTo>
                  <a:pt x="169164" y="993648"/>
                </a:lnTo>
                <a:lnTo>
                  <a:pt x="170688" y="995172"/>
                </a:lnTo>
                <a:lnTo>
                  <a:pt x="167640" y="990599"/>
                </a:lnTo>
                <a:lnTo>
                  <a:pt x="169164" y="993648"/>
                </a:lnTo>
                <a:lnTo>
                  <a:pt x="167640" y="990599"/>
                </a:lnTo>
                <a:lnTo>
                  <a:pt x="170688" y="993648"/>
                </a:lnTo>
                <a:lnTo>
                  <a:pt x="169164" y="992123"/>
                </a:lnTo>
                <a:lnTo>
                  <a:pt x="172211" y="993648"/>
                </a:lnTo>
                <a:lnTo>
                  <a:pt x="178308" y="996696"/>
                </a:lnTo>
                <a:lnTo>
                  <a:pt x="184404" y="998220"/>
                </a:lnTo>
                <a:lnTo>
                  <a:pt x="192023" y="999744"/>
                </a:lnTo>
                <a:lnTo>
                  <a:pt x="201168" y="1001267"/>
                </a:lnTo>
                <a:lnTo>
                  <a:pt x="211835" y="1002791"/>
                </a:lnTo>
                <a:lnTo>
                  <a:pt x="222504" y="1004315"/>
                </a:lnTo>
                <a:lnTo>
                  <a:pt x="233172" y="1005839"/>
                </a:lnTo>
                <a:lnTo>
                  <a:pt x="245364" y="1005839"/>
                </a:lnTo>
                <a:lnTo>
                  <a:pt x="259080" y="1007363"/>
                </a:lnTo>
                <a:lnTo>
                  <a:pt x="272796" y="1007363"/>
                </a:lnTo>
                <a:lnTo>
                  <a:pt x="301752" y="1008887"/>
                </a:lnTo>
                <a:lnTo>
                  <a:pt x="301752" y="1033272"/>
                </a:lnTo>
              </a:path>
            </a:pathLst>
          </a:custGeom>
          <a:solidFill>
            <a:srgbClr val="C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6" name="Freeform 3"/>
          <p:cNvSpPr/>
          <p:nvPr/>
        </p:nvSpPr>
        <p:spPr>
          <a:xfrm>
            <a:off x="7853171" y="6658355"/>
            <a:ext cx="746760" cy="288036"/>
          </a:xfrm>
          <a:custGeom>
            <a:avLst/>
            <a:gdLst>
              <a:gd name="connsiteX0" fmla="*/ 736092 w 746759"/>
              <a:gd name="connsiteY0" fmla="*/ 0 h 288036"/>
              <a:gd name="connsiteX1" fmla="*/ 740664 w 746759"/>
              <a:gd name="connsiteY1" fmla="*/ 21335 h 288036"/>
              <a:gd name="connsiteX2" fmla="*/ 743711 w 746759"/>
              <a:gd name="connsiteY2" fmla="*/ 41147 h 288036"/>
              <a:gd name="connsiteX3" fmla="*/ 745235 w 746759"/>
              <a:gd name="connsiteY3" fmla="*/ 57911 h 288036"/>
              <a:gd name="connsiteX4" fmla="*/ 745235 w 746759"/>
              <a:gd name="connsiteY4" fmla="*/ 67056 h 288036"/>
              <a:gd name="connsiteX5" fmla="*/ 746759 w 746759"/>
              <a:gd name="connsiteY5" fmla="*/ 74676 h 288036"/>
              <a:gd name="connsiteX6" fmla="*/ 746759 w 746759"/>
              <a:gd name="connsiteY6" fmla="*/ 82296 h 288036"/>
              <a:gd name="connsiteX7" fmla="*/ 745235 w 746759"/>
              <a:gd name="connsiteY7" fmla="*/ 88392 h 288036"/>
              <a:gd name="connsiteX8" fmla="*/ 745235 w 746759"/>
              <a:gd name="connsiteY8" fmla="*/ 94488 h 288036"/>
              <a:gd name="connsiteX9" fmla="*/ 745235 w 746759"/>
              <a:gd name="connsiteY9" fmla="*/ 100584 h 288036"/>
              <a:gd name="connsiteX10" fmla="*/ 743711 w 746759"/>
              <a:gd name="connsiteY10" fmla="*/ 105156 h 288036"/>
              <a:gd name="connsiteX11" fmla="*/ 743711 w 746759"/>
              <a:gd name="connsiteY11" fmla="*/ 106680 h 288036"/>
              <a:gd name="connsiteX12" fmla="*/ 742188 w 746759"/>
              <a:gd name="connsiteY12" fmla="*/ 109728 h 288036"/>
              <a:gd name="connsiteX13" fmla="*/ 740664 w 746759"/>
              <a:gd name="connsiteY13" fmla="*/ 112776 h 288036"/>
              <a:gd name="connsiteX14" fmla="*/ 739140 w 746759"/>
              <a:gd name="connsiteY14" fmla="*/ 114300 h 288036"/>
              <a:gd name="connsiteX15" fmla="*/ 734568 w 746759"/>
              <a:gd name="connsiteY15" fmla="*/ 118872 h 288036"/>
              <a:gd name="connsiteX16" fmla="*/ 733043 w 746759"/>
              <a:gd name="connsiteY16" fmla="*/ 118872 h 288036"/>
              <a:gd name="connsiteX17" fmla="*/ 729995 w 746759"/>
              <a:gd name="connsiteY17" fmla="*/ 120396 h 288036"/>
              <a:gd name="connsiteX18" fmla="*/ 408431 w 746759"/>
              <a:gd name="connsiteY18" fmla="*/ 182880 h 288036"/>
              <a:gd name="connsiteX19" fmla="*/ 411480 w 746759"/>
              <a:gd name="connsiteY19" fmla="*/ 181356 h 288036"/>
              <a:gd name="connsiteX20" fmla="*/ 409956 w 746759"/>
              <a:gd name="connsiteY20" fmla="*/ 182880 h 288036"/>
              <a:gd name="connsiteX21" fmla="*/ 414528 w 746759"/>
              <a:gd name="connsiteY21" fmla="*/ 178308 h 288036"/>
              <a:gd name="connsiteX22" fmla="*/ 413004 w 746759"/>
              <a:gd name="connsiteY22" fmla="*/ 181356 h 288036"/>
              <a:gd name="connsiteX23" fmla="*/ 414528 w 746759"/>
              <a:gd name="connsiteY23" fmla="*/ 178308 h 288036"/>
              <a:gd name="connsiteX24" fmla="*/ 413004 w 746759"/>
              <a:gd name="connsiteY24" fmla="*/ 181356 h 288036"/>
              <a:gd name="connsiteX25" fmla="*/ 413004 w 746759"/>
              <a:gd name="connsiteY25" fmla="*/ 178308 h 288036"/>
              <a:gd name="connsiteX26" fmla="*/ 413004 w 746759"/>
              <a:gd name="connsiteY26" fmla="*/ 182880 h 288036"/>
              <a:gd name="connsiteX27" fmla="*/ 411480 w 746759"/>
              <a:gd name="connsiteY27" fmla="*/ 185928 h 288036"/>
              <a:gd name="connsiteX28" fmla="*/ 411480 w 746759"/>
              <a:gd name="connsiteY28" fmla="*/ 190500 h 288036"/>
              <a:gd name="connsiteX29" fmla="*/ 411480 w 746759"/>
              <a:gd name="connsiteY29" fmla="*/ 196596 h 288036"/>
              <a:gd name="connsiteX30" fmla="*/ 411480 w 746759"/>
              <a:gd name="connsiteY30" fmla="*/ 202692 h 288036"/>
              <a:gd name="connsiteX31" fmla="*/ 411480 w 746759"/>
              <a:gd name="connsiteY31" fmla="*/ 210311 h 288036"/>
              <a:gd name="connsiteX32" fmla="*/ 413004 w 746759"/>
              <a:gd name="connsiteY32" fmla="*/ 217932 h 288036"/>
              <a:gd name="connsiteX33" fmla="*/ 414528 w 746759"/>
              <a:gd name="connsiteY33" fmla="*/ 234696 h 288036"/>
              <a:gd name="connsiteX34" fmla="*/ 417576 w 746759"/>
              <a:gd name="connsiteY34" fmla="*/ 252984 h 288036"/>
              <a:gd name="connsiteX35" fmla="*/ 420623 w 746759"/>
              <a:gd name="connsiteY35" fmla="*/ 274320 h 288036"/>
              <a:gd name="connsiteX36" fmla="*/ 409956 w 746759"/>
              <a:gd name="connsiteY36" fmla="*/ 288035 h 288036"/>
              <a:gd name="connsiteX37" fmla="*/ 396240 w 746759"/>
              <a:gd name="connsiteY37" fmla="*/ 278892 h 288036"/>
              <a:gd name="connsiteX38" fmla="*/ 391668 w 746759"/>
              <a:gd name="connsiteY38" fmla="*/ 257556 h 288036"/>
              <a:gd name="connsiteX39" fmla="*/ 387095 w 746759"/>
              <a:gd name="connsiteY39" fmla="*/ 239268 h 288036"/>
              <a:gd name="connsiteX40" fmla="*/ 384047 w 746759"/>
              <a:gd name="connsiteY40" fmla="*/ 231647 h 288036"/>
              <a:gd name="connsiteX41" fmla="*/ 382523 w 746759"/>
              <a:gd name="connsiteY41" fmla="*/ 222504 h 288036"/>
              <a:gd name="connsiteX42" fmla="*/ 379476 w 746759"/>
              <a:gd name="connsiteY42" fmla="*/ 216408 h 288036"/>
              <a:gd name="connsiteX43" fmla="*/ 376428 w 746759"/>
              <a:gd name="connsiteY43" fmla="*/ 208788 h 288036"/>
              <a:gd name="connsiteX44" fmla="*/ 374904 w 746759"/>
              <a:gd name="connsiteY44" fmla="*/ 202692 h 288036"/>
              <a:gd name="connsiteX45" fmla="*/ 371856 w 746759"/>
              <a:gd name="connsiteY45" fmla="*/ 198120 h 288036"/>
              <a:gd name="connsiteX46" fmla="*/ 370331 w 746759"/>
              <a:gd name="connsiteY46" fmla="*/ 193547 h 288036"/>
              <a:gd name="connsiteX47" fmla="*/ 368807 w 746759"/>
              <a:gd name="connsiteY47" fmla="*/ 190500 h 288036"/>
              <a:gd name="connsiteX48" fmla="*/ 367283 w 746759"/>
              <a:gd name="connsiteY48" fmla="*/ 187452 h 288036"/>
              <a:gd name="connsiteX49" fmla="*/ 368807 w 746759"/>
              <a:gd name="connsiteY49" fmla="*/ 188976 h 288036"/>
              <a:gd name="connsiteX50" fmla="*/ 365759 w 746759"/>
              <a:gd name="connsiteY50" fmla="*/ 187452 h 288036"/>
              <a:gd name="connsiteX51" fmla="*/ 368807 w 746759"/>
              <a:gd name="connsiteY51" fmla="*/ 188976 h 288036"/>
              <a:gd name="connsiteX52" fmla="*/ 365759 w 746759"/>
              <a:gd name="connsiteY52" fmla="*/ 187452 h 288036"/>
              <a:gd name="connsiteX53" fmla="*/ 371856 w 746759"/>
              <a:gd name="connsiteY53" fmla="*/ 190500 h 288036"/>
              <a:gd name="connsiteX54" fmla="*/ 370331 w 746759"/>
              <a:gd name="connsiteY54" fmla="*/ 190500 h 288036"/>
              <a:gd name="connsiteX55" fmla="*/ 373380 w 746759"/>
              <a:gd name="connsiteY55" fmla="*/ 188976 h 288036"/>
              <a:gd name="connsiteX56" fmla="*/ 51816 w 746759"/>
              <a:gd name="connsiteY56" fmla="*/ 252984 h 288036"/>
              <a:gd name="connsiteX57" fmla="*/ 48768 w 746759"/>
              <a:gd name="connsiteY57" fmla="*/ 252984 h 288036"/>
              <a:gd name="connsiteX58" fmla="*/ 45719 w 746759"/>
              <a:gd name="connsiteY58" fmla="*/ 252984 h 288036"/>
              <a:gd name="connsiteX59" fmla="*/ 41147 w 746759"/>
              <a:gd name="connsiteY59" fmla="*/ 249935 h 288036"/>
              <a:gd name="connsiteX60" fmla="*/ 39623 w 746759"/>
              <a:gd name="connsiteY60" fmla="*/ 248411 h 288036"/>
              <a:gd name="connsiteX61" fmla="*/ 36576 w 746759"/>
              <a:gd name="connsiteY61" fmla="*/ 246888 h 288036"/>
              <a:gd name="connsiteX62" fmla="*/ 35052 w 746759"/>
              <a:gd name="connsiteY62" fmla="*/ 245364 h 288036"/>
              <a:gd name="connsiteX63" fmla="*/ 33528 w 746759"/>
              <a:gd name="connsiteY63" fmla="*/ 243840 h 288036"/>
              <a:gd name="connsiteX64" fmla="*/ 30480 w 746759"/>
              <a:gd name="connsiteY64" fmla="*/ 240792 h 288036"/>
              <a:gd name="connsiteX65" fmla="*/ 27431 w 746759"/>
              <a:gd name="connsiteY65" fmla="*/ 234696 h 288036"/>
              <a:gd name="connsiteX66" fmla="*/ 25907 w 746759"/>
              <a:gd name="connsiteY66" fmla="*/ 230123 h 288036"/>
              <a:gd name="connsiteX67" fmla="*/ 22859 w 746759"/>
              <a:gd name="connsiteY67" fmla="*/ 224028 h 288036"/>
              <a:gd name="connsiteX68" fmla="*/ 19811 w 746759"/>
              <a:gd name="connsiteY68" fmla="*/ 216408 h 288036"/>
              <a:gd name="connsiteX69" fmla="*/ 16764 w 746759"/>
              <a:gd name="connsiteY69" fmla="*/ 208788 h 288036"/>
              <a:gd name="connsiteX70" fmla="*/ 15240 w 746759"/>
              <a:gd name="connsiteY70" fmla="*/ 201168 h 288036"/>
              <a:gd name="connsiteX71" fmla="*/ 12192 w 746759"/>
              <a:gd name="connsiteY71" fmla="*/ 193547 h 288036"/>
              <a:gd name="connsiteX72" fmla="*/ 9143 w 746759"/>
              <a:gd name="connsiteY72" fmla="*/ 184404 h 288036"/>
              <a:gd name="connsiteX73" fmla="*/ 4571 w 746759"/>
              <a:gd name="connsiteY73" fmla="*/ 164592 h 288036"/>
              <a:gd name="connsiteX74" fmla="*/ 0 w 746759"/>
              <a:gd name="connsiteY74" fmla="*/ 143256 h 288036"/>
              <a:gd name="connsiteX75" fmla="*/ 24383 w 746759"/>
              <a:gd name="connsiteY75" fmla="*/ 138684 h 288036"/>
              <a:gd name="connsiteX76" fmla="*/ 28956 w 746759"/>
              <a:gd name="connsiteY76" fmla="*/ 158496 h 288036"/>
              <a:gd name="connsiteX77" fmla="*/ 33528 w 746759"/>
              <a:gd name="connsiteY77" fmla="*/ 176784 h 288036"/>
              <a:gd name="connsiteX78" fmla="*/ 36576 w 746759"/>
              <a:gd name="connsiteY78" fmla="*/ 185928 h 288036"/>
              <a:gd name="connsiteX79" fmla="*/ 38100 w 746759"/>
              <a:gd name="connsiteY79" fmla="*/ 193547 h 288036"/>
              <a:gd name="connsiteX80" fmla="*/ 41147 w 746759"/>
              <a:gd name="connsiteY80" fmla="*/ 201168 h 288036"/>
              <a:gd name="connsiteX81" fmla="*/ 42671 w 746759"/>
              <a:gd name="connsiteY81" fmla="*/ 207264 h 288036"/>
              <a:gd name="connsiteX82" fmla="*/ 45719 w 746759"/>
              <a:gd name="connsiteY82" fmla="*/ 213360 h 288036"/>
              <a:gd name="connsiteX83" fmla="*/ 47243 w 746759"/>
              <a:gd name="connsiteY83" fmla="*/ 217932 h 288036"/>
              <a:gd name="connsiteX84" fmla="*/ 50292 w 746759"/>
              <a:gd name="connsiteY84" fmla="*/ 222504 h 288036"/>
              <a:gd name="connsiteX85" fmla="*/ 51816 w 746759"/>
              <a:gd name="connsiteY85" fmla="*/ 225552 h 288036"/>
              <a:gd name="connsiteX86" fmla="*/ 53340 w 746759"/>
              <a:gd name="connsiteY86" fmla="*/ 228600 h 288036"/>
              <a:gd name="connsiteX87" fmla="*/ 51816 w 746759"/>
              <a:gd name="connsiteY87" fmla="*/ 227076 h 288036"/>
              <a:gd name="connsiteX88" fmla="*/ 54864 w 746759"/>
              <a:gd name="connsiteY88" fmla="*/ 230123 h 288036"/>
              <a:gd name="connsiteX89" fmla="*/ 51816 w 746759"/>
              <a:gd name="connsiteY89" fmla="*/ 227076 h 288036"/>
              <a:gd name="connsiteX90" fmla="*/ 54864 w 746759"/>
              <a:gd name="connsiteY90" fmla="*/ 228600 h 288036"/>
              <a:gd name="connsiteX91" fmla="*/ 48768 w 746759"/>
              <a:gd name="connsiteY91" fmla="*/ 227076 h 288036"/>
              <a:gd name="connsiteX92" fmla="*/ 50292 w 746759"/>
              <a:gd name="connsiteY92" fmla="*/ 227076 h 288036"/>
              <a:gd name="connsiteX93" fmla="*/ 47243 w 746759"/>
              <a:gd name="connsiteY93" fmla="*/ 227076 h 288036"/>
              <a:gd name="connsiteX94" fmla="*/ 368807 w 746759"/>
              <a:gd name="connsiteY94" fmla="*/ 164592 h 288036"/>
              <a:gd name="connsiteX95" fmla="*/ 371856 w 746759"/>
              <a:gd name="connsiteY95" fmla="*/ 164592 h 288036"/>
              <a:gd name="connsiteX96" fmla="*/ 374904 w 746759"/>
              <a:gd name="connsiteY96" fmla="*/ 164592 h 288036"/>
              <a:gd name="connsiteX97" fmla="*/ 379476 w 746759"/>
              <a:gd name="connsiteY97" fmla="*/ 166116 h 288036"/>
              <a:gd name="connsiteX98" fmla="*/ 381000 w 746759"/>
              <a:gd name="connsiteY98" fmla="*/ 167640 h 288036"/>
              <a:gd name="connsiteX99" fmla="*/ 384047 w 746759"/>
              <a:gd name="connsiteY99" fmla="*/ 169164 h 288036"/>
              <a:gd name="connsiteX100" fmla="*/ 385571 w 746759"/>
              <a:gd name="connsiteY100" fmla="*/ 172211 h 288036"/>
              <a:gd name="connsiteX101" fmla="*/ 387095 w 746759"/>
              <a:gd name="connsiteY101" fmla="*/ 173735 h 288036"/>
              <a:gd name="connsiteX102" fmla="*/ 390143 w 746759"/>
              <a:gd name="connsiteY102" fmla="*/ 176784 h 288036"/>
              <a:gd name="connsiteX103" fmla="*/ 393192 w 746759"/>
              <a:gd name="connsiteY103" fmla="*/ 182880 h 288036"/>
              <a:gd name="connsiteX104" fmla="*/ 396240 w 746759"/>
              <a:gd name="connsiteY104" fmla="*/ 187452 h 288036"/>
              <a:gd name="connsiteX105" fmla="*/ 397764 w 746759"/>
              <a:gd name="connsiteY105" fmla="*/ 193547 h 288036"/>
              <a:gd name="connsiteX106" fmla="*/ 400811 w 746759"/>
              <a:gd name="connsiteY106" fmla="*/ 201168 h 288036"/>
              <a:gd name="connsiteX107" fmla="*/ 403859 w 746759"/>
              <a:gd name="connsiteY107" fmla="*/ 207264 h 288036"/>
              <a:gd name="connsiteX108" fmla="*/ 406907 w 746759"/>
              <a:gd name="connsiteY108" fmla="*/ 216408 h 288036"/>
              <a:gd name="connsiteX109" fmla="*/ 408431 w 746759"/>
              <a:gd name="connsiteY109" fmla="*/ 224028 h 288036"/>
              <a:gd name="connsiteX110" fmla="*/ 411480 w 746759"/>
              <a:gd name="connsiteY110" fmla="*/ 233172 h 288036"/>
              <a:gd name="connsiteX111" fmla="*/ 416052 w 746759"/>
              <a:gd name="connsiteY111" fmla="*/ 252984 h 288036"/>
              <a:gd name="connsiteX112" fmla="*/ 420623 w 746759"/>
              <a:gd name="connsiteY112" fmla="*/ 272796 h 288036"/>
              <a:gd name="connsiteX113" fmla="*/ 396240 w 746759"/>
              <a:gd name="connsiteY113" fmla="*/ 278892 h 288036"/>
              <a:gd name="connsiteX114" fmla="*/ 391668 w 746759"/>
              <a:gd name="connsiteY114" fmla="*/ 257556 h 288036"/>
              <a:gd name="connsiteX115" fmla="*/ 388619 w 746759"/>
              <a:gd name="connsiteY115" fmla="*/ 237744 h 288036"/>
              <a:gd name="connsiteX116" fmla="*/ 387095 w 746759"/>
              <a:gd name="connsiteY116" fmla="*/ 219456 h 288036"/>
              <a:gd name="connsiteX117" fmla="*/ 387095 w 746759"/>
              <a:gd name="connsiteY117" fmla="*/ 210311 h 288036"/>
              <a:gd name="connsiteX118" fmla="*/ 387095 w 746759"/>
              <a:gd name="connsiteY118" fmla="*/ 202692 h 288036"/>
              <a:gd name="connsiteX119" fmla="*/ 387095 w 746759"/>
              <a:gd name="connsiteY119" fmla="*/ 195072 h 288036"/>
              <a:gd name="connsiteX120" fmla="*/ 387095 w 746759"/>
              <a:gd name="connsiteY120" fmla="*/ 188976 h 288036"/>
              <a:gd name="connsiteX121" fmla="*/ 387095 w 746759"/>
              <a:gd name="connsiteY121" fmla="*/ 182880 h 288036"/>
              <a:gd name="connsiteX122" fmla="*/ 388619 w 746759"/>
              <a:gd name="connsiteY122" fmla="*/ 176784 h 288036"/>
              <a:gd name="connsiteX123" fmla="*/ 388619 w 746759"/>
              <a:gd name="connsiteY123" fmla="*/ 173735 h 288036"/>
              <a:gd name="connsiteX124" fmla="*/ 388619 w 746759"/>
              <a:gd name="connsiteY124" fmla="*/ 170688 h 288036"/>
              <a:gd name="connsiteX125" fmla="*/ 390143 w 746759"/>
              <a:gd name="connsiteY125" fmla="*/ 169164 h 288036"/>
              <a:gd name="connsiteX126" fmla="*/ 391668 w 746759"/>
              <a:gd name="connsiteY126" fmla="*/ 166116 h 288036"/>
              <a:gd name="connsiteX127" fmla="*/ 393192 w 746759"/>
              <a:gd name="connsiteY127" fmla="*/ 163068 h 288036"/>
              <a:gd name="connsiteX128" fmla="*/ 397764 w 746759"/>
              <a:gd name="connsiteY128" fmla="*/ 160020 h 288036"/>
              <a:gd name="connsiteX129" fmla="*/ 399288 w 746759"/>
              <a:gd name="connsiteY129" fmla="*/ 158496 h 288036"/>
              <a:gd name="connsiteX130" fmla="*/ 402335 w 746759"/>
              <a:gd name="connsiteY130" fmla="*/ 158496 h 288036"/>
              <a:gd name="connsiteX131" fmla="*/ 723900 w 746759"/>
              <a:gd name="connsiteY131" fmla="*/ 96011 h 288036"/>
              <a:gd name="connsiteX132" fmla="*/ 720852 w 746759"/>
              <a:gd name="connsiteY132" fmla="*/ 96011 h 288036"/>
              <a:gd name="connsiteX133" fmla="*/ 722376 w 746759"/>
              <a:gd name="connsiteY133" fmla="*/ 96011 h 288036"/>
              <a:gd name="connsiteX134" fmla="*/ 717804 w 746759"/>
              <a:gd name="connsiteY134" fmla="*/ 99060 h 288036"/>
              <a:gd name="connsiteX135" fmla="*/ 719328 w 746759"/>
              <a:gd name="connsiteY135" fmla="*/ 97535 h 288036"/>
              <a:gd name="connsiteX136" fmla="*/ 717804 w 746759"/>
              <a:gd name="connsiteY136" fmla="*/ 100584 h 288036"/>
              <a:gd name="connsiteX137" fmla="*/ 719328 w 746759"/>
              <a:gd name="connsiteY137" fmla="*/ 97535 h 288036"/>
              <a:gd name="connsiteX138" fmla="*/ 719328 w 746759"/>
              <a:gd name="connsiteY138" fmla="*/ 99060 h 288036"/>
              <a:gd name="connsiteX139" fmla="*/ 719328 w 746759"/>
              <a:gd name="connsiteY139" fmla="*/ 96011 h 288036"/>
              <a:gd name="connsiteX140" fmla="*/ 720852 w 746759"/>
              <a:gd name="connsiteY140" fmla="*/ 92964 h 288036"/>
              <a:gd name="connsiteX141" fmla="*/ 720852 w 746759"/>
              <a:gd name="connsiteY141" fmla="*/ 88392 h 288036"/>
              <a:gd name="connsiteX142" fmla="*/ 720852 w 746759"/>
              <a:gd name="connsiteY142" fmla="*/ 82296 h 288036"/>
              <a:gd name="connsiteX143" fmla="*/ 720852 w 746759"/>
              <a:gd name="connsiteY143" fmla="*/ 76200 h 288036"/>
              <a:gd name="connsiteX144" fmla="*/ 720852 w 746759"/>
              <a:gd name="connsiteY144" fmla="*/ 68580 h 288036"/>
              <a:gd name="connsiteX145" fmla="*/ 719328 w 746759"/>
              <a:gd name="connsiteY145" fmla="*/ 60960 h 288036"/>
              <a:gd name="connsiteX146" fmla="*/ 717804 w 746759"/>
              <a:gd name="connsiteY146" fmla="*/ 44196 h 288036"/>
              <a:gd name="connsiteX147" fmla="*/ 714756 w 746759"/>
              <a:gd name="connsiteY147" fmla="*/ 25908 h 288036"/>
              <a:gd name="connsiteX148" fmla="*/ 711707 w 746759"/>
              <a:gd name="connsiteY148" fmla="*/ 4572 h 288036"/>
              <a:gd name="connsiteX149" fmla="*/ 736092 w 746759"/>
              <a:gd name="connsiteY149" fmla="*/ 0 h 28803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 ang="116">
                <a:pos x="connsiteX116" y="connsiteY116"/>
              </a:cxn>
              <a:cxn ang="117">
                <a:pos x="connsiteX117" y="connsiteY117"/>
              </a:cxn>
              <a:cxn ang="118">
                <a:pos x="connsiteX118" y="connsiteY118"/>
              </a:cxn>
              <a:cxn ang="119">
                <a:pos x="connsiteX119" y="connsiteY119"/>
              </a:cxn>
              <a:cxn ang="120">
                <a:pos x="connsiteX120" y="connsiteY120"/>
              </a:cxn>
              <a:cxn ang="121">
                <a:pos x="connsiteX121" y="connsiteY121"/>
              </a:cxn>
              <a:cxn ang="122">
                <a:pos x="connsiteX122" y="connsiteY122"/>
              </a:cxn>
              <a:cxn ang="123">
                <a:pos x="connsiteX123" y="connsiteY123"/>
              </a:cxn>
              <a:cxn ang="124">
                <a:pos x="connsiteX124" y="connsiteY124"/>
              </a:cxn>
              <a:cxn ang="125">
                <a:pos x="connsiteX125" y="connsiteY125"/>
              </a:cxn>
              <a:cxn ang="126">
                <a:pos x="connsiteX126" y="connsiteY126"/>
              </a:cxn>
              <a:cxn ang="127">
                <a:pos x="connsiteX127" y="connsiteY127"/>
              </a:cxn>
              <a:cxn ang="128">
                <a:pos x="connsiteX128" y="connsiteY128"/>
              </a:cxn>
              <a:cxn ang="129">
                <a:pos x="connsiteX129" y="connsiteY129"/>
              </a:cxn>
              <a:cxn ang="130">
                <a:pos x="connsiteX130" y="connsiteY130"/>
              </a:cxn>
              <a:cxn ang="131">
                <a:pos x="connsiteX131" y="connsiteY131"/>
              </a:cxn>
              <a:cxn ang="132">
                <a:pos x="connsiteX132" y="connsiteY132"/>
              </a:cxn>
              <a:cxn ang="133">
                <a:pos x="connsiteX133" y="connsiteY133"/>
              </a:cxn>
              <a:cxn ang="134">
                <a:pos x="connsiteX134" y="connsiteY134"/>
              </a:cxn>
              <a:cxn ang="135">
                <a:pos x="connsiteX135" y="connsiteY135"/>
              </a:cxn>
              <a:cxn ang="136">
                <a:pos x="connsiteX136" y="connsiteY136"/>
              </a:cxn>
              <a:cxn ang="137">
                <a:pos x="connsiteX137" y="connsiteY137"/>
              </a:cxn>
              <a:cxn ang="138">
                <a:pos x="connsiteX138" y="connsiteY138"/>
              </a:cxn>
              <a:cxn ang="139">
                <a:pos x="connsiteX139" y="connsiteY139"/>
              </a:cxn>
              <a:cxn ang="140">
                <a:pos x="connsiteX140" y="connsiteY140"/>
              </a:cxn>
              <a:cxn ang="141">
                <a:pos x="connsiteX141" y="connsiteY141"/>
              </a:cxn>
              <a:cxn ang="142">
                <a:pos x="connsiteX142" y="connsiteY142"/>
              </a:cxn>
              <a:cxn ang="143">
                <a:pos x="connsiteX143" y="connsiteY143"/>
              </a:cxn>
              <a:cxn ang="144">
                <a:pos x="connsiteX144" y="connsiteY144"/>
              </a:cxn>
              <a:cxn ang="145">
                <a:pos x="connsiteX145" y="connsiteY145"/>
              </a:cxn>
              <a:cxn ang="146">
                <a:pos x="connsiteX146" y="connsiteY146"/>
              </a:cxn>
              <a:cxn ang="147">
                <a:pos x="connsiteX147" y="connsiteY147"/>
              </a:cxn>
              <a:cxn ang="148">
                <a:pos x="connsiteX148" y="connsiteY148"/>
              </a:cxn>
              <a:cxn ang="149">
                <a:pos x="connsiteX149" y="connsiteY149"/>
              </a:cxn>
            </a:cxnLst>
            <a:rect l="l" t="t" r="r" b="b"/>
            <a:pathLst>
              <a:path w="746759" h="288036">
                <a:moveTo>
                  <a:pt x="736092" y="0"/>
                </a:moveTo>
                <a:lnTo>
                  <a:pt x="740664" y="21335"/>
                </a:lnTo>
                <a:lnTo>
                  <a:pt x="743711" y="41147"/>
                </a:lnTo>
                <a:lnTo>
                  <a:pt x="745235" y="57911"/>
                </a:lnTo>
                <a:lnTo>
                  <a:pt x="745235" y="67056"/>
                </a:lnTo>
                <a:lnTo>
                  <a:pt x="746759" y="74676"/>
                </a:lnTo>
                <a:lnTo>
                  <a:pt x="746759" y="82296"/>
                </a:lnTo>
                <a:lnTo>
                  <a:pt x="745235" y="88392"/>
                </a:lnTo>
                <a:lnTo>
                  <a:pt x="745235" y="94488"/>
                </a:lnTo>
                <a:lnTo>
                  <a:pt x="745235" y="100584"/>
                </a:lnTo>
                <a:lnTo>
                  <a:pt x="743711" y="105156"/>
                </a:lnTo>
                <a:cubicBezTo>
                  <a:pt x="743711" y="105156"/>
                  <a:pt x="743711" y="106680"/>
                  <a:pt x="743711" y="106680"/>
                </a:cubicBezTo>
                <a:lnTo>
                  <a:pt x="742188" y="109728"/>
                </a:lnTo>
                <a:cubicBezTo>
                  <a:pt x="742188" y="111252"/>
                  <a:pt x="740664" y="111252"/>
                  <a:pt x="740664" y="112776"/>
                </a:cubicBezTo>
                <a:lnTo>
                  <a:pt x="739140" y="114300"/>
                </a:lnTo>
                <a:cubicBezTo>
                  <a:pt x="737616" y="115823"/>
                  <a:pt x="736092" y="117347"/>
                  <a:pt x="734568" y="118872"/>
                </a:cubicBezTo>
                <a:lnTo>
                  <a:pt x="733043" y="118872"/>
                </a:lnTo>
                <a:cubicBezTo>
                  <a:pt x="731519" y="118872"/>
                  <a:pt x="729995" y="120396"/>
                  <a:pt x="729995" y="120396"/>
                </a:cubicBezTo>
                <a:lnTo>
                  <a:pt x="408431" y="182880"/>
                </a:lnTo>
                <a:lnTo>
                  <a:pt x="411480" y="181356"/>
                </a:lnTo>
                <a:lnTo>
                  <a:pt x="409956" y="182880"/>
                </a:lnTo>
                <a:lnTo>
                  <a:pt x="414528" y="178308"/>
                </a:lnTo>
                <a:lnTo>
                  <a:pt x="413004" y="181356"/>
                </a:lnTo>
                <a:lnTo>
                  <a:pt x="414528" y="178308"/>
                </a:lnTo>
                <a:lnTo>
                  <a:pt x="413004" y="181356"/>
                </a:lnTo>
                <a:lnTo>
                  <a:pt x="413004" y="178308"/>
                </a:lnTo>
                <a:lnTo>
                  <a:pt x="413004" y="182880"/>
                </a:lnTo>
                <a:lnTo>
                  <a:pt x="411480" y="185928"/>
                </a:lnTo>
                <a:lnTo>
                  <a:pt x="411480" y="190500"/>
                </a:lnTo>
                <a:lnTo>
                  <a:pt x="411480" y="196596"/>
                </a:lnTo>
                <a:lnTo>
                  <a:pt x="411480" y="202692"/>
                </a:lnTo>
                <a:lnTo>
                  <a:pt x="411480" y="210311"/>
                </a:lnTo>
                <a:lnTo>
                  <a:pt x="413004" y="217932"/>
                </a:lnTo>
                <a:lnTo>
                  <a:pt x="414528" y="234696"/>
                </a:lnTo>
                <a:lnTo>
                  <a:pt x="417576" y="252984"/>
                </a:lnTo>
                <a:lnTo>
                  <a:pt x="420623" y="274320"/>
                </a:lnTo>
                <a:cubicBezTo>
                  <a:pt x="422147" y="280416"/>
                  <a:pt x="417576" y="286511"/>
                  <a:pt x="409956" y="288035"/>
                </a:cubicBezTo>
                <a:cubicBezTo>
                  <a:pt x="403859" y="289560"/>
                  <a:pt x="397764" y="284988"/>
                  <a:pt x="396240" y="278892"/>
                </a:cubicBezTo>
                <a:lnTo>
                  <a:pt x="391668" y="257556"/>
                </a:lnTo>
                <a:lnTo>
                  <a:pt x="387095" y="239268"/>
                </a:lnTo>
                <a:lnTo>
                  <a:pt x="384047" y="231647"/>
                </a:lnTo>
                <a:lnTo>
                  <a:pt x="382523" y="222504"/>
                </a:lnTo>
                <a:lnTo>
                  <a:pt x="379476" y="216408"/>
                </a:lnTo>
                <a:lnTo>
                  <a:pt x="376428" y="208788"/>
                </a:lnTo>
                <a:lnTo>
                  <a:pt x="374904" y="202692"/>
                </a:lnTo>
                <a:lnTo>
                  <a:pt x="371856" y="198120"/>
                </a:lnTo>
                <a:lnTo>
                  <a:pt x="370331" y="193547"/>
                </a:lnTo>
                <a:lnTo>
                  <a:pt x="368807" y="190500"/>
                </a:lnTo>
                <a:lnTo>
                  <a:pt x="367283" y="187452"/>
                </a:lnTo>
                <a:lnTo>
                  <a:pt x="368807" y="188976"/>
                </a:lnTo>
                <a:lnTo>
                  <a:pt x="365759" y="187452"/>
                </a:lnTo>
                <a:lnTo>
                  <a:pt x="368807" y="188976"/>
                </a:lnTo>
                <a:lnTo>
                  <a:pt x="365759" y="187452"/>
                </a:lnTo>
                <a:lnTo>
                  <a:pt x="371856" y="190500"/>
                </a:lnTo>
                <a:lnTo>
                  <a:pt x="370331" y="190500"/>
                </a:lnTo>
                <a:lnTo>
                  <a:pt x="373380" y="188976"/>
                </a:lnTo>
                <a:lnTo>
                  <a:pt x="51816" y="252984"/>
                </a:lnTo>
                <a:cubicBezTo>
                  <a:pt x="50292" y="252984"/>
                  <a:pt x="48768" y="252984"/>
                  <a:pt x="48768" y="252984"/>
                </a:cubicBezTo>
                <a:lnTo>
                  <a:pt x="45719" y="252984"/>
                </a:lnTo>
                <a:cubicBezTo>
                  <a:pt x="44195" y="251460"/>
                  <a:pt x="42671" y="251460"/>
                  <a:pt x="41147" y="249935"/>
                </a:cubicBezTo>
                <a:lnTo>
                  <a:pt x="39623" y="248411"/>
                </a:lnTo>
                <a:cubicBezTo>
                  <a:pt x="38100" y="248411"/>
                  <a:pt x="38100" y="248411"/>
                  <a:pt x="36576" y="246888"/>
                </a:cubicBezTo>
                <a:lnTo>
                  <a:pt x="35052" y="245364"/>
                </a:lnTo>
                <a:cubicBezTo>
                  <a:pt x="33528" y="245364"/>
                  <a:pt x="33528" y="243840"/>
                  <a:pt x="33528" y="243840"/>
                </a:cubicBezTo>
                <a:lnTo>
                  <a:pt x="30480" y="240792"/>
                </a:lnTo>
                <a:lnTo>
                  <a:pt x="27431" y="234696"/>
                </a:lnTo>
                <a:lnTo>
                  <a:pt x="25907" y="230123"/>
                </a:lnTo>
                <a:lnTo>
                  <a:pt x="22859" y="224028"/>
                </a:lnTo>
                <a:lnTo>
                  <a:pt x="19811" y="216408"/>
                </a:lnTo>
                <a:lnTo>
                  <a:pt x="16764" y="208788"/>
                </a:lnTo>
                <a:lnTo>
                  <a:pt x="15240" y="201168"/>
                </a:lnTo>
                <a:lnTo>
                  <a:pt x="12192" y="193547"/>
                </a:lnTo>
                <a:lnTo>
                  <a:pt x="9143" y="184404"/>
                </a:lnTo>
                <a:lnTo>
                  <a:pt x="4571" y="164592"/>
                </a:lnTo>
                <a:lnTo>
                  <a:pt x="0" y="143256"/>
                </a:lnTo>
                <a:lnTo>
                  <a:pt x="24383" y="138684"/>
                </a:lnTo>
                <a:lnTo>
                  <a:pt x="28956" y="158496"/>
                </a:lnTo>
                <a:lnTo>
                  <a:pt x="33528" y="176784"/>
                </a:lnTo>
                <a:lnTo>
                  <a:pt x="36576" y="185928"/>
                </a:lnTo>
                <a:lnTo>
                  <a:pt x="38100" y="193547"/>
                </a:lnTo>
                <a:lnTo>
                  <a:pt x="41147" y="201168"/>
                </a:lnTo>
                <a:lnTo>
                  <a:pt x="42671" y="207264"/>
                </a:lnTo>
                <a:lnTo>
                  <a:pt x="45719" y="213360"/>
                </a:lnTo>
                <a:lnTo>
                  <a:pt x="47243" y="217932"/>
                </a:lnTo>
                <a:lnTo>
                  <a:pt x="50292" y="222504"/>
                </a:lnTo>
                <a:lnTo>
                  <a:pt x="51816" y="225552"/>
                </a:lnTo>
                <a:lnTo>
                  <a:pt x="53340" y="228600"/>
                </a:lnTo>
                <a:lnTo>
                  <a:pt x="51816" y="227076"/>
                </a:lnTo>
                <a:lnTo>
                  <a:pt x="54864" y="230123"/>
                </a:lnTo>
                <a:lnTo>
                  <a:pt x="51816" y="227076"/>
                </a:lnTo>
                <a:lnTo>
                  <a:pt x="54864" y="228600"/>
                </a:lnTo>
                <a:lnTo>
                  <a:pt x="48768" y="227076"/>
                </a:lnTo>
                <a:lnTo>
                  <a:pt x="50292" y="227076"/>
                </a:lnTo>
                <a:lnTo>
                  <a:pt x="47243" y="227076"/>
                </a:lnTo>
                <a:lnTo>
                  <a:pt x="368807" y="164592"/>
                </a:lnTo>
                <a:cubicBezTo>
                  <a:pt x="370331" y="164592"/>
                  <a:pt x="371856" y="164592"/>
                  <a:pt x="371856" y="164592"/>
                </a:cubicBezTo>
                <a:lnTo>
                  <a:pt x="374904" y="164592"/>
                </a:lnTo>
                <a:cubicBezTo>
                  <a:pt x="376428" y="164592"/>
                  <a:pt x="377952" y="166116"/>
                  <a:pt x="379476" y="166116"/>
                </a:cubicBezTo>
                <a:lnTo>
                  <a:pt x="381000" y="167640"/>
                </a:lnTo>
                <a:cubicBezTo>
                  <a:pt x="382523" y="167640"/>
                  <a:pt x="384047" y="169164"/>
                  <a:pt x="384047" y="169164"/>
                </a:cubicBezTo>
                <a:lnTo>
                  <a:pt x="385571" y="172211"/>
                </a:lnTo>
                <a:cubicBezTo>
                  <a:pt x="387095" y="172211"/>
                  <a:pt x="387095" y="172211"/>
                  <a:pt x="387095" y="173735"/>
                </a:cubicBezTo>
                <a:lnTo>
                  <a:pt x="390143" y="176784"/>
                </a:lnTo>
                <a:lnTo>
                  <a:pt x="393192" y="182880"/>
                </a:lnTo>
                <a:lnTo>
                  <a:pt x="396240" y="187452"/>
                </a:lnTo>
                <a:lnTo>
                  <a:pt x="397764" y="193547"/>
                </a:lnTo>
                <a:lnTo>
                  <a:pt x="400811" y="201168"/>
                </a:lnTo>
                <a:lnTo>
                  <a:pt x="403859" y="207264"/>
                </a:lnTo>
                <a:lnTo>
                  <a:pt x="406907" y="216408"/>
                </a:lnTo>
                <a:lnTo>
                  <a:pt x="408431" y="224028"/>
                </a:lnTo>
                <a:lnTo>
                  <a:pt x="411480" y="233172"/>
                </a:lnTo>
                <a:lnTo>
                  <a:pt x="416052" y="252984"/>
                </a:lnTo>
                <a:lnTo>
                  <a:pt x="420623" y="272796"/>
                </a:lnTo>
                <a:lnTo>
                  <a:pt x="396240" y="278892"/>
                </a:lnTo>
                <a:lnTo>
                  <a:pt x="391668" y="257556"/>
                </a:lnTo>
                <a:lnTo>
                  <a:pt x="388619" y="237744"/>
                </a:lnTo>
                <a:lnTo>
                  <a:pt x="387095" y="219456"/>
                </a:lnTo>
                <a:lnTo>
                  <a:pt x="387095" y="210311"/>
                </a:lnTo>
                <a:lnTo>
                  <a:pt x="387095" y="202692"/>
                </a:lnTo>
                <a:lnTo>
                  <a:pt x="387095" y="195072"/>
                </a:lnTo>
                <a:lnTo>
                  <a:pt x="387095" y="188976"/>
                </a:lnTo>
                <a:lnTo>
                  <a:pt x="387095" y="182880"/>
                </a:lnTo>
                <a:lnTo>
                  <a:pt x="388619" y="176784"/>
                </a:lnTo>
                <a:lnTo>
                  <a:pt x="388619" y="173735"/>
                </a:lnTo>
                <a:cubicBezTo>
                  <a:pt x="388619" y="172211"/>
                  <a:pt x="388619" y="172211"/>
                  <a:pt x="388619" y="170688"/>
                </a:cubicBezTo>
                <a:lnTo>
                  <a:pt x="390143" y="169164"/>
                </a:lnTo>
                <a:cubicBezTo>
                  <a:pt x="391668" y="167640"/>
                  <a:pt x="391668" y="166116"/>
                  <a:pt x="391668" y="166116"/>
                </a:cubicBezTo>
                <a:lnTo>
                  <a:pt x="393192" y="163068"/>
                </a:lnTo>
                <a:cubicBezTo>
                  <a:pt x="394716" y="161544"/>
                  <a:pt x="396240" y="161544"/>
                  <a:pt x="397764" y="160020"/>
                </a:cubicBezTo>
                <a:lnTo>
                  <a:pt x="399288" y="158496"/>
                </a:lnTo>
                <a:cubicBezTo>
                  <a:pt x="400811" y="158496"/>
                  <a:pt x="402335" y="158496"/>
                  <a:pt x="402335" y="158496"/>
                </a:cubicBezTo>
                <a:lnTo>
                  <a:pt x="723900" y="96011"/>
                </a:lnTo>
                <a:lnTo>
                  <a:pt x="720852" y="96011"/>
                </a:lnTo>
                <a:lnTo>
                  <a:pt x="722376" y="96011"/>
                </a:lnTo>
                <a:lnTo>
                  <a:pt x="717804" y="99060"/>
                </a:lnTo>
                <a:lnTo>
                  <a:pt x="719328" y="97535"/>
                </a:lnTo>
                <a:lnTo>
                  <a:pt x="717804" y="100584"/>
                </a:lnTo>
                <a:lnTo>
                  <a:pt x="719328" y="97535"/>
                </a:lnTo>
                <a:lnTo>
                  <a:pt x="719328" y="99060"/>
                </a:lnTo>
                <a:lnTo>
                  <a:pt x="719328" y="96011"/>
                </a:lnTo>
                <a:lnTo>
                  <a:pt x="720852" y="92964"/>
                </a:lnTo>
                <a:lnTo>
                  <a:pt x="720852" y="88392"/>
                </a:lnTo>
                <a:lnTo>
                  <a:pt x="720852" y="82296"/>
                </a:lnTo>
                <a:lnTo>
                  <a:pt x="720852" y="76200"/>
                </a:lnTo>
                <a:lnTo>
                  <a:pt x="720852" y="68580"/>
                </a:lnTo>
                <a:lnTo>
                  <a:pt x="719328" y="60960"/>
                </a:lnTo>
                <a:lnTo>
                  <a:pt x="717804" y="44196"/>
                </a:lnTo>
                <a:lnTo>
                  <a:pt x="714756" y="25908"/>
                </a:lnTo>
                <a:lnTo>
                  <a:pt x="711707" y="4572"/>
                </a:lnTo>
                <a:lnTo>
                  <a:pt x="736092" y="0"/>
                </a:lnTo>
              </a:path>
            </a:pathLst>
          </a:custGeom>
          <a:solidFill>
            <a:srgbClr val="C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7" name="Picture 3"/>
          <p:cNvPicPr>
            <a:picLocks noChangeAspect="1" noChangeArrowheads="1"/>
          </p:cNvPicPr>
          <p:nvPr/>
        </p:nvPicPr>
        <p:blipFill>
          <a:blip r:embed="rId3" cstate="print"/>
          <a:srcRect/>
          <a:stretch>
            <a:fillRect/>
          </a:stretch>
        </p:blipFill>
        <p:spPr bwMode="auto">
          <a:xfrm>
            <a:off x="7416803" y="1752600"/>
            <a:ext cx="1854201" cy="1930400"/>
          </a:xfrm>
          <a:prstGeom prst="rect">
            <a:avLst/>
          </a:prstGeom>
          <a:noFill/>
        </p:spPr>
      </p:pic>
      <p:pic>
        <p:nvPicPr>
          <p:cNvPr id="8" name="Picture 3"/>
          <p:cNvPicPr>
            <a:picLocks noChangeAspect="1" noChangeArrowheads="1"/>
          </p:cNvPicPr>
          <p:nvPr/>
        </p:nvPicPr>
        <p:blipFill>
          <a:blip r:embed="rId4" cstate="print"/>
          <a:srcRect/>
          <a:stretch>
            <a:fillRect/>
          </a:stretch>
        </p:blipFill>
        <p:spPr bwMode="auto">
          <a:xfrm>
            <a:off x="6756403" y="4559303"/>
            <a:ext cx="3175000" cy="2400300"/>
          </a:xfrm>
          <a:prstGeom prst="rect">
            <a:avLst/>
          </a:prstGeom>
          <a:noFill/>
        </p:spPr>
      </p:pic>
      <p:sp>
        <p:nvSpPr>
          <p:cNvPr id="2" name="TextBox 1"/>
          <p:cNvSpPr txBox="1"/>
          <p:nvPr/>
        </p:nvSpPr>
        <p:spPr>
          <a:xfrm>
            <a:off x="1536703" y="584201"/>
            <a:ext cx="2161489" cy="469338"/>
          </a:xfrm>
          <a:prstGeom prst="rect">
            <a:avLst/>
          </a:prstGeom>
          <a:noFill/>
        </p:spPr>
        <p:txBody>
          <a:bodyPr wrap="none" lIns="0" tIns="0" rIns="0" bIns="45699" rtlCol="0">
            <a:spAutoFit/>
          </a:bodyPr>
          <a:lstStyle/>
          <a:p>
            <a:pPr>
              <a:lnSpc>
                <a:spcPts val="3300"/>
              </a:lnSpc>
            </a:pPr>
            <a:r>
              <a:rPr lang="en-US" altLang="zh-CN" sz="2400" b="1" u="sng" dirty="0" smtClean="0">
                <a:solidFill>
                  <a:srgbClr val="FFCC66"/>
                </a:solidFill>
                <a:latin typeface="Times New Roman" pitchFamily="18" charset="0"/>
                <a:cs typeface="Times New Roman" pitchFamily="18" charset="0"/>
              </a:rPr>
              <a:t>5. Λεπτό Έντερο</a:t>
            </a:r>
          </a:p>
        </p:txBody>
      </p:sp>
      <p:sp>
        <p:nvSpPr>
          <p:cNvPr id="9" name="TextBox 1"/>
          <p:cNvSpPr txBox="1"/>
          <p:nvPr/>
        </p:nvSpPr>
        <p:spPr>
          <a:xfrm>
            <a:off x="1041403" y="1244599"/>
            <a:ext cx="7535011" cy="610402"/>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Αρχίζει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πυλωρικό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στόμιο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τελειώνει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παχύ</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έντερο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όπου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σχηματίζει</a:t>
            </a:r>
          </a:p>
          <a:p>
            <a:pPr>
              <a:lnSpc>
                <a:spcPts val="2100"/>
              </a:lnSpc>
            </a:pP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ειλεκολική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βαλβίδα,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μήκος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3-4</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διάμετρο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3,5</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εκ..</a:t>
            </a:r>
          </a:p>
        </p:txBody>
      </p:sp>
      <p:sp>
        <p:nvSpPr>
          <p:cNvPr id="10" name="TextBox 1"/>
          <p:cNvSpPr txBox="1"/>
          <p:nvPr/>
        </p:nvSpPr>
        <p:spPr>
          <a:xfrm>
            <a:off x="1231898" y="2451101"/>
            <a:ext cx="2095382" cy="392394"/>
          </a:xfrm>
          <a:prstGeom prst="rect">
            <a:avLst/>
          </a:prstGeom>
          <a:noFill/>
        </p:spPr>
        <p:txBody>
          <a:bodyPr wrap="none" lIns="0" tIns="0" rIns="0" bIns="45699" rtlCol="0">
            <a:spAutoFit/>
          </a:bodyPr>
          <a:lstStyle/>
          <a:p>
            <a:pPr>
              <a:lnSpc>
                <a:spcPts val="2700"/>
              </a:lnSpc>
            </a:pPr>
            <a:r>
              <a:rPr lang="en-US" altLang="zh-CN" sz="2100" dirty="0" smtClean="0">
                <a:solidFill>
                  <a:srgbClr val="4F81BD"/>
                </a:solidFill>
                <a:latin typeface="Wingdings" pitchFamily="18" charset="0"/>
                <a:cs typeface="Wingdings" pitchFamily="18" charset="0"/>
              </a:rPr>
              <a:t></a:t>
            </a:r>
            <a:r>
              <a:rPr lang="en-US" altLang="zh-CN" sz="2100" b="1" dirty="0" smtClean="0">
                <a:solidFill>
                  <a:srgbClr val="4F81BD"/>
                </a:solidFill>
                <a:latin typeface="Times New Roman" pitchFamily="18" charset="0"/>
                <a:cs typeface="Times New Roman" pitchFamily="18" charset="0"/>
              </a:rPr>
              <a:t>Δωδεκαδάκτυλο</a:t>
            </a:r>
          </a:p>
        </p:txBody>
      </p:sp>
      <p:sp>
        <p:nvSpPr>
          <p:cNvPr id="11" name="TextBox 1"/>
          <p:cNvSpPr txBox="1"/>
          <p:nvPr/>
        </p:nvSpPr>
        <p:spPr>
          <a:xfrm>
            <a:off x="1320803" y="2971800"/>
            <a:ext cx="5279843" cy="610402"/>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πρώτη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μοίρα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πιο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ακίνητη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μοίρα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λεπτού</a:t>
            </a:r>
          </a:p>
          <a:p>
            <a:pPr>
              <a:lnSpc>
                <a:spcPts val="2100"/>
              </a:lnSpc>
            </a:pPr>
            <a:r>
              <a:rPr lang="en-US" altLang="zh-CN" dirty="0" smtClean="0">
                <a:solidFill>
                  <a:srgbClr val="FFFFFF"/>
                </a:solidFill>
                <a:latin typeface="Times New Roman" pitchFamily="18" charset="0"/>
                <a:cs typeface="Times New Roman" pitchFamily="18" charset="0"/>
              </a:rPr>
              <a:t>εντέρου,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σχήμα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πετάλου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περιβάλλει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κεφαλή</a:t>
            </a:r>
          </a:p>
        </p:txBody>
      </p:sp>
      <p:sp>
        <p:nvSpPr>
          <p:cNvPr id="12" name="TextBox 1"/>
          <p:cNvSpPr txBox="1"/>
          <p:nvPr/>
        </p:nvSpPr>
        <p:spPr>
          <a:xfrm>
            <a:off x="1384302" y="3505201"/>
            <a:ext cx="1526059"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παγκρέατος,</a:t>
            </a:r>
          </a:p>
        </p:txBody>
      </p:sp>
      <p:sp>
        <p:nvSpPr>
          <p:cNvPr id="13" name="TextBox 1"/>
          <p:cNvSpPr txBox="1"/>
          <p:nvPr/>
        </p:nvSpPr>
        <p:spPr>
          <a:xfrm>
            <a:off x="1447801" y="3911600"/>
            <a:ext cx="2029402"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Παρουσιάζει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4</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μοίρες</a:t>
            </a:r>
          </a:p>
        </p:txBody>
      </p:sp>
      <p:sp>
        <p:nvSpPr>
          <p:cNvPr id="14" name="TextBox 1"/>
          <p:cNvSpPr txBox="1"/>
          <p:nvPr/>
        </p:nvSpPr>
        <p:spPr>
          <a:xfrm>
            <a:off x="863603" y="4203701"/>
            <a:ext cx="5809283" cy="841235"/>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πρώτη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άνω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μοίρα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αντιστοιχεί</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δεξιά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ύψος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θ12-01</a:t>
            </a:r>
          </a:p>
          <a:p>
            <a:pPr>
              <a:lnSpc>
                <a:spcPts val="1000"/>
              </a:lnSpc>
            </a:pPr>
            <a:endParaRPr lang="en-US" altLang="zh-CN" dirty="0" smtClean="0"/>
          </a:p>
          <a:p>
            <a:pPr>
              <a:lnSpc>
                <a:spcPts val="2897"/>
              </a:lnSpc>
            </a:pP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δεύτερη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κατιούσα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αντιστοιχεί</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δεξιά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ύψος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p>
        </p:txBody>
      </p:sp>
      <p:sp>
        <p:nvSpPr>
          <p:cNvPr id="15" name="TextBox 1"/>
          <p:cNvSpPr txBox="1"/>
          <p:nvPr/>
        </p:nvSpPr>
        <p:spPr>
          <a:xfrm>
            <a:off x="1041401" y="4965700"/>
            <a:ext cx="3852208" cy="610402"/>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Ο3</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–Ο4</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(εδώ</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εκβάλλει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χοληδόχος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a:t>
            </a:r>
          </a:p>
          <a:p>
            <a:pPr>
              <a:lnSpc>
                <a:spcPts val="2100"/>
              </a:lnSpc>
            </a:pPr>
            <a:r>
              <a:rPr lang="en-US" altLang="zh-CN" dirty="0" smtClean="0">
                <a:solidFill>
                  <a:srgbClr val="FFFFFF"/>
                </a:solidFill>
                <a:latin typeface="Times New Roman" pitchFamily="18" charset="0"/>
                <a:cs typeface="Times New Roman" pitchFamily="18" charset="0"/>
              </a:rPr>
              <a:t>παγκρεατικός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πόρος</a:t>
            </a:r>
            <a:r>
              <a:rPr lang="en-US" altLang="zh-CN" dirty="0" smtClean="0">
                <a:solidFill>
                  <a:srgbClr val="000000"/>
                </a:solidFill>
                <a:latin typeface="Times New Roman" pitchFamily="18" charset="0"/>
                <a:cs typeface="Times New Roman" pitchFamily="18" charset="0"/>
              </a:rPr>
              <a:t>)</a:t>
            </a:r>
          </a:p>
        </p:txBody>
      </p:sp>
      <p:sp>
        <p:nvSpPr>
          <p:cNvPr id="16" name="TextBox 1"/>
          <p:cNvSpPr txBox="1"/>
          <p:nvPr/>
        </p:nvSpPr>
        <p:spPr>
          <a:xfrm>
            <a:off x="1104900" y="5689600"/>
            <a:ext cx="5143716"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τρίτη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οριζόντια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φέρεται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μέχρι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αριστερό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πλάγιο</a:t>
            </a:r>
          </a:p>
        </p:txBody>
      </p:sp>
      <p:sp>
        <p:nvSpPr>
          <p:cNvPr id="17" name="TextBox 1"/>
          <p:cNvSpPr txBox="1"/>
          <p:nvPr/>
        </p:nvSpPr>
        <p:spPr>
          <a:xfrm>
            <a:off x="1295403" y="5969000"/>
            <a:ext cx="662041"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Ο2</a:t>
            </a:r>
          </a:p>
        </p:txBody>
      </p:sp>
      <p:sp>
        <p:nvSpPr>
          <p:cNvPr id="18" name="TextBox 1"/>
          <p:cNvSpPr txBox="1"/>
          <p:nvPr/>
        </p:nvSpPr>
        <p:spPr>
          <a:xfrm>
            <a:off x="1104903" y="6337301"/>
            <a:ext cx="3582647"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τέταρτη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ανιούσα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καταλήγει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στην</a:t>
            </a:r>
          </a:p>
        </p:txBody>
      </p:sp>
      <p:sp>
        <p:nvSpPr>
          <p:cNvPr id="19" name="TextBox 1"/>
          <p:cNvSpPr txBox="1"/>
          <p:nvPr/>
        </p:nvSpPr>
        <p:spPr>
          <a:xfrm>
            <a:off x="1295400" y="6616700"/>
            <a:ext cx="3046796"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νηστιδοδωδεκαδακτυλική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καμπή</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3" name="Picture 3"/>
          <p:cNvPicPr>
            <a:picLocks noChangeAspect="1" noChangeArrowheads="1"/>
          </p:cNvPicPr>
          <p:nvPr/>
        </p:nvPicPr>
        <p:blipFill>
          <a:blip r:embed="rId3" cstate="print"/>
          <a:srcRect/>
          <a:stretch>
            <a:fillRect/>
          </a:stretch>
        </p:blipFill>
        <p:spPr bwMode="auto">
          <a:xfrm>
            <a:off x="6489700" y="520701"/>
            <a:ext cx="3454400" cy="3975100"/>
          </a:xfrm>
          <a:prstGeom prst="rect">
            <a:avLst/>
          </a:prstGeom>
          <a:noFill/>
        </p:spPr>
      </p:pic>
      <p:sp>
        <p:nvSpPr>
          <p:cNvPr id="2" name="TextBox 1"/>
          <p:cNvSpPr txBox="1"/>
          <p:nvPr/>
        </p:nvSpPr>
        <p:spPr>
          <a:xfrm>
            <a:off x="1308100" y="647701"/>
            <a:ext cx="1202252" cy="392394"/>
          </a:xfrm>
          <a:prstGeom prst="rect">
            <a:avLst/>
          </a:prstGeom>
          <a:noFill/>
        </p:spPr>
        <p:txBody>
          <a:bodyPr wrap="none" lIns="0" tIns="0" rIns="0" bIns="45699" rtlCol="0">
            <a:spAutoFit/>
          </a:bodyPr>
          <a:lstStyle/>
          <a:p>
            <a:pPr>
              <a:lnSpc>
                <a:spcPts val="2700"/>
              </a:lnSpc>
            </a:pPr>
            <a:r>
              <a:rPr lang="en-US" altLang="zh-CN" sz="2100" dirty="0" smtClean="0">
                <a:solidFill>
                  <a:srgbClr val="4F81BD"/>
                </a:solidFill>
                <a:latin typeface="Wingdings" pitchFamily="18" charset="0"/>
                <a:cs typeface="Wingdings" pitchFamily="18" charset="0"/>
              </a:rPr>
              <a:t></a:t>
            </a:r>
            <a:r>
              <a:rPr lang="en-US" altLang="zh-CN" sz="2100" b="1" dirty="0" smtClean="0">
                <a:solidFill>
                  <a:srgbClr val="4F81BD"/>
                </a:solidFill>
                <a:latin typeface="Times New Roman" pitchFamily="18" charset="0"/>
                <a:cs typeface="Times New Roman" pitchFamily="18" charset="0"/>
              </a:rPr>
              <a:t>Νήστιδα</a:t>
            </a:r>
          </a:p>
        </p:txBody>
      </p:sp>
      <p:sp>
        <p:nvSpPr>
          <p:cNvPr id="5" name="TextBox 1"/>
          <p:cNvSpPr txBox="1"/>
          <p:nvPr/>
        </p:nvSpPr>
        <p:spPr>
          <a:xfrm>
            <a:off x="1320803" y="1079500"/>
            <a:ext cx="892873" cy="366746"/>
          </a:xfrm>
          <a:prstGeom prst="rect">
            <a:avLst/>
          </a:prstGeom>
          <a:noFill/>
        </p:spPr>
        <p:txBody>
          <a:bodyPr wrap="none" lIns="0" tIns="0" rIns="0" bIns="45699" rtlCol="0">
            <a:spAutoFit/>
          </a:bodyPr>
          <a:lstStyle/>
          <a:p>
            <a:pPr>
              <a:lnSpc>
                <a:spcPts val="2500"/>
              </a:lnSpc>
            </a:pPr>
            <a:r>
              <a:rPr lang="en-US" altLang="zh-CN" dirty="0" smtClean="0">
                <a:solidFill>
                  <a:srgbClr val="4F81BD"/>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b="1" dirty="0" smtClean="0">
                <a:solidFill>
                  <a:srgbClr val="4F81BD"/>
                </a:solidFill>
                <a:latin typeface="Times New Roman" pitchFamily="18" charset="0"/>
                <a:cs typeface="Times New Roman" pitchFamily="18" charset="0"/>
              </a:rPr>
              <a:t>Ειλεός</a:t>
            </a:r>
          </a:p>
        </p:txBody>
      </p:sp>
      <p:sp>
        <p:nvSpPr>
          <p:cNvPr id="6" name="TextBox 1"/>
          <p:cNvSpPr txBox="1"/>
          <p:nvPr/>
        </p:nvSpPr>
        <p:spPr>
          <a:xfrm>
            <a:off x="939800" y="1752601"/>
            <a:ext cx="5055358"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νήστιδα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ειλεός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αποτελούν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ελικώδες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έντερο,</a:t>
            </a:r>
          </a:p>
        </p:txBody>
      </p:sp>
      <p:sp>
        <p:nvSpPr>
          <p:cNvPr id="7" name="TextBox 1"/>
          <p:cNvSpPr txBox="1"/>
          <p:nvPr/>
        </p:nvSpPr>
        <p:spPr>
          <a:xfrm>
            <a:off x="1003300" y="2032000"/>
            <a:ext cx="3887283" cy="610402"/>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οποίο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ευκίνητο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αντίθεση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p>
          <a:p>
            <a:pPr>
              <a:lnSpc>
                <a:spcPts val="2100"/>
              </a:lnSpc>
            </a:pPr>
            <a:r>
              <a:rPr lang="en-US" altLang="zh-CN" dirty="0" smtClean="0">
                <a:solidFill>
                  <a:srgbClr val="FFFFFF"/>
                </a:solidFill>
                <a:latin typeface="Times New Roman" pitchFamily="18" charset="0"/>
                <a:cs typeface="Times New Roman" pitchFamily="18" charset="0"/>
              </a:rPr>
              <a:t>δωδεκαδάκτυλο.</a:t>
            </a:r>
          </a:p>
        </p:txBody>
      </p:sp>
      <p:sp>
        <p:nvSpPr>
          <p:cNvPr id="8" name="TextBox 1"/>
          <p:cNvSpPr txBox="1"/>
          <p:nvPr/>
        </p:nvSpPr>
        <p:spPr>
          <a:xfrm>
            <a:off x="1003300" y="2857502"/>
            <a:ext cx="5030160" cy="1149011"/>
          </a:xfrm>
          <a:prstGeom prst="rect">
            <a:avLst/>
          </a:prstGeom>
          <a:noFill/>
        </p:spPr>
        <p:txBody>
          <a:bodyPr wrap="none" lIns="0" tIns="0" rIns="0" bIns="45699" rtlCol="0">
            <a:spAutoFit/>
          </a:bodyPr>
          <a:lstStyle/>
          <a:p>
            <a:pPr>
              <a:lnSpc>
                <a:spcPts val="2297"/>
              </a:lnSpc>
              <a:tabLst>
                <a:tab pos="63471" algn="l"/>
              </a:tabLst>
            </a:pPr>
            <a:r>
              <a:rPr lang="en-US" altLang="zh-CN" dirty="0" smtClean="0"/>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νήστιδα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αρχίζει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νήστιδοδωδεκαδακτυλική</a:t>
            </a:r>
          </a:p>
          <a:p>
            <a:pPr>
              <a:lnSpc>
                <a:spcPts val="2100"/>
              </a:lnSpc>
              <a:tabLst>
                <a:tab pos="63471" algn="l"/>
              </a:tabLst>
            </a:pPr>
            <a:r>
              <a:rPr lang="en-US" altLang="zh-CN" dirty="0" smtClean="0">
                <a:solidFill>
                  <a:srgbClr val="FFFFFF"/>
                </a:solidFill>
                <a:latin typeface="Times New Roman" pitchFamily="18" charset="0"/>
                <a:cs typeface="Times New Roman" pitchFamily="18" charset="0"/>
              </a:rPr>
              <a:t>καμπή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συνεχίζει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χωρίς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σαφές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όριο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μέχρι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ειλεό</a:t>
            </a:r>
          </a:p>
          <a:p>
            <a:pPr>
              <a:lnSpc>
                <a:spcPts val="2100"/>
              </a:lnSpc>
              <a:tabLst>
                <a:tab pos="63471" algn="l"/>
              </a:tabLst>
            </a:pP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καταλήγει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παχύ</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έντερο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ειλεκολική</a:t>
            </a:r>
          </a:p>
          <a:p>
            <a:pPr>
              <a:lnSpc>
                <a:spcPts val="2100"/>
              </a:lnSpc>
              <a:tabLst>
                <a:tab pos="63471" algn="l"/>
              </a:tabLst>
            </a:pPr>
            <a:r>
              <a:rPr lang="en-US" altLang="zh-CN" dirty="0" smtClean="0">
                <a:solidFill>
                  <a:srgbClr val="FFFFFF"/>
                </a:solidFill>
                <a:latin typeface="Times New Roman" pitchFamily="18" charset="0"/>
                <a:cs typeface="Times New Roman" pitchFamily="18" charset="0"/>
              </a:rPr>
              <a:t>βαλβίδα.</a:t>
            </a:r>
          </a:p>
        </p:txBody>
      </p:sp>
      <p:sp>
        <p:nvSpPr>
          <p:cNvPr id="9" name="TextBox 1"/>
          <p:cNvSpPr txBox="1"/>
          <p:nvPr/>
        </p:nvSpPr>
        <p:spPr>
          <a:xfrm>
            <a:off x="1016001" y="4203701"/>
            <a:ext cx="4723922"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τοίχωμα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εντέρου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αποτελείται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4</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χιτώνες</a:t>
            </a:r>
          </a:p>
        </p:txBody>
      </p:sp>
      <p:sp>
        <p:nvSpPr>
          <p:cNvPr id="10" name="TextBox 1"/>
          <p:cNvSpPr txBox="1"/>
          <p:nvPr/>
        </p:nvSpPr>
        <p:spPr>
          <a:xfrm>
            <a:off x="863603" y="4546600"/>
            <a:ext cx="3164328"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Ορογόνος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χιτώνας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περιτόναιο)</a:t>
            </a:r>
          </a:p>
        </p:txBody>
      </p:sp>
      <p:sp>
        <p:nvSpPr>
          <p:cNvPr id="11" name="TextBox 1"/>
          <p:cNvSpPr txBox="1"/>
          <p:nvPr/>
        </p:nvSpPr>
        <p:spPr>
          <a:xfrm>
            <a:off x="863600" y="4978399"/>
            <a:ext cx="4449680"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Μυικός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χιτώνας,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δύο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στοιβάδες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λείες</a:t>
            </a:r>
          </a:p>
        </p:txBody>
      </p:sp>
      <p:sp>
        <p:nvSpPr>
          <p:cNvPr id="12" name="TextBox 1"/>
          <p:cNvSpPr txBox="1"/>
          <p:nvPr/>
        </p:nvSpPr>
        <p:spPr>
          <a:xfrm>
            <a:off x="1041401" y="5245101"/>
            <a:ext cx="5395260"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μυικές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ίνες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έσω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κυκλοτερής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έξω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επιμήκης).</a:t>
            </a:r>
          </a:p>
        </p:txBody>
      </p:sp>
      <p:sp>
        <p:nvSpPr>
          <p:cNvPr id="13" name="TextBox 1"/>
          <p:cNvSpPr txBox="1"/>
          <p:nvPr/>
        </p:nvSpPr>
        <p:spPr>
          <a:xfrm>
            <a:off x="990602" y="5524499"/>
            <a:ext cx="6522170"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Οι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μυικές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στιβάδες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προκαλούν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τις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περισταλτικές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κινήσεις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εντέρου</a:t>
            </a:r>
          </a:p>
        </p:txBody>
      </p:sp>
      <p:sp>
        <p:nvSpPr>
          <p:cNvPr id="14" name="TextBox 1"/>
          <p:cNvSpPr txBox="1"/>
          <p:nvPr/>
        </p:nvSpPr>
        <p:spPr>
          <a:xfrm>
            <a:off x="863601" y="5905500"/>
            <a:ext cx="2606483"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Υποβλεννογόνιος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χιτώνας</a:t>
            </a:r>
          </a:p>
        </p:txBody>
      </p:sp>
      <p:sp>
        <p:nvSpPr>
          <p:cNvPr id="15" name="TextBox 1"/>
          <p:cNvSpPr txBox="1"/>
          <p:nvPr/>
        </p:nvSpPr>
        <p:spPr>
          <a:xfrm>
            <a:off x="863600" y="6273801"/>
            <a:ext cx="6987041"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Βλεννογόνος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εμφανίζει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τις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κυκλοτερείς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πτυχές,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λάχνες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λεμφολίδια</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1746" name="Picture 2" descr="briglia i o"/>
          <p:cNvPicPr>
            <a:picLocks noChangeAspect="1" noChangeArrowheads="1"/>
          </p:cNvPicPr>
          <p:nvPr/>
        </p:nvPicPr>
        <p:blipFill>
          <a:blip r:embed="rId2" cstate="print"/>
          <a:srcRect/>
          <a:stretch>
            <a:fillRect/>
          </a:stretch>
        </p:blipFill>
        <p:spPr bwMode="auto">
          <a:xfrm>
            <a:off x="4365824" y="3780631"/>
            <a:ext cx="6325989" cy="3780632"/>
          </a:xfrm>
          <a:prstGeom prst="rect">
            <a:avLst/>
          </a:prstGeom>
          <a:noFill/>
        </p:spPr>
      </p:pic>
      <p:pic>
        <p:nvPicPr>
          <p:cNvPr id="31747" name="Picture 3" descr="Sindr aderenz"/>
          <p:cNvPicPr>
            <a:picLocks noChangeAspect="1" noChangeArrowheads="1"/>
          </p:cNvPicPr>
          <p:nvPr/>
        </p:nvPicPr>
        <p:blipFill>
          <a:blip r:embed="rId3" cstate="print"/>
          <a:srcRect/>
          <a:stretch>
            <a:fillRect/>
          </a:stretch>
        </p:blipFill>
        <p:spPr bwMode="auto">
          <a:xfrm>
            <a:off x="0" y="0"/>
            <a:ext cx="5969596" cy="3780632"/>
          </a:xfrm>
          <a:prstGeom prst="rect">
            <a:avLst/>
          </a:prstGeom>
          <a:noFill/>
        </p:spPr>
      </p:pic>
      <p:sp>
        <p:nvSpPr>
          <p:cNvPr id="31748" name="Text Box 4"/>
          <p:cNvSpPr txBox="1">
            <a:spLocks noChangeArrowheads="1"/>
          </p:cNvSpPr>
          <p:nvPr/>
        </p:nvSpPr>
        <p:spPr bwMode="auto">
          <a:xfrm>
            <a:off x="6058695" y="168028"/>
            <a:ext cx="3671598" cy="736256"/>
          </a:xfrm>
          <a:prstGeom prst="rect">
            <a:avLst/>
          </a:prstGeom>
          <a:noFill/>
          <a:ln w="9525">
            <a:noFill/>
            <a:miter lim="800000"/>
            <a:headEnd/>
            <a:tailEnd/>
          </a:ln>
          <a:effectLst/>
        </p:spPr>
        <p:txBody>
          <a:bodyPr lIns="104296" tIns="52148" rIns="104296" bIns="52148">
            <a:spAutoFit/>
          </a:bodyPr>
          <a:lstStyle/>
          <a:p>
            <a:r>
              <a:rPr lang="el-GR" sz="4100" b="1" dirty="0" smtClean="0">
                <a:solidFill>
                  <a:schemeClr val="folHlink"/>
                </a:solidFill>
                <a:effectLst>
                  <a:outerShdw blurRad="38100" dist="38100" dir="2700000" algn="tl">
                    <a:srgbClr val="000000"/>
                  </a:outerShdw>
                </a:effectLst>
                <a:latin typeface="Comic Sans MS" pitchFamily="66" charset="0"/>
              </a:rPr>
              <a:t> </a:t>
            </a:r>
            <a:endParaRPr lang="it-IT" sz="4100" b="1" dirty="0">
              <a:solidFill>
                <a:schemeClr val="folHlink"/>
              </a:solidFill>
              <a:effectLst>
                <a:outerShdw blurRad="38100" dist="38100" dir="2700000" algn="tl">
                  <a:srgbClr val="000000"/>
                </a:outerShdw>
              </a:effectLst>
              <a:latin typeface="Comic Sans MS" pitchFamily="66" charset="0"/>
            </a:endParaRPr>
          </a:p>
        </p:txBody>
      </p:sp>
      <p:pic>
        <p:nvPicPr>
          <p:cNvPr id="6" name="Picture 5" descr="livelli I A"/>
          <p:cNvPicPr>
            <a:picLocks noChangeAspect="1" noChangeArrowheads="1"/>
          </p:cNvPicPr>
          <p:nvPr/>
        </p:nvPicPr>
        <p:blipFill>
          <a:blip r:embed="rId4" cstate="print"/>
          <a:srcRect/>
          <a:stretch>
            <a:fillRect/>
          </a:stretch>
        </p:blipFill>
        <p:spPr bwMode="auto">
          <a:xfrm>
            <a:off x="0" y="3780632"/>
            <a:ext cx="4355306" cy="3780632"/>
          </a:xfrm>
          <a:prstGeom prst="rect">
            <a:avLst/>
          </a:prstGeom>
          <a:noFill/>
        </p:spPr>
      </p:pic>
      <p:pic>
        <p:nvPicPr>
          <p:cNvPr id="7" name="Picture 4" descr="volvolo i o"/>
          <p:cNvPicPr>
            <a:picLocks noChangeAspect="1" noChangeArrowheads="1"/>
          </p:cNvPicPr>
          <p:nvPr/>
        </p:nvPicPr>
        <p:blipFill>
          <a:blip r:embed="rId5" cstate="print"/>
          <a:srcRect/>
          <a:stretch>
            <a:fillRect/>
          </a:stretch>
        </p:blipFill>
        <p:spPr bwMode="auto">
          <a:xfrm>
            <a:off x="5955506" y="-1"/>
            <a:ext cx="4736307" cy="3780631"/>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3" name="Picture 3"/>
          <p:cNvPicPr>
            <a:picLocks noChangeAspect="1" noChangeArrowheads="1"/>
          </p:cNvPicPr>
          <p:nvPr/>
        </p:nvPicPr>
        <p:blipFill>
          <a:blip r:embed="rId3" cstate="print"/>
          <a:srcRect/>
          <a:stretch>
            <a:fillRect/>
          </a:stretch>
        </p:blipFill>
        <p:spPr bwMode="auto">
          <a:xfrm>
            <a:off x="2082800" y="2832100"/>
            <a:ext cx="381000" cy="901700"/>
          </a:xfrm>
          <a:prstGeom prst="rect">
            <a:avLst/>
          </a:prstGeom>
          <a:noFill/>
        </p:spPr>
      </p:pic>
      <p:pic>
        <p:nvPicPr>
          <p:cNvPr id="5" name="Picture 3"/>
          <p:cNvPicPr>
            <a:picLocks noChangeAspect="1" noChangeArrowheads="1"/>
          </p:cNvPicPr>
          <p:nvPr/>
        </p:nvPicPr>
        <p:blipFill>
          <a:blip r:embed="rId4" cstate="print"/>
          <a:srcRect/>
          <a:stretch>
            <a:fillRect/>
          </a:stretch>
        </p:blipFill>
        <p:spPr bwMode="auto">
          <a:xfrm>
            <a:off x="3302003" y="2832100"/>
            <a:ext cx="368300" cy="1765300"/>
          </a:xfrm>
          <a:prstGeom prst="rect">
            <a:avLst/>
          </a:prstGeom>
          <a:noFill/>
        </p:spPr>
      </p:pic>
      <p:pic>
        <p:nvPicPr>
          <p:cNvPr id="6" name="Picture 3"/>
          <p:cNvPicPr>
            <a:picLocks noChangeAspect="1" noChangeArrowheads="1"/>
          </p:cNvPicPr>
          <p:nvPr/>
        </p:nvPicPr>
        <p:blipFill>
          <a:blip r:embed="rId5" cstate="print"/>
          <a:srcRect/>
          <a:stretch>
            <a:fillRect/>
          </a:stretch>
        </p:blipFill>
        <p:spPr bwMode="auto">
          <a:xfrm>
            <a:off x="4445000" y="2832100"/>
            <a:ext cx="368300" cy="901700"/>
          </a:xfrm>
          <a:prstGeom prst="rect">
            <a:avLst/>
          </a:prstGeom>
          <a:noFill/>
        </p:spPr>
      </p:pic>
      <p:pic>
        <p:nvPicPr>
          <p:cNvPr id="7" name="Picture 3"/>
          <p:cNvPicPr>
            <a:picLocks noChangeAspect="1" noChangeArrowheads="1"/>
          </p:cNvPicPr>
          <p:nvPr/>
        </p:nvPicPr>
        <p:blipFill>
          <a:blip r:embed="rId6" cstate="print"/>
          <a:srcRect/>
          <a:stretch>
            <a:fillRect/>
          </a:stretch>
        </p:blipFill>
        <p:spPr bwMode="auto">
          <a:xfrm>
            <a:off x="6489700" y="2324102"/>
            <a:ext cx="3441700" cy="4584700"/>
          </a:xfrm>
          <a:prstGeom prst="rect">
            <a:avLst/>
          </a:prstGeom>
          <a:noFill/>
        </p:spPr>
      </p:pic>
      <p:sp>
        <p:nvSpPr>
          <p:cNvPr id="2" name="TextBox 1"/>
          <p:cNvSpPr txBox="1"/>
          <p:nvPr/>
        </p:nvSpPr>
        <p:spPr>
          <a:xfrm>
            <a:off x="1066802" y="647701"/>
            <a:ext cx="7187673" cy="2226229"/>
          </a:xfrm>
          <a:prstGeom prst="rect">
            <a:avLst/>
          </a:prstGeom>
          <a:noFill/>
        </p:spPr>
        <p:txBody>
          <a:bodyPr wrap="none" lIns="0" tIns="0" rIns="0" bIns="45699" rtlCol="0">
            <a:spAutoFit/>
          </a:bodyPr>
          <a:lstStyle/>
          <a:p>
            <a:pPr>
              <a:lnSpc>
                <a:spcPts val="3300"/>
              </a:lnSpc>
              <a:tabLst>
                <a:tab pos="63471" algn="l"/>
                <a:tab pos="469688" algn="l"/>
                <a:tab pos="1002849" algn="l"/>
              </a:tabLst>
            </a:pPr>
            <a:r>
              <a:rPr lang="en-US" altLang="zh-CN" dirty="0" smtClean="0"/>
              <a:t>		</a:t>
            </a:r>
            <a:r>
              <a:rPr lang="en-US" altLang="zh-CN" sz="2400" b="1" u="sng" dirty="0" smtClean="0">
                <a:solidFill>
                  <a:srgbClr val="FFCC66"/>
                </a:solidFill>
                <a:latin typeface="Times New Roman" pitchFamily="18" charset="0"/>
                <a:cs typeface="Times New Roman" pitchFamily="18" charset="0"/>
              </a:rPr>
              <a:t>6. Παχύ Έντερο</a:t>
            </a:r>
          </a:p>
          <a:p>
            <a:pPr>
              <a:lnSpc>
                <a:spcPts val="3197"/>
              </a:lnSpc>
              <a:tabLst>
                <a:tab pos="63471" algn="l"/>
                <a:tab pos="469688" algn="l"/>
                <a:tab pos="1002849" algn="l"/>
              </a:tabLst>
            </a:pP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παχύ</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έντερο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αρχίζει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ειλεοκολική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βαλβίδα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τελειώνει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πρωκτό</a:t>
            </a:r>
          </a:p>
          <a:p>
            <a:pPr>
              <a:lnSpc>
                <a:spcPts val="3300"/>
              </a:lnSpc>
              <a:tabLst>
                <a:tab pos="63471" algn="l"/>
                <a:tab pos="469688" algn="l"/>
                <a:tab pos="1002849" algn="l"/>
              </a:tabLst>
            </a:pPr>
            <a:r>
              <a:rPr lang="en-US" altLang="zh-CN" dirty="0" smtClean="0">
                <a:solidFill>
                  <a:srgbClr val="FFFFFF"/>
                </a:solidFill>
                <a:latin typeface="Times New Roman" pitchFamily="18" charset="0"/>
                <a:cs typeface="Times New Roman" pitchFamily="18" charset="0"/>
              </a:rPr>
              <a:t>Έχει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σχήμα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στεφάνης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προς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κάτω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βρίσκονται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έλικες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εντέρου,</a:t>
            </a:r>
          </a:p>
          <a:p>
            <a:pPr>
              <a:lnSpc>
                <a:spcPts val="2100"/>
              </a:lnSpc>
              <a:tabLst>
                <a:tab pos="63471" algn="l"/>
                <a:tab pos="469688" algn="l"/>
                <a:tab pos="1002849" algn="l"/>
              </a:tabLst>
            </a:pPr>
            <a:r>
              <a:rPr lang="en-US" altLang="zh-CN" dirty="0" smtClean="0"/>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μήκος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περίπου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1,5</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-2</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a:t>
            </a:r>
          </a:p>
          <a:p>
            <a:pPr>
              <a:lnSpc>
                <a:spcPts val="1000"/>
              </a:lnSpc>
            </a:pPr>
            <a:endParaRPr lang="en-US" altLang="zh-CN" dirty="0" smtClean="0"/>
          </a:p>
          <a:p>
            <a:pPr>
              <a:lnSpc>
                <a:spcPts val="1000"/>
              </a:lnSpc>
            </a:pPr>
            <a:endParaRPr lang="en-US" altLang="zh-CN" dirty="0" smtClean="0"/>
          </a:p>
          <a:p>
            <a:pPr>
              <a:lnSpc>
                <a:spcPts val="3099"/>
              </a:lnSpc>
              <a:tabLst>
                <a:tab pos="63471" algn="l"/>
                <a:tab pos="469688" algn="l"/>
                <a:tab pos="1002849" algn="l"/>
              </a:tabLst>
            </a:pPr>
            <a:r>
              <a:rPr lang="en-US" altLang="zh-CN" dirty="0" smtClean="0"/>
              <a:t>			</a:t>
            </a:r>
            <a:r>
              <a:rPr lang="en-US" altLang="zh-CN" dirty="0" smtClean="0">
                <a:solidFill>
                  <a:srgbClr val="FFFFFF"/>
                </a:solidFill>
                <a:latin typeface="Times New Roman" pitchFamily="18" charset="0"/>
                <a:cs typeface="Times New Roman" pitchFamily="18" charset="0"/>
              </a:rPr>
              <a:t>Διαιρείται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τρία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τμήματα</a:t>
            </a:r>
          </a:p>
        </p:txBody>
      </p:sp>
      <p:sp>
        <p:nvSpPr>
          <p:cNvPr id="8" name="TextBox 1"/>
          <p:cNvSpPr txBox="1"/>
          <p:nvPr/>
        </p:nvSpPr>
        <p:spPr>
          <a:xfrm>
            <a:off x="1638302" y="3886200"/>
            <a:ext cx="1123321" cy="392394"/>
          </a:xfrm>
          <a:prstGeom prst="rect">
            <a:avLst/>
          </a:prstGeom>
          <a:noFill/>
        </p:spPr>
        <p:txBody>
          <a:bodyPr wrap="none" lIns="0" tIns="0" rIns="0" bIns="45699" rtlCol="0">
            <a:spAutoFit/>
          </a:bodyPr>
          <a:lstStyle/>
          <a:p>
            <a:pPr>
              <a:lnSpc>
                <a:spcPts val="2700"/>
              </a:lnSpc>
            </a:pPr>
            <a:r>
              <a:rPr lang="en-US" altLang="zh-CN" sz="2100" b="1" dirty="0" smtClean="0">
                <a:solidFill>
                  <a:srgbClr val="FFFFFF"/>
                </a:solidFill>
                <a:latin typeface="Times New Roman" pitchFamily="18" charset="0"/>
                <a:cs typeface="Times New Roman" pitchFamily="18" charset="0"/>
              </a:rPr>
              <a:t>Το</a:t>
            </a:r>
            <a:r>
              <a:rPr lang="en-US" altLang="zh-CN" sz="2100" dirty="0" smtClean="0">
                <a:latin typeface="Times New Roman" pitchFamily="18" charset="0"/>
                <a:cs typeface="Times New Roman" pitchFamily="18" charset="0"/>
              </a:rPr>
              <a:t>  </a:t>
            </a:r>
            <a:r>
              <a:rPr lang="en-US" altLang="zh-CN" sz="2100" b="1" dirty="0" smtClean="0">
                <a:solidFill>
                  <a:srgbClr val="FFFFFF"/>
                </a:solidFill>
                <a:latin typeface="Times New Roman" pitchFamily="18" charset="0"/>
                <a:cs typeface="Times New Roman" pitchFamily="18" charset="0"/>
              </a:rPr>
              <a:t>τυφλό</a:t>
            </a:r>
          </a:p>
        </p:txBody>
      </p:sp>
      <p:sp>
        <p:nvSpPr>
          <p:cNvPr id="9" name="TextBox 1"/>
          <p:cNvSpPr txBox="1"/>
          <p:nvPr/>
        </p:nvSpPr>
        <p:spPr>
          <a:xfrm>
            <a:off x="2933701" y="3848101"/>
            <a:ext cx="2055627" cy="1328548"/>
          </a:xfrm>
          <a:prstGeom prst="rect">
            <a:avLst/>
          </a:prstGeom>
          <a:noFill/>
        </p:spPr>
        <p:txBody>
          <a:bodyPr wrap="none" lIns="0" tIns="0" rIns="0" bIns="45699" rtlCol="0">
            <a:spAutoFit/>
          </a:bodyPr>
          <a:lstStyle/>
          <a:p>
            <a:pPr>
              <a:lnSpc>
                <a:spcPts val="2700"/>
              </a:lnSpc>
              <a:tabLst>
                <a:tab pos="1066320" algn="l"/>
              </a:tabLst>
            </a:pPr>
            <a:r>
              <a:rPr lang="en-US" altLang="zh-CN" dirty="0" smtClean="0"/>
              <a:t>	</a:t>
            </a:r>
            <a:r>
              <a:rPr lang="en-US" altLang="zh-CN" sz="2100" b="1" dirty="0" err="1" smtClean="0">
                <a:solidFill>
                  <a:srgbClr val="FFFFFF"/>
                </a:solidFill>
                <a:latin typeface="Times New Roman" pitchFamily="18" charset="0"/>
                <a:cs typeface="Times New Roman" pitchFamily="18" charset="0"/>
              </a:rPr>
              <a:t>Το</a:t>
            </a:r>
            <a:r>
              <a:rPr lang="en-US" altLang="zh-CN" sz="2100" dirty="0" smtClean="0">
                <a:latin typeface="Times New Roman" pitchFamily="18" charset="0"/>
                <a:cs typeface="Times New Roman" pitchFamily="18" charset="0"/>
              </a:rPr>
              <a:t> </a:t>
            </a:r>
            <a:r>
              <a:rPr lang="el-GR" altLang="zh-CN" sz="2100" b="1" dirty="0" smtClean="0">
                <a:solidFill>
                  <a:srgbClr val="FFFFFF"/>
                </a:solidFill>
                <a:latin typeface="Times New Roman" pitchFamily="18" charset="0"/>
                <a:cs typeface="Times New Roman" pitchFamily="18" charset="0"/>
              </a:rPr>
              <a:t> </a:t>
            </a:r>
            <a:r>
              <a:rPr lang="el-GR" altLang="zh-CN" sz="2100" b="1" dirty="0" smtClean="0">
                <a:solidFill>
                  <a:srgbClr val="FFFFFF"/>
                </a:solidFill>
                <a:latin typeface="Times New Roman" pitchFamily="18" charset="0"/>
                <a:cs typeface="Times New Roman" pitchFamily="18" charset="0"/>
              </a:rPr>
              <a:t>ορθό</a:t>
            </a:r>
            <a:endParaRPr lang="en-US" altLang="zh-CN" sz="2100" b="1" dirty="0" smtClean="0">
              <a:solidFill>
                <a:srgbClr val="FFFFFF"/>
              </a:solidFill>
              <a:latin typeface="Times New Roman" pitchFamily="18" charset="0"/>
              <a:cs typeface="Times New Roman" pitchFamily="18" charset="0"/>
            </a:endParaRP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3300"/>
              </a:lnSpc>
              <a:tabLst>
                <a:tab pos="1066320" algn="l"/>
              </a:tabLst>
            </a:pPr>
            <a:r>
              <a:rPr lang="en-US" altLang="zh-CN" sz="2100" b="1" dirty="0" smtClean="0">
                <a:solidFill>
                  <a:srgbClr val="FFFFFF"/>
                </a:solidFill>
                <a:latin typeface="Times New Roman" pitchFamily="18" charset="0"/>
                <a:cs typeface="Times New Roman" pitchFamily="18" charset="0"/>
              </a:rPr>
              <a:t>Το</a:t>
            </a:r>
            <a:r>
              <a:rPr lang="en-US" altLang="zh-CN" sz="2100" dirty="0" smtClean="0">
                <a:latin typeface="Times New Roman" pitchFamily="18" charset="0"/>
                <a:cs typeface="Times New Roman" pitchFamily="18" charset="0"/>
              </a:rPr>
              <a:t> </a:t>
            </a:r>
            <a:r>
              <a:rPr lang="en-US" altLang="zh-CN" sz="2100" b="1" dirty="0" smtClean="0">
                <a:solidFill>
                  <a:srgbClr val="FFFFFF"/>
                </a:solidFill>
                <a:latin typeface="Times New Roman" pitchFamily="18" charset="0"/>
                <a:cs typeface="Times New Roman" pitchFamily="18" charset="0"/>
              </a:rPr>
              <a:t>κόλον</a:t>
            </a:r>
          </a:p>
        </p:txBody>
      </p:sp>
      <p:pic>
        <p:nvPicPr>
          <p:cNvPr id="11" name="Picture 4" descr="Colon 3"/>
          <p:cNvPicPr>
            <a:picLocks noChangeAspect="1" noChangeArrowheads="1"/>
          </p:cNvPicPr>
          <p:nvPr/>
        </p:nvPicPr>
        <p:blipFill>
          <a:blip r:embed="rId7" cstate="print"/>
          <a:srcRect/>
          <a:stretch>
            <a:fillRect/>
          </a:stretch>
        </p:blipFill>
        <p:spPr bwMode="auto">
          <a:xfrm>
            <a:off x="697706" y="5076031"/>
            <a:ext cx="5791200" cy="2485232"/>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el-GR" sz="4600" b="1" dirty="0">
              <a:solidFill>
                <a:srgbClr val="FFFF00"/>
              </a:solidFill>
            </a:endParaRPr>
          </a:p>
        </p:txBody>
      </p:sp>
      <p:sp>
        <p:nvSpPr>
          <p:cNvPr id="19459" name="Rectangle 3"/>
          <p:cNvSpPr>
            <a:spLocks noGrp="1" noChangeArrowheads="1"/>
          </p:cNvSpPr>
          <p:nvPr>
            <p:ph type="body" idx="1"/>
          </p:nvPr>
        </p:nvSpPr>
        <p:spPr>
          <a:xfrm>
            <a:off x="623689" y="1176197"/>
            <a:ext cx="9622632" cy="756126"/>
          </a:xfrm>
        </p:spPr>
        <p:txBody>
          <a:bodyPr/>
          <a:lstStyle/>
          <a:p>
            <a:pPr>
              <a:buFontTx/>
              <a:buNone/>
            </a:pPr>
            <a:endParaRPr lang="el-GR" b="1" dirty="0">
              <a:solidFill>
                <a:srgbClr val="FF0000"/>
              </a:solidFill>
            </a:endParaRPr>
          </a:p>
        </p:txBody>
      </p:sp>
      <p:pic>
        <p:nvPicPr>
          <p:cNvPr id="19460" name="Picture 4" descr="Λεμφαδένες του παχέος"/>
          <p:cNvPicPr>
            <a:picLocks noChangeAspect="1" noChangeArrowheads="1"/>
          </p:cNvPicPr>
          <p:nvPr/>
        </p:nvPicPr>
        <p:blipFill>
          <a:blip r:embed="rId2" cstate="print"/>
          <a:srcRect/>
          <a:stretch>
            <a:fillRect/>
          </a:stretch>
        </p:blipFill>
        <p:spPr bwMode="auto">
          <a:xfrm>
            <a:off x="7022306" y="0"/>
            <a:ext cx="3669507" cy="7561263"/>
          </a:xfrm>
          <a:prstGeom prst="rect">
            <a:avLst/>
          </a:prstGeom>
          <a:noFill/>
        </p:spPr>
      </p:pic>
      <p:pic>
        <p:nvPicPr>
          <p:cNvPr id="6" name="Picture 5" descr="Αρτηρίες του παχέος"/>
          <p:cNvPicPr>
            <a:picLocks noChangeAspect="1" noChangeArrowheads="1"/>
          </p:cNvPicPr>
          <p:nvPr/>
        </p:nvPicPr>
        <p:blipFill>
          <a:blip r:embed="rId3" cstate="print"/>
          <a:srcRect/>
          <a:stretch>
            <a:fillRect/>
          </a:stretch>
        </p:blipFill>
        <p:spPr bwMode="auto">
          <a:xfrm>
            <a:off x="0" y="0"/>
            <a:ext cx="4143375" cy="7561262"/>
          </a:xfrm>
          <a:prstGeom prst="rect">
            <a:avLst/>
          </a:prstGeom>
          <a:noFill/>
        </p:spPr>
      </p:pic>
      <p:pic>
        <p:nvPicPr>
          <p:cNvPr id="7" name="Picture 6" descr="Φλέβες του παχέος zoom"/>
          <p:cNvPicPr>
            <a:picLocks noChangeAspect="1" noChangeArrowheads="1"/>
          </p:cNvPicPr>
          <p:nvPr/>
        </p:nvPicPr>
        <p:blipFill>
          <a:blip r:embed="rId4" cstate="print"/>
          <a:srcRect/>
          <a:stretch>
            <a:fillRect/>
          </a:stretch>
        </p:blipFill>
        <p:spPr bwMode="auto">
          <a:xfrm>
            <a:off x="4050506" y="-1"/>
            <a:ext cx="3048000" cy="756126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3" name="Freeform 3"/>
          <p:cNvSpPr/>
          <p:nvPr/>
        </p:nvSpPr>
        <p:spPr>
          <a:xfrm>
            <a:off x="6249923" y="1485900"/>
            <a:ext cx="530352" cy="466344"/>
          </a:xfrm>
          <a:custGeom>
            <a:avLst/>
            <a:gdLst>
              <a:gd name="connsiteX0" fmla="*/ 512064 w 530352"/>
              <a:gd name="connsiteY0" fmla="*/ 199644 h 466344"/>
              <a:gd name="connsiteX1" fmla="*/ 470916 w 530352"/>
              <a:gd name="connsiteY1" fmla="*/ 150875 h 466344"/>
              <a:gd name="connsiteX2" fmla="*/ 82295 w 530352"/>
              <a:gd name="connsiteY2" fmla="*/ 466344 h 466344"/>
              <a:gd name="connsiteX3" fmla="*/ 0 w 530352"/>
              <a:gd name="connsiteY3" fmla="*/ 365760 h 466344"/>
              <a:gd name="connsiteX4" fmla="*/ 388619 w 530352"/>
              <a:gd name="connsiteY4" fmla="*/ 50291 h 466344"/>
              <a:gd name="connsiteX5" fmla="*/ 348995 w 530352"/>
              <a:gd name="connsiteY5" fmla="*/ 0 h 466344"/>
              <a:gd name="connsiteX6" fmla="*/ 530352 w 530352"/>
              <a:gd name="connsiteY6" fmla="*/ 18287 h 466344"/>
              <a:gd name="connsiteX7" fmla="*/ 512064 w 530352"/>
              <a:gd name="connsiteY7" fmla="*/ 199644 h 46634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530352" h="466344">
                <a:moveTo>
                  <a:pt x="512064" y="199644"/>
                </a:moveTo>
                <a:lnTo>
                  <a:pt x="470916" y="150875"/>
                </a:lnTo>
                <a:lnTo>
                  <a:pt x="82295" y="466344"/>
                </a:lnTo>
                <a:lnTo>
                  <a:pt x="0" y="365760"/>
                </a:lnTo>
                <a:lnTo>
                  <a:pt x="388619" y="50291"/>
                </a:lnTo>
                <a:lnTo>
                  <a:pt x="348995" y="0"/>
                </a:lnTo>
                <a:lnTo>
                  <a:pt x="530352" y="18287"/>
                </a:lnTo>
                <a:lnTo>
                  <a:pt x="512064" y="199644"/>
                </a:lnTo>
              </a:path>
            </a:pathLst>
          </a:custGeom>
          <a:solidFill>
            <a:srgbClr val="4F81BD">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5" name="Freeform 3"/>
          <p:cNvSpPr/>
          <p:nvPr/>
        </p:nvSpPr>
        <p:spPr>
          <a:xfrm>
            <a:off x="5530598" y="2781303"/>
            <a:ext cx="530352" cy="466343"/>
          </a:xfrm>
          <a:custGeom>
            <a:avLst/>
            <a:gdLst>
              <a:gd name="connsiteX0" fmla="*/ 510540 w 530352"/>
              <a:gd name="connsiteY0" fmla="*/ 201167 h 466343"/>
              <a:gd name="connsiteX1" fmla="*/ 469392 w 530352"/>
              <a:gd name="connsiteY1" fmla="*/ 150875 h 466343"/>
              <a:gd name="connsiteX2" fmla="*/ 80772 w 530352"/>
              <a:gd name="connsiteY2" fmla="*/ 466344 h 466343"/>
              <a:gd name="connsiteX3" fmla="*/ 0 w 530352"/>
              <a:gd name="connsiteY3" fmla="*/ 365759 h 466343"/>
              <a:gd name="connsiteX4" fmla="*/ 388620 w 530352"/>
              <a:gd name="connsiteY4" fmla="*/ 50291 h 466343"/>
              <a:gd name="connsiteX5" fmla="*/ 347472 w 530352"/>
              <a:gd name="connsiteY5" fmla="*/ 0 h 466343"/>
              <a:gd name="connsiteX6" fmla="*/ 530352 w 530352"/>
              <a:gd name="connsiteY6" fmla="*/ 19811 h 466343"/>
              <a:gd name="connsiteX7" fmla="*/ 510540 w 530352"/>
              <a:gd name="connsiteY7" fmla="*/ 201167 h 46634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530352" h="466343">
                <a:moveTo>
                  <a:pt x="510540" y="201167"/>
                </a:moveTo>
                <a:lnTo>
                  <a:pt x="469392" y="150875"/>
                </a:lnTo>
                <a:lnTo>
                  <a:pt x="80772" y="466344"/>
                </a:lnTo>
                <a:lnTo>
                  <a:pt x="0" y="365759"/>
                </a:lnTo>
                <a:lnTo>
                  <a:pt x="388620" y="50291"/>
                </a:lnTo>
                <a:lnTo>
                  <a:pt x="347472" y="0"/>
                </a:lnTo>
                <a:lnTo>
                  <a:pt x="530352" y="19811"/>
                </a:lnTo>
                <a:lnTo>
                  <a:pt x="510540" y="201167"/>
                </a:lnTo>
              </a:path>
            </a:pathLst>
          </a:custGeom>
          <a:solidFill>
            <a:srgbClr val="4F81BD">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6" name="Freeform 3"/>
          <p:cNvSpPr/>
          <p:nvPr/>
        </p:nvSpPr>
        <p:spPr>
          <a:xfrm>
            <a:off x="7185660" y="3214115"/>
            <a:ext cx="530352" cy="466344"/>
          </a:xfrm>
          <a:custGeom>
            <a:avLst/>
            <a:gdLst>
              <a:gd name="connsiteX0" fmla="*/ 512064 w 530352"/>
              <a:gd name="connsiteY0" fmla="*/ 199644 h 466344"/>
              <a:gd name="connsiteX1" fmla="*/ 470916 w 530352"/>
              <a:gd name="connsiteY1" fmla="*/ 150876 h 466344"/>
              <a:gd name="connsiteX2" fmla="*/ 82295 w 530352"/>
              <a:gd name="connsiteY2" fmla="*/ 466344 h 466344"/>
              <a:gd name="connsiteX3" fmla="*/ 0 w 530352"/>
              <a:gd name="connsiteY3" fmla="*/ 365760 h 466344"/>
              <a:gd name="connsiteX4" fmla="*/ 390143 w 530352"/>
              <a:gd name="connsiteY4" fmla="*/ 50292 h 466344"/>
              <a:gd name="connsiteX5" fmla="*/ 348995 w 530352"/>
              <a:gd name="connsiteY5" fmla="*/ 0 h 466344"/>
              <a:gd name="connsiteX6" fmla="*/ 530352 w 530352"/>
              <a:gd name="connsiteY6" fmla="*/ 18288 h 466344"/>
              <a:gd name="connsiteX7" fmla="*/ 512064 w 530352"/>
              <a:gd name="connsiteY7" fmla="*/ 199644 h 46634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530352" h="466344">
                <a:moveTo>
                  <a:pt x="512064" y="199644"/>
                </a:moveTo>
                <a:lnTo>
                  <a:pt x="470916" y="150876"/>
                </a:lnTo>
                <a:lnTo>
                  <a:pt x="82295" y="466344"/>
                </a:lnTo>
                <a:lnTo>
                  <a:pt x="0" y="365760"/>
                </a:lnTo>
                <a:lnTo>
                  <a:pt x="390143" y="50292"/>
                </a:lnTo>
                <a:lnTo>
                  <a:pt x="348995" y="0"/>
                </a:lnTo>
                <a:lnTo>
                  <a:pt x="530352" y="18288"/>
                </a:lnTo>
                <a:lnTo>
                  <a:pt x="512064" y="199644"/>
                </a:lnTo>
              </a:path>
            </a:pathLst>
          </a:custGeom>
          <a:solidFill>
            <a:srgbClr val="4F81BD">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7" name="Picture 3"/>
          <p:cNvPicPr>
            <a:picLocks noChangeAspect="1" noChangeArrowheads="1"/>
          </p:cNvPicPr>
          <p:nvPr/>
        </p:nvPicPr>
        <p:blipFill>
          <a:blip r:embed="rId3" cstate="print"/>
          <a:srcRect/>
          <a:stretch>
            <a:fillRect/>
          </a:stretch>
        </p:blipFill>
        <p:spPr bwMode="auto">
          <a:xfrm>
            <a:off x="2235201" y="4343402"/>
            <a:ext cx="2755900" cy="2628901"/>
          </a:xfrm>
          <a:prstGeom prst="rect">
            <a:avLst/>
          </a:prstGeom>
          <a:noFill/>
        </p:spPr>
      </p:pic>
      <p:pic>
        <p:nvPicPr>
          <p:cNvPr id="8" name="Picture 3"/>
          <p:cNvPicPr>
            <a:picLocks noChangeAspect="1" noChangeArrowheads="1"/>
          </p:cNvPicPr>
          <p:nvPr/>
        </p:nvPicPr>
        <p:blipFill>
          <a:blip r:embed="rId4" cstate="print"/>
          <a:srcRect/>
          <a:stretch>
            <a:fillRect/>
          </a:stretch>
        </p:blipFill>
        <p:spPr bwMode="auto">
          <a:xfrm>
            <a:off x="5473700" y="1460500"/>
            <a:ext cx="4216400" cy="2247900"/>
          </a:xfrm>
          <a:prstGeom prst="rect">
            <a:avLst/>
          </a:prstGeom>
          <a:noFill/>
        </p:spPr>
      </p:pic>
      <p:sp>
        <p:nvSpPr>
          <p:cNvPr id="2" name="TextBox 1"/>
          <p:cNvSpPr txBox="1"/>
          <p:nvPr/>
        </p:nvSpPr>
        <p:spPr>
          <a:xfrm>
            <a:off x="4711700" y="647702"/>
            <a:ext cx="1243930" cy="533458"/>
          </a:xfrm>
          <a:prstGeom prst="rect">
            <a:avLst/>
          </a:prstGeom>
          <a:noFill/>
        </p:spPr>
        <p:txBody>
          <a:bodyPr wrap="none" lIns="0" tIns="0" rIns="0" bIns="45699" rtlCol="0">
            <a:spAutoFit/>
          </a:bodyPr>
          <a:lstStyle/>
          <a:p>
            <a:pPr>
              <a:lnSpc>
                <a:spcPts val="3797"/>
              </a:lnSpc>
            </a:pPr>
            <a:r>
              <a:rPr lang="en-US" altLang="zh-CN" sz="2900" b="1" i="1" dirty="0" smtClean="0">
                <a:solidFill>
                  <a:srgbClr val="558ED5"/>
                </a:solidFill>
                <a:latin typeface="Times New Roman" pitchFamily="18" charset="0"/>
                <a:cs typeface="Times New Roman" pitchFamily="18" charset="0"/>
              </a:rPr>
              <a:t>1.</a:t>
            </a:r>
            <a:r>
              <a:rPr lang="en-US" altLang="zh-CN" sz="2900" dirty="0" smtClean="0">
                <a:latin typeface="Times New Roman" pitchFamily="18" charset="0"/>
                <a:cs typeface="Times New Roman" pitchFamily="18" charset="0"/>
              </a:rPr>
              <a:t> </a:t>
            </a:r>
            <a:r>
              <a:rPr lang="en-US" altLang="zh-CN" sz="2900" b="1" i="1" dirty="0" smtClean="0">
                <a:solidFill>
                  <a:srgbClr val="558ED5"/>
                </a:solidFill>
                <a:latin typeface="Times New Roman" pitchFamily="18" charset="0"/>
                <a:cs typeface="Times New Roman" pitchFamily="18" charset="0"/>
              </a:rPr>
              <a:t>Χείλη</a:t>
            </a:r>
          </a:p>
        </p:txBody>
      </p:sp>
      <p:sp>
        <p:nvSpPr>
          <p:cNvPr id="9" name="TextBox 1"/>
          <p:cNvSpPr txBox="1"/>
          <p:nvPr/>
        </p:nvSpPr>
        <p:spPr>
          <a:xfrm>
            <a:off x="5435603" y="4470400"/>
            <a:ext cx="867225" cy="366746"/>
          </a:xfrm>
          <a:prstGeom prst="rect">
            <a:avLst/>
          </a:prstGeom>
          <a:noFill/>
        </p:spPr>
        <p:txBody>
          <a:bodyPr wrap="none" lIns="0" tIns="0" rIns="0" bIns="45699" rtlCol="0">
            <a:spAutoFit/>
          </a:bodyPr>
          <a:lstStyle/>
          <a:p>
            <a:pPr>
              <a:lnSpc>
                <a:spcPts val="2500"/>
              </a:lnSpc>
            </a:pPr>
            <a:r>
              <a:rPr lang="en-US" altLang="zh-CN" dirty="0" smtClean="0">
                <a:solidFill>
                  <a:srgbClr val="FFFFFF"/>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Δέρμα</a:t>
            </a:r>
          </a:p>
        </p:txBody>
      </p:sp>
      <p:sp>
        <p:nvSpPr>
          <p:cNvPr id="10" name="TextBox 1"/>
          <p:cNvSpPr txBox="1"/>
          <p:nvPr/>
        </p:nvSpPr>
        <p:spPr>
          <a:xfrm>
            <a:off x="5435603" y="4737102"/>
            <a:ext cx="1885131" cy="366746"/>
          </a:xfrm>
          <a:prstGeom prst="rect">
            <a:avLst/>
          </a:prstGeom>
          <a:noFill/>
        </p:spPr>
        <p:txBody>
          <a:bodyPr wrap="none" lIns="0" tIns="0" rIns="0" bIns="45699" rtlCol="0">
            <a:spAutoFit/>
          </a:bodyPr>
          <a:lstStyle/>
          <a:p>
            <a:pPr>
              <a:lnSpc>
                <a:spcPts val="2500"/>
              </a:lnSpc>
            </a:pPr>
            <a:r>
              <a:rPr lang="en-US" altLang="zh-CN" dirty="0" smtClean="0">
                <a:solidFill>
                  <a:srgbClr val="FFFFFF"/>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Μυική</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στοιβάδα</a:t>
            </a:r>
          </a:p>
        </p:txBody>
      </p:sp>
      <p:sp>
        <p:nvSpPr>
          <p:cNvPr id="11" name="TextBox 1"/>
          <p:cNvSpPr txBox="1"/>
          <p:nvPr/>
        </p:nvSpPr>
        <p:spPr>
          <a:xfrm>
            <a:off x="5486400" y="5016500"/>
            <a:ext cx="2699457" cy="366746"/>
          </a:xfrm>
          <a:prstGeom prst="rect">
            <a:avLst/>
          </a:prstGeom>
          <a:noFill/>
        </p:spPr>
        <p:txBody>
          <a:bodyPr wrap="none" lIns="0" tIns="0" rIns="0" bIns="45699" rtlCol="0">
            <a:spAutoFit/>
          </a:bodyPr>
          <a:lstStyle/>
          <a:p>
            <a:pPr>
              <a:lnSpc>
                <a:spcPts val="2500"/>
              </a:lnSpc>
            </a:pPr>
            <a:r>
              <a:rPr lang="en-US" altLang="zh-CN" b="1" dirty="0" smtClean="0">
                <a:solidFill>
                  <a:srgbClr val="FFFFFF"/>
                </a:solidFill>
                <a:latin typeface="Times New Roman" pitchFamily="18" charset="0"/>
                <a:cs typeface="Times New Roman" pitchFamily="18" charset="0"/>
              </a:rPr>
              <a:t>(σφιγκτήρας</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στόματος)</a:t>
            </a:r>
          </a:p>
        </p:txBody>
      </p:sp>
      <p:sp>
        <p:nvSpPr>
          <p:cNvPr id="12" name="TextBox 1"/>
          <p:cNvSpPr txBox="1"/>
          <p:nvPr/>
        </p:nvSpPr>
        <p:spPr>
          <a:xfrm>
            <a:off x="5435600" y="5295900"/>
            <a:ext cx="1466748" cy="366746"/>
          </a:xfrm>
          <a:prstGeom prst="rect">
            <a:avLst/>
          </a:prstGeom>
          <a:noFill/>
        </p:spPr>
        <p:txBody>
          <a:bodyPr wrap="none" lIns="0" tIns="0" rIns="0" bIns="45699" rtlCol="0">
            <a:spAutoFit/>
          </a:bodyPr>
          <a:lstStyle/>
          <a:p>
            <a:pPr>
              <a:lnSpc>
                <a:spcPts val="2500"/>
              </a:lnSpc>
            </a:pPr>
            <a:r>
              <a:rPr lang="en-US" altLang="zh-CN" dirty="0" smtClean="0">
                <a:solidFill>
                  <a:srgbClr val="FFFFFF"/>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b="1" dirty="0" smtClean="0">
                <a:solidFill>
                  <a:srgbClr val="FFFFFF"/>
                </a:solidFill>
                <a:latin typeface="Times New Roman" pitchFamily="18" charset="0"/>
                <a:cs typeface="Times New Roman" pitchFamily="18" charset="0"/>
              </a:rPr>
              <a:t>Βλεννογόνος</a:t>
            </a:r>
          </a:p>
        </p:txBody>
      </p:sp>
      <p:sp>
        <p:nvSpPr>
          <p:cNvPr id="13" name="TextBox 1"/>
          <p:cNvSpPr txBox="1"/>
          <p:nvPr/>
        </p:nvSpPr>
        <p:spPr>
          <a:xfrm>
            <a:off x="1181103" y="1155700"/>
            <a:ext cx="7474931"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Αφορίζουν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στοματική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σχισμή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συνενώνονται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στις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εκατέρωθεν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γωνίες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p>
        </p:txBody>
      </p:sp>
      <p:sp>
        <p:nvSpPr>
          <p:cNvPr id="14" name="TextBox 1"/>
          <p:cNvSpPr txBox="1"/>
          <p:nvPr/>
        </p:nvSpPr>
        <p:spPr>
          <a:xfrm>
            <a:off x="1244600" y="1435100"/>
            <a:ext cx="934551"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στόματος.</a:t>
            </a:r>
          </a:p>
        </p:txBody>
      </p:sp>
      <p:sp>
        <p:nvSpPr>
          <p:cNvPr id="15" name="TextBox 1"/>
          <p:cNvSpPr txBox="1"/>
          <p:nvPr/>
        </p:nvSpPr>
        <p:spPr>
          <a:xfrm>
            <a:off x="1257301" y="1955799"/>
            <a:ext cx="3470630"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άνω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χείλος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φθάνει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μέχρι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βάση</a:t>
            </a:r>
          </a:p>
        </p:txBody>
      </p:sp>
      <p:sp>
        <p:nvSpPr>
          <p:cNvPr id="16" name="TextBox 1"/>
          <p:cNvSpPr txBox="1"/>
          <p:nvPr/>
        </p:nvSpPr>
        <p:spPr>
          <a:xfrm>
            <a:off x="1320800" y="2222501"/>
            <a:ext cx="961802"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μύτης</a:t>
            </a:r>
          </a:p>
        </p:txBody>
      </p:sp>
      <p:sp>
        <p:nvSpPr>
          <p:cNvPr id="17" name="TextBox 1"/>
          <p:cNvSpPr txBox="1"/>
          <p:nvPr/>
        </p:nvSpPr>
        <p:spPr>
          <a:xfrm>
            <a:off x="1181099" y="2527301"/>
            <a:ext cx="3796296"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Στα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πλάγια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χωρίζεται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τις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παρειές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a:t>
            </a:r>
          </a:p>
        </p:txBody>
      </p:sp>
      <p:sp>
        <p:nvSpPr>
          <p:cNvPr id="18" name="TextBox 1"/>
          <p:cNvSpPr txBox="1"/>
          <p:nvPr/>
        </p:nvSpPr>
        <p:spPr>
          <a:xfrm>
            <a:off x="1244600" y="2806700"/>
            <a:ext cx="2202462"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ρινοχειλική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αύλακα</a:t>
            </a:r>
          </a:p>
        </p:txBody>
      </p:sp>
      <p:sp>
        <p:nvSpPr>
          <p:cNvPr id="19" name="TextBox 1"/>
          <p:cNvSpPr txBox="1"/>
          <p:nvPr/>
        </p:nvSpPr>
        <p:spPr>
          <a:xfrm>
            <a:off x="863603" y="3530600"/>
            <a:ext cx="4387676"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κάτω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χείλος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χωρίζεται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γενείο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p>
        </p:txBody>
      </p:sp>
      <p:sp>
        <p:nvSpPr>
          <p:cNvPr id="20" name="TextBox 1"/>
          <p:cNvSpPr txBox="1"/>
          <p:nvPr/>
        </p:nvSpPr>
        <p:spPr>
          <a:xfrm>
            <a:off x="914403" y="3810001"/>
            <a:ext cx="2975495"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εγκάρσια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γενειοχειλική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αύλακα</a:t>
            </a:r>
            <a:r>
              <a:rPr lang="en-US" altLang="zh-CN" dirty="0" smtClean="0">
                <a:solidFill>
                  <a:srgbClr val="000000"/>
                </a:solidFill>
                <a:latin typeface="Times New Roman" pitchFamily="18" charset="0"/>
                <a:cs typeface="Times New Roman" pitchFamily="18" charset="0"/>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3" name="Freeform 3"/>
          <p:cNvSpPr/>
          <p:nvPr/>
        </p:nvSpPr>
        <p:spPr>
          <a:xfrm>
            <a:off x="1507240" y="1155194"/>
            <a:ext cx="1505711" cy="32003"/>
          </a:xfrm>
          <a:custGeom>
            <a:avLst/>
            <a:gdLst>
              <a:gd name="connsiteX0" fmla="*/ 0 w 1505711"/>
              <a:gd name="connsiteY0" fmla="*/ 16002 h 32003"/>
              <a:gd name="connsiteX1" fmla="*/ 1505711 w 1505711"/>
              <a:gd name="connsiteY1" fmla="*/ 16002 h 32003"/>
            </a:gdLst>
            <a:ahLst/>
            <a:cxnLst>
              <a:cxn ang="0">
                <a:pos x="connsiteX0" y="connsiteY0"/>
              </a:cxn>
              <a:cxn ang="1">
                <a:pos x="connsiteX1" y="connsiteY1"/>
              </a:cxn>
            </a:cxnLst>
            <a:rect l="l" t="t" r="r" b="b"/>
            <a:pathLst>
              <a:path w="1505711" h="32003">
                <a:moveTo>
                  <a:pt x="0" y="16002"/>
                </a:moveTo>
                <a:lnTo>
                  <a:pt x="1505711" y="16002"/>
                </a:lnTo>
              </a:path>
            </a:pathLst>
          </a:custGeom>
          <a:ln w="38100">
            <a:solidFill>
              <a:srgbClr val="4F81BD">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91399" tIns="45699" rIns="91399" bIns="45699" rtlCol="0" anchor="ctr"/>
          <a:lstStyle/>
          <a:p>
            <a:pPr algn="ctr"/>
            <a:endParaRPr lang="zh-CN" altLang="en-US"/>
          </a:p>
        </p:txBody>
      </p:sp>
      <p:pic>
        <p:nvPicPr>
          <p:cNvPr id="5" name="Picture 3"/>
          <p:cNvPicPr>
            <a:picLocks noChangeAspect="1" noChangeArrowheads="1"/>
          </p:cNvPicPr>
          <p:nvPr/>
        </p:nvPicPr>
        <p:blipFill>
          <a:blip r:embed="rId3" cstate="print"/>
          <a:srcRect/>
          <a:stretch>
            <a:fillRect/>
          </a:stretch>
        </p:blipFill>
        <p:spPr bwMode="auto">
          <a:xfrm>
            <a:off x="1231900" y="3987800"/>
            <a:ext cx="2324100" cy="2921000"/>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5981700" y="749300"/>
            <a:ext cx="3581400" cy="3987800"/>
          </a:xfrm>
          <a:prstGeom prst="rect">
            <a:avLst/>
          </a:prstGeom>
          <a:noFill/>
        </p:spPr>
      </p:pic>
      <p:sp>
        <p:nvSpPr>
          <p:cNvPr id="2" name="TextBox 1"/>
          <p:cNvSpPr txBox="1"/>
          <p:nvPr/>
        </p:nvSpPr>
        <p:spPr>
          <a:xfrm>
            <a:off x="1498600" y="825501"/>
            <a:ext cx="1331070" cy="469338"/>
          </a:xfrm>
          <a:prstGeom prst="rect">
            <a:avLst/>
          </a:prstGeom>
          <a:noFill/>
        </p:spPr>
        <p:txBody>
          <a:bodyPr wrap="none" lIns="0" tIns="0" rIns="0" bIns="45699" rtlCol="0">
            <a:spAutoFit/>
          </a:bodyPr>
          <a:lstStyle/>
          <a:p>
            <a:pPr>
              <a:lnSpc>
                <a:spcPts val="3300"/>
              </a:lnSpc>
            </a:pPr>
            <a:r>
              <a:rPr lang="en-US" altLang="zh-CN" sz="2400" b="1" dirty="0" smtClean="0">
                <a:solidFill>
                  <a:srgbClr val="4F81BD"/>
                </a:solidFill>
                <a:latin typeface="Times New Roman" pitchFamily="18" charset="0"/>
                <a:cs typeface="Times New Roman" pitchFamily="18" charset="0"/>
              </a:rPr>
              <a:t>Το</a:t>
            </a:r>
            <a:r>
              <a:rPr lang="en-US" altLang="zh-CN" sz="2400" dirty="0" smtClean="0">
                <a:latin typeface="Times New Roman" pitchFamily="18" charset="0"/>
                <a:cs typeface="Times New Roman" pitchFamily="18" charset="0"/>
              </a:rPr>
              <a:t>  </a:t>
            </a:r>
            <a:r>
              <a:rPr lang="en-US" altLang="zh-CN" sz="2400" b="1" dirty="0" smtClean="0">
                <a:solidFill>
                  <a:srgbClr val="4F81BD"/>
                </a:solidFill>
                <a:latin typeface="Times New Roman" pitchFamily="18" charset="0"/>
                <a:cs typeface="Times New Roman" pitchFamily="18" charset="0"/>
              </a:rPr>
              <a:t>Τυφλό</a:t>
            </a:r>
          </a:p>
        </p:txBody>
      </p:sp>
      <p:sp>
        <p:nvSpPr>
          <p:cNvPr id="7" name="TextBox 1"/>
          <p:cNvSpPr txBox="1"/>
          <p:nvPr/>
        </p:nvSpPr>
        <p:spPr>
          <a:xfrm>
            <a:off x="1066799" y="1460500"/>
            <a:ext cx="4378956"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αρχή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παχέος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εντέρου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βρίσκεται</a:t>
            </a:r>
          </a:p>
        </p:txBody>
      </p:sp>
      <p:sp>
        <p:nvSpPr>
          <p:cNvPr id="8" name="TextBox 1"/>
          <p:cNvSpPr txBox="1"/>
          <p:nvPr/>
        </p:nvSpPr>
        <p:spPr>
          <a:xfrm>
            <a:off x="1193800" y="1739901"/>
            <a:ext cx="2356414"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δεξιό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λαγόνιο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βόθρο,</a:t>
            </a:r>
          </a:p>
        </p:txBody>
      </p:sp>
      <p:sp>
        <p:nvSpPr>
          <p:cNvPr id="9" name="TextBox 1"/>
          <p:cNvSpPr txBox="1"/>
          <p:nvPr/>
        </p:nvSpPr>
        <p:spPr>
          <a:xfrm>
            <a:off x="1066800" y="2425703"/>
            <a:ext cx="4572534" cy="1149011"/>
          </a:xfrm>
          <a:prstGeom prst="rect">
            <a:avLst/>
          </a:prstGeom>
          <a:noFill/>
        </p:spPr>
        <p:txBody>
          <a:bodyPr wrap="none" lIns="0" tIns="0" rIns="0" bIns="45699" rtlCol="0">
            <a:spAutoFit/>
          </a:bodyPr>
          <a:lstStyle/>
          <a:p>
            <a:pPr>
              <a:lnSpc>
                <a:spcPts val="2297"/>
              </a:lnSpc>
              <a:tabLst>
                <a:tab pos="63471" algn="l"/>
              </a:tabLst>
            </a:pPr>
            <a:r>
              <a:rPr lang="en-US" altLang="zh-CN" dirty="0" smtClean="0">
                <a:solidFill>
                  <a:srgbClr val="FFFFFF"/>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τυφλό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υπάρχει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ειλεοκολική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βαλβίδα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p>
          <a:p>
            <a:pPr>
              <a:lnSpc>
                <a:spcPts val="2100"/>
              </a:lnSpc>
              <a:tabLst>
                <a:tab pos="63471" algn="l"/>
              </a:tabLst>
            </a:pPr>
            <a:r>
              <a:rPr lang="en-US" altLang="zh-CN" dirty="0" smtClean="0"/>
              <a:t>	</a:t>
            </a:r>
            <a:r>
              <a:rPr lang="en-US" altLang="zh-CN" dirty="0" smtClean="0">
                <a:solidFill>
                  <a:srgbClr val="FFFFFF"/>
                </a:solidFill>
                <a:latin typeface="Times New Roman" pitchFamily="18" charset="0"/>
                <a:cs typeface="Times New Roman" pitchFamily="18" charset="0"/>
              </a:rPr>
              <a:t>οποία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άχρηστα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συστατικά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περνάνε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p>
          <a:p>
            <a:pPr>
              <a:lnSpc>
                <a:spcPts val="2100"/>
              </a:lnSpc>
              <a:tabLst>
                <a:tab pos="63471" algn="l"/>
              </a:tabLst>
            </a:pPr>
            <a:r>
              <a:rPr lang="en-US" altLang="zh-CN" dirty="0" smtClean="0"/>
              <a:t>	</a:t>
            </a:r>
            <a:r>
              <a:rPr lang="en-US" altLang="zh-CN" dirty="0" smtClean="0">
                <a:solidFill>
                  <a:srgbClr val="FFFFFF"/>
                </a:solidFill>
                <a:latin typeface="Times New Roman" pitchFamily="18" charset="0"/>
                <a:cs typeface="Times New Roman" pitchFamily="18" charset="0"/>
              </a:rPr>
              <a:t>λεπτό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παχύ</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έντερο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εμποδίζει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p>
          <a:p>
            <a:pPr>
              <a:lnSpc>
                <a:spcPts val="2100"/>
              </a:lnSpc>
              <a:tabLst>
                <a:tab pos="63471" algn="l"/>
              </a:tabLst>
            </a:pPr>
            <a:r>
              <a:rPr lang="en-US" altLang="zh-CN" dirty="0" smtClean="0"/>
              <a:t>	</a:t>
            </a:r>
            <a:r>
              <a:rPr lang="en-US" altLang="zh-CN" dirty="0" smtClean="0">
                <a:solidFill>
                  <a:srgbClr val="FFFFFF"/>
                </a:solidFill>
                <a:latin typeface="Times New Roman" pitchFamily="18" charset="0"/>
                <a:cs typeface="Times New Roman" pitchFamily="18" charset="0"/>
              </a:rPr>
              <a:t>παλινδρόμηση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τους</a:t>
            </a:r>
          </a:p>
        </p:txBody>
      </p:sp>
      <p:sp>
        <p:nvSpPr>
          <p:cNvPr id="10" name="TextBox 1"/>
          <p:cNvSpPr txBox="1"/>
          <p:nvPr/>
        </p:nvSpPr>
        <p:spPr>
          <a:xfrm>
            <a:off x="3632201" y="5257801"/>
            <a:ext cx="5375959"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οπίσθιο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τμήμα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υπάρχει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σκωληκοειδής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απόφυση</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dirty="0"/>
          </a:p>
        </p:txBody>
      </p:sp>
      <p:sp>
        <p:nvSpPr>
          <p:cNvPr id="3" name="Freeform 3"/>
          <p:cNvSpPr/>
          <p:nvPr/>
        </p:nvSpPr>
        <p:spPr>
          <a:xfrm>
            <a:off x="3212306" y="1189831"/>
            <a:ext cx="1520952" cy="32003"/>
          </a:xfrm>
          <a:custGeom>
            <a:avLst/>
            <a:gdLst>
              <a:gd name="connsiteX0" fmla="*/ 0 w 1520952"/>
              <a:gd name="connsiteY0" fmla="*/ 16001 h 32003"/>
              <a:gd name="connsiteX1" fmla="*/ 1520952 w 1520952"/>
              <a:gd name="connsiteY1" fmla="*/ 16001 h 32003"/>
            </a:gdLst>
            <a:ahLst/>
            <a:cxnLst>
              <a:cxn ang="0">
                <a:pos x="connsiteX0" y="connsiteY0"/>
              </a:cxn>
              <a:cxn ang="1">
                <a:pos x="connsiteX1" y="connsiteY1"/>
              </a:cxn>
            </a:cxnLst>
            <a:rect l="l" t="t" r="r" b="b"/>
            <a:pathLst>
              <a:path w="1520952" h="32003">
                <a:moveTo>
                  <a:pt x="0" y="16001"/>
                </a:moveTo>
                <a:lnTo>
                  <a:pt x="1520952" y="16001"/>
                </a:lnTo>
              </a:path>
            </a:pathLst>
          </a:custGeom>
          <a:ln w="38100">
            <a:solidFill>
              <a:srgbClr val="4F81BD">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91399" tIns="45699" rIns="91399" bIns="45699" rtlCol="0" anchor="ctr"/>
          <a:lstStyle/>
          <a:p>
            <a:pPr algn="ctr"/>
            <a:endParaRPr lang="zh-CN" altLang="en-US"/>
          </a:p>
        </p:txBody>
      </p:sp>
      <p:sp>
        <p:nvSpPr>
          <p:cNvPr id="5" name="Freeform 3"/>
          <p:cNvSpPr/>
          <p:nvPr/>
        </p:nvSpPr>
        <p:spPr>
          <a:xfrm>
            <a:off x="8874253" y="4140707"/>
            <a:ext cx="143256" cy="431292"/>
          </a:xfrm>
          <a:custGeom>
            <a:avLst/>
            <a:gdLst>
              <a:gd name="connsiteX0" fmla="*/ 0 w 143255"/>
              <a:gd name="connsiteY0" fmla="*/ 108204 h 431292"/>
              <a:gd name="connsiteX1" fmla="*/ 71627 w 143255"/>
              <a:gd name="connsiteY1" fmla="*/ 0 h 431292"/>
              <a:gd name="connsiteX2" fmla="*/ 143255 w 143255"/>
              <a:gd name="connsiteY2" fmla="*/ 108204 h 431292"/>
              <a:gd name="connsiteX3" fmla="*/ 106679 w 143255"/>
              <a:gd name="connsiteY3" fmla="*/ 108204 h 431292"/>
              <a:gd name="connsiteX4" fmla="*/ 106679 w 143255"/>
              <a:gd name="connsiteY4" fmla="*/ 431292 h 431292"/>
              <a:gd name="connsiteX5" fmla="*/ 36575 w 143255"/>
              <a:gd name="connsiteY5" fmla="*/ 431292 h 431292"/>
              <a:gd name="connsiteX6" fmla="*/ 36575 w 143255"/>
              <a:gd name="connsiteY6" fmla="*/ 108204 h 431292"/>
              <a:gd name="connsiteX7" fmla="*/ 0 w 143255"/>
              <a:gd name="connsiteY7" fmla="*/ 108204 h 43129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143255" h="431292">
                <a:moveTo>
                  <a:pt x="0" y="108204"/>
                </a:moveTo>
                <a:lnTo>
                  <a:pt x="71627" y="0"/>
                </a:lnTo>
                <a:lnTo>
                  <a:pt x="143255" y="108204"/>
                </a:lnTo>
                <a:lnTo>
                  <a:pt x="106679" y="108204"/>
                </a:lnTo>
                <a:lnTo>
                  <a:pt x="106679" y="431292"/>
                </a:lnTo>
                <a:lnTo>
                  <a:pt x="36575" y="431292"/>
                </a:lnTo>
                <a:lnTo>
                  <a:pt x="36575" y="108204"/>
                </a:lnTo>
                <a:lnTo>
                  <a:pt x="0" y="108204"/>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6" name="Picture 3"/>
          <p:cNvPicPr>
            <a:picLocks noChangeAspect="1" noChangeArrowheads="1"/>
          </p:cNvPicPr>
          <p:nvPr/>
        </p:nvPicPr>
        <p:blipFill>
          <a:blip r:embed="rId3" cstate="print"/>
          <a:srcRect/>
          <a:stretch>
            <a:fillRect/>
          </a:stretch>
        </p:blipFill>
        <p:spPr bwMode="auto">
          <a:xfrm>
            <a:off x="4330700" y="1612900"/>
            <a:ext cx="1981200" cy="2971800"/>
          </a:xfrm>
          <a:prstGeom prst="rect">
            <a:avLst/>
          </a:prstGeom>
          <a:noFill/>
        </p:spPr>
      </p:pic>
      <p:pic>
        <p:nvPicPr>
          <p:cNvPr id="7" name="Picture 3"/>
          <p:cNvPicPr>
            <a:picLocks noChangeAspect="1" noChangeArrowheads="1"/>
          </p:cNvPicPr>
          <p:nvPr/>
        </p:nvPicPr>
        <p:blipFill>
          <a:blip r:embed="rId4" cstate="print"/>
          <a:srcRect/>
          <a:stretch>
            <a:fillRect/>
          </a:stretch>
        </p:blipFill>
        <p:spPr bwMode="auto">
          <a:xfrm>
            <a:off x="6527800" y="457202"/>
            <a:ext cx="3238500" cy="4267200"/>
          </a:xfrm>
          <a:prstGeom prst="rect">
            <a:avLst/>
          </a:prstGeom>
          <a:noFill/>
        </p:spPr>
      </p:pic>
      <p:sp>
        <p:nvSpPr>
          <p:cNvPr id="2" name="TextBox 1"/>
          <p:cNvSpPr txBox="1"/>
          <p:nvPr/>
        </p:nvSpPr>
        <p:spPr>
          <a:xfrm>
            <a:off x="6756403" y="952501"/>
            <a:ext cx="538609" cy="494986"/>
          </a:xfrm>
          <a:prstGeom prst="rect">
            <a:avLst/>
          </a:prstGeom>
          <a:noFill/>
        </p:spPr>
        <p:txBody>
          <a:bodyPr wrap="none" lIns="0" tIns="0" rIns="0" bIns="45699" rtlCol="0">
            <a:spAutoFit/>
          </a:bodyPr>
          <a:lstStyle/>
          <a:p>
            <a:pPr>
              <a:lnSpc>
                <a:spcPts val="1300"/>
              </a:lnSpc>
              <a:tabLst>
                <a:tab pos="38082" algn="l"/>
              </a:tabLst>
            </a:pPr>
            <a:r>
              <a:rPr lang="en-US" altLang="zh-CN" dirty="0" smtClean="0"/>
              <a:t>	</a:t>
            </a:r>
            <a:r>
              <a:rPr lang="en-US" altLang="zh-CN" sz="1000" b="1" dirty="0" smtClean="0">
                <a:solidFill>
                  <a:srgbClr val="000000"/>
                </a:solidFill>
                <a:latin typeface="Times New Roman" pitchFamily="18" charset="0"/>
                <a:cs typeface="Times New Roman" pitchFamily="18" charset="0"/>
              </a:rPr>
              <a:t>ΔΕΞΙΑ</a:t>
            </a:r>
          </a:p>
          <a:p>
            <a:pPr>
              <a:lnSpc>
                <a:spcPts val="1100"/>
              </a:lnSpc>
              <a:tabLst>
                <a:tab pos="38082" algn="l"/>
              </a:tabLst>
            </a:pPr>
            <a:r>
              <a:rPr lang="en-US" altLang="zh-CN" sz="1000" b="1" dirty="0" smtClean="0">
                <a:solidFill>
                  <a:srgbClr val="000000"/>
                </a:solidFill>
                <a:latin typeface="Times New Roman" pitchFamily="18" charset="0"/>
                <a:cs typeface="Times New Roman" pitchFamily="18" charset="0"/>
              </a:rPr>
              <a:t>ΚΟΛΙΚΗ</a:t>
            </a:r>
          </a:p>
          <a:p>
            <a:pPr>
              <a:lnSpc>
                <a:spcPts val="1100"/>
              </a:lnSpc>
              <a:tabLst>
                <a:tab pos="38082" algn="l"/>
              </a:tabLst>
            </a:pPr>
            <a:r>
              <a:rPr lang="en-US" altLang="zh-CN" sz="1000" b="1" dirty="0" smtClean="0">
                <a:solidFill>
                  <a:srgbClr val="000000"/>
                </a:solidFill>
                <a:latin typeface="Times New Roman" pitchFamily="18" charset="0"/>
                <a:cs typeface="Times New Roman" pitchFamily="18" charset="0"/>
              </a:rPr>
              <a:t>ΚΑΜΠΗ</a:t>
            </a:r>
          </a:p>
        </p:txBody>
      </p:sp>
      <p:sp>
        <p:nvSpPr>
          <p:cNvPr id="8" name="TextBox 1"/>
          <p:cNvSpPr txBox="1"/>
          <p:nvPr/>
        </p:nvSpPr>
        <p:spPr>
          <a:xfrm>
            <a:off x="8166103" y="584201"/>
            <a:ext cx="652423" cy="507810"/>
          </a:xfrm>
          <a:prstGeom prst="rect">
            <a:avLst/>
          </a:prstGeom>
          <a:noFill/>
        </p:spPr>
        <p:txBody>
          <a:bodyPr wrap="none" lIns="0" tIns="0" rIns="0" bIns="45699" rtlCol="0">
            <a:spAutoFit/>
          </a:bodyPr>
          <a:lstStyle/>
          <a:p>
            <a:pPr>
              <a:lnSpc>
                <a:spcPts val="1300"/>
              </a:lnSpc>
              <a:tabLst>
                <a:tab pos="63471" algn="l"/>
                <a:tab pos="76166" algn="l"/>
              </a:tabLst>
            </a:pPr>
            <a:r>
              <a:rPr lang="en-US" altLang="zh-CN" sz="1000" b="1" dirty="0" smtClean="0">
                <a:solidFill>
                  <a:srgbClr val="000000"/>
                </a:solidFill>
                <a:latin typeface="Times New Roman" pitchFamily="18" charset="0"/>
                <a:cs typeface="Times New Roman" pitchFamily="18" charset="0"/>
              </a:rPr>
              <a:t>ΑΡΙΣΤΕΡΗ</a:t>
            </a:r>
          </a:p>
          <a:p>
            <a:pPr>
              <a:lnSpc>
                <a:spcPts val="1200"/>
              </a:lnSpc>
              <a:tabLst>
                <a:tab pos="63471" algn="l"/>
                <a:tab pos="76166" algn="l"/>
              </a:tabLst>
            </a:pPr>
            <a:r>
              <a:rPr lang="en-US" altLang="zh-CN" dirty="0" smtClean="0"/>
              <a:t>	</a:t>
            </a:r>
            <a:r>
              <a:rPr lang="en-US" altLang="zh-CN" sz="1000" b="1" dirty="0" smtClean="0">
                <a:solidFill>
                  <a:srgbClr val="000000"/>
                </a:solidFill>
                <a:latin typeface="Times New Roman" pitchFamily="18" charset="0"/>
                <a:cs typeface="Times New Roman" pitchFamily="18" charset="0"/>
              </a:rPr>
              <a:t>ΚΟΛΙΚΗ</a:t>
            </a:r>
          </a:p>
          <a:p>
            <a:pPr>
              <a:lnSpc>
                <a:spcPts val="1100"/>
              </a:lnSpc>
              <a:tabLst>
                <a:tab pos="63471" algn="l"/>
                <a:tab pos="76166" algn="l"/>
              </a:tabLst>
            </a:pPr>
            <a:r>
              <a:rPr lang="en-US" altLang="zh-CN" dirty="0" smtClean="0"/>
              <a:t>		</a:t>
            </a:r>
            <a:r>
              <a:rPr lang="en-US" altLang="zh-CN" sz="1000" b="1" dirty="0" smtClean="0">
                <a:solidFill>
                  <a:srgbClr val="000000"/>
                </a:solidFill>
                <a:latin typeface="Times New Roman" pitchFamily="18" charset="0"/>
                <a:cs typeface="Times New Roman" pitchFamily="18" charset="0"/>
              </a:rPr>
              <a:t>ΚΑΜΠΗ</a:t>
            </a:r>
          </a:p>
        </p:txBody>
      </p:sp>
      <p:sp>
        <p:nvSpPr>
          <p:cNvPr id="9" name="TextBox 1"/>
          <p:cNvSpPr txBox="1"/>
          <p:nvPr/>
        </p:nvSpPr>
        <p:spPr>
          <a:xfrm>
            <a:off x="1104900" y="673100"/>
            <a:ext cx="5097101" cy="3021319"/>
          </a:xfrm>
          <a:prstGeom prst="rect">
            <a:avLst/>
          </a:prstGeom>
          <a:noFill/>
        </p:spPr>
        <p:txBody>
          <a:bodyPr wrap="none" lIns="0" tIns="0" rIns="0" bIns="45699" rtlCol="0">
            <a:spAutoFit/>
          </a:bodyPr>
          <a:lstStyle/>
          <a:p>
            <a:pPr>
              <a:lnSpc>
                <a:spcPts val="3300"/>
              </a:lnSpc>
              <a:tabLst>
                <a:tab pos="152332" algn="l"/>
                <a:tab pos="2158028" algn="l"/>
              </a:tabLst>
            </a:pPr>
            <a:r>
              <a:rPr lang="en-US" altLang="zh-CN" dirty="0" smtClean="0"/>
              <a:t>		</a:t>
            </a:r>
            <a:r>
              <a:rPr lang="en-US" altLang="zh-CN" sz="2400" b="1" dirty="0" err="1" smtClean="0">
                <a:solidFill>
                  <a:srgbClr val="4F81BD"/>
                </a:solidFill>
                <a:latin typeface="Times New Roman" pitchFamily="18" charset="0"/>
                <a:cs typeface="Times New Roman" pitchFamily="18" charset="0"/>
              </a:rPr>
              <a:t>Το</a:t>
            </a:r>
            <a:r>
              <a:rPr lang="en-US" altLang="zh-CN" sz="2400" dirty="0" smtClean="0">
                <a:latin typeface="Times New Roman" pitchFamily="18" charset="0"/>
                <a:cs typeface="Times New Roman" pitchFamily="18" charset="0"/>
              </a:rPr>
              <a:t>  </a:t>
            </a:r>
            <a:r>
              <a:rPr lang="en-US" altLang="zh-CN" sz="2400" b="1" dirty="0" err="1" smtClean="0">
                <a:solidFill>
                  <a:srgbClr val="4F81BD"/>
                </a:solidFill>
                <a:latin typeface="Times New Roman" pitchFamily="18" charset="0"/>
                <a:cs typeface="Times New Roman" pitchFamily="18" charset="0"/>
              </a:rPr>
              <a:t>Κόλον</a:t>
            </a:r>
            <a:endParaRPr lang="en-US" altLang="zh-CN" sz="2400" b="1" dirty="0" smtClean="0">
              <a:solidFill>
                <a:srgbClr val="4F81BD"/>
              </a:solidFill>
              <a:latin typeface="Times New Roman" pitchFamily="18" charset="0"/>
              <a:cs typeface="Times New Roman" pitchFamily="18" charset="0"/>
            </a:endParaRPr>
          </a:p>
          <a:p>
            <a:pPr>
              <a:lnSpc>
                <a:spcPts val="1000"/>
              </a:lnSpc>
            </a:pPr>
            <a:endParaRPr lang="en-US" altLang="zh-CN" dirty="0" smtClean="0"/>
          </a:p>
          <a:p>
            <a:pPr>
              <a:lnSpc>
                <a:spcPts val="2597"/>
              </a:lnSpc>
              <a:tabLst>
                <a:tab pos="152332" algn="l"/>
                <a:tab pos="2158028" algn="l"/>
              </a:tabLst>
            </a:pPr>
            <a:r>
              <a:rPr lang="en-US" altLang="zh-CN" dirty="0" err="1"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συνέχεια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τυφλού</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διαιρείται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4</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μοίρες</a:t>
            </a:r>
          </a:p>
          <a:p>
            <a:pPr>
              <a:lnSpc>
                <a:spcPts val="1000"/>
              </a:lnSpc>
            </a:pPr>
            <a:endParaRPr lang="en-US" altLang="zh-CN" dirty="0" smtClean="0"/>
          </a:p>
          <a:p>
            <a:pPr>
              <a:lnSpc>
                <a:spcPts val="2400"/>
              </a:lnSpc>
              <a:tabLst>
                <a:tab pos="152332" algn="l"/>
                <a:tab pos="2158028" algn="l"/>
              </a:tabLst>
            </a:pPr>
            <a:r>
              <a:rPr lang="en-US" altLang="zh-CN" dirty="0" smtClean="0"/>
              <a:t>	</a:t>
            </a: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Ανιόν</a:t>
            </a:r>
          </a:p>
          <a:p>
            <a:pPr>
              <a:lnSpc>
                <a:spcPts val="1000"/>
              </a:lnSpc>
            </a:pPr>
            <a:endParaRPr lang="en-US" altLang="zh-CN" dirty="0" smtClean="0"/>
          </a:p>
          <a:p>
            <a:pPr>
              <a:lnSpc>
                <a:spcPts val="3300"/>
              </a:lnSpc>
              <a:tabLst>
                <a:tab pos="152332" algn="l"/>
                <a:tab pos="2158028" algn="l"/>
              </a:tabLst>
            </a:pPr>
            <a:r>
              <a:rPr lang="en-US" altLang="zh-CN" dirty="0" smtClean="0"/>
              <a:t>	</a:t>
            </a: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Εγκάρσιο</a:t>
            </a:r>
          </a:p>
          <a:p>
            <a:pPr>
              <a:lnSpc>
                <a:spcPts val="1000"/>
              </a:lnSpc>
            </a:pPr>
            <a:endParaRPr lang="en-US" altLang="zh-CN" dirty="0" smtClean="0"/>
          </a:p>
          <a:p>
            <a:pPr>
              <a:lnSpc>
                <a:spcPts val="3300"/>
              </a:lnSpc>
              <a:tabLst>
                <a:tab pos="152332" algn="l"/>
                <a:tab pos="2158028" algn="l"/>
              </a:tabLst>
            </a:pPr>
            <a:r>
              <a:rPr lang="en-US" altLang="zh-CN" dirty="0" smtClean="0"/>
              <a:t>	</a:t>
            </a: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Κατιόν</a:t>
            </a:r>
          </a:p>
          <a:p>
            <a:pPr>
              <a:lnSpc>
                <a:spcPts val="1000"/>
              </a:lnSpc>
            </a:pPr>
            <a:endParaRPr lang="en-US" altLang="zh-CN" dirty="0" smtClean="0"/>
          </a:p>
          <a:p>
            <a:pPr>
              <a:lnSpc>
                <a:spcPts val="3300"/>
              </a:lnSpc>
              <a:tabLst>
                <a:tab pos="152332" algn="l"/>
                <a:tab pos="2158028" algn="l"/>
              </a:tabLst>
            </a:pPr>
            <a:r>
              <a:rPr lang="en-US" altLang="zh-CN" dirty="0" smtClean="0"/>
              <a:t>	</a:t>
            </a: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Σιγμοειδές</a:t>
            </a:r>
          </a:p>
        </p:txBody>
      </p:sp>
      <p:sp>
        <p:nvSpPr>
          <p:cNvPr id="10" name="TextBox 1"/>
          <p:cNvSpPr txBox="1"/>
          <p:nvPr/>
        </p:nvSpPr>
        <p:spPr>
          <a:xfrm>
            <a:off x="863603" y="3784601"/>
            <a:ext cx="8240910" cy="3188031"/>
          </a:xfrm>
          <a:prstGeom prst="rect">
            <a:avLst/>
          </a:prstGeom>
          <a:noFill/>
        </p:spPr>
        <p:txBody>
          <a:bodyPr wrap="none" lIns="0" tIns="0" rIns="0" bIns="45699" rtlCol="0">
            <a:spAutoFit/>
          </a:bodyPr>
          <a:lstStyle/>
          <a:p>
            <a:pPr>
              <a:lnSpc>
                <a:spcPts val="1300"/>
              </a:lnSpc>
              <a:tabLst>
                <a:tab pos="50776" algn="l"/>
                <a:tab pos="63471" algn="l"/>
                <a:tab pos="6867610" algn="l"/>
              </a:tabLst>
            </a:pPr>
            <a:r>
              <a:rPr lang="en-US" altLang="zh-CN" dirty="0" smtClean="0"/>
              <a:t>			</a:t>
            </a:r>
            <a:r>
              <a:rPr lang="en-US" altLang="zh-CN" sz="1000" b="1" dirty="0" smtClean="0">
                <a:solidFill>
                  <a:srgbClr val="000000"/>
                </a:solidFill>
                <a:latin typeface="Times New Roman" pitchFamily="18" charset="0"/>
                <a:cs typeface="Times New Roman" pitchFamily="18" charset="0"/>
              </a:rPr>
              <a:t>ΤΥΦΛΟ</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2500"/>
              </a:lnSpc>
              <a:tabLst>
                <a:tab pos="50776" algn="l"/>
                <a:tab pos="63471" algn="l"/>
                <a:tab pos="6867610" algn="l"/>
              </a:tabLst>
            </a:pPr>
            <a:r>
              <a:rPr lang="en-US" altLang="zh-CN" dirty="0" smtClean="0"/>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ανιόν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φέρεται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κάτω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κατά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μήκος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δεξιάς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οσφυϊκής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χώρας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μέχρι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κάτω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ήπαρ,</a:t>
            </a:r>
          </a:p>
          <a:p>
            <a:pPr>
              <a:lnSpc>
                <a:spcPts val="2200"/>
              </a:lnSpc>
              <a:tabLst>
                <a:tab pos="50776" algn="l"/>
                <a:tab pos="63471" algn="l"/>
                <a:tab pos="6867610" algn="l"/>
              </a:tabLst>
            </a:pPr>
            <a:r>
              <a:rPr lang="en-US" altLang="zh-CN" dirty="0" smtClean="0">
                <a:solidFill>
                  <a:srgbClr val="FFFFFF"/>
                </a:solidFill>
                <a:latin typeface="Times New Roman" pitchFamily="18" charset="0"/>
                <a:cs typeface="Times New Roman" pitchFamily="18" charset="0"/>
              </a:rPr>
              <a:t>εκεί</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ανακάμπτει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αριστερά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σχηματίζει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δεξιά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κολική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καμπή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μεταβαίνει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p>
          <a:p>
            <a:pPr>
              <a:lnSpc>
                <a:spcPts val="2100"/>
              </a:lnSpc>
              <a:tabLst>
                <a:tab pos="50776" algn="l"/>
                <a:tab pos="63471" algn="l"/>
                <a:tab pos="6867610" algn="l"/>
              </a:tabLst>
            </a:pPr>
            <a:r>
              <a:rPr lang="en-US" altLang="zh-CN" dirty="0" smtClean="0">
                <a:solidFill>
                  <a:srgbClr val="FFFFFF"/>
                </a:solidFill>
                <a:latin typeface="Times New Roman" pitchFamily="18" charset="0"/>
                <a:cs typeface="Times New Roman" pitchFamily="18" charset="0"/>
              </a:rPr>
              <a:t>εγκάρσιο.</a:t>
            </a:r>
          </a:p>
          <a:p>
            <a:pPr>
              <a:lnSpc>
                <a:spcPts val="2297"/>
              </a:lnSpc>
              <a:tabLst>
                <a:tab pos="50776" algn="l"/>
                <a:tab pos="63471" algn="l"/>
                <a:tab pos="6867610" algn="l"/>
              </a:tabLst>
            </a:pP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εγκάρσιο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οριζόντια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φορά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μέχρι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σπλήνα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ανακάμπτει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κατίον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που</a:t>
            </a:r>
          </a:p>
          <a:p>
            <a:pPr>
              <a:lnSpc>
                <a:spcPts val="2100"/>
              </a:lnSpc>
              <a:tabLst>
                <a:tab pos="50776" algn="l"/>
                <a:tab pos="63471" algn="l"/>
                <a:tab pos="6867610" algn="l"/>
              </a:tabLst>
            </a:pPr>
            <a:r>
              <a:rPr lang="en-US" altLang="zh-CN" dirty="0" smtClean="0"/>
              <a:t>	</a:t>
            </a:r>
            <a:r>
              <a:rPr lang="en-US" altLang="zh-CN" dirty="0" smtClean="0">
                <a:solidFill>
                  <a:srgbClr val="FFFFFF"/>
                </a:solidFill>
                <a:latin typeface="Times New Roman" pitchFamily="18" charset="0"/>
                <a:cs typeface="Times New Roman" pitchFamily="18" charset="0"/>
              </a:rPr>
              <a:t>φθάνει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μέχρι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άνω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χείλος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άνω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λαγόνιας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ακρολοφίας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όπου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αρχίζει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σιγμοειδές.</a:t>
            </a:r>
          </a:p>
          <a:p>
            <a:pPr>
              <a:lnSpc>
                <a:spcPts val="2897"/>
              </a:lnSpc>
              <a:tabLst>
                <a:tab pos="50776" algn="l"/>
                <a:tab pos="63471" algn="l"/>
                <a:tab pos="6867610" algn="l"/>
              </a:tabLst>
            </a:pP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σιγμοειδές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δύο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μοίρες,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λαγόνια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πυελική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ύψος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Ι1</a:t>
            </a:r>
          </a:p>
          <a:p>
            <a:pPr>
              <a:lnSpc>
                <a:spcPts val="2100"/>
              </a:lnSpc>
              <a:tabLst>
                <a:tab pos="50776" algn="l"/>
                <a:tab pos="63471" algn="l"/>
                <a:tab pos="6867610" algn="l"/>
              </a:tabLst>
            </a:pPr>
            <a:r>
              <a:rPr lang="en-US" altLang="zh-CN" dirty="0" smtClean="0">
                <a:solidFill>
                  <a:srgbClr val="FFFFFF"/>
                </a:solidFill>
                <a:latin typeface="Times New Roman" pitchFamily="18" charset="0"/>
                <a:cs typeface="Times New Roman" pitchFamily="18" charset="0"/>
              </a:rPr>
              <a:t>καταλήγει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απευθυσμένο.</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3" name="Picture 3"/>
          <p:cNvPicPr>
            <a:picLocks noChangeAspect="1" noChangeArrowheads="1"/>
          </p:cNvPicPr>
          <p:nvPr/>
        </p:nvPicPr>
        <p:blipFill>
          <a:blip r:embed="rId3" cstate="print"/>
          <a:srcRect/>
          <a:stretch>
            <a:fillRect/>
          </a:stretch>
        </p:blipFill>
        <p:spPr bwMode="auto">
          <a:xfrm>
            <a:off x="2882901" y="4127500"/>
            <a:ext cx="3111500" cy="2832100"/>
          </a:xfrm>
          <a:prstGeom prst="rect">
            <a:avLst/>
          </a:prstGeom>
          <a:noFill/>
        </p:spPr>
      </p:pic>
      <p:pic>
        <p:nvPicPr>
          <p:cNvPr id="5" name="Picture 3"/>
          <p:cNvPicPr>
            <a:picLocks noChangeAspect="1" noChangeArrowheads="1"/>
          </p:cNvPicPr>
          <p:nvPr/>
        </p:nvPicPr>
        <p:blipFill>
          <a:blip r:embed="rId4" cstate="print"/>
          <a:srcRect/>
          <a:stretch>
            <a:fillRect/>
          </a:stretch>
        </p:blipFill>
        <p:spPr bwMode="auto">
          <a:xfrm>
            <a:off x="6845302" y="520699"/>
            <a:ext cx="2882901" cy="2628901"/>
          </a:xfrm>
          <a:prstGeom prst="rect">
            <a:avLst/>
          </a:prstGeom>
          <a:noFill/>
        </p:spPr>
      </p:pic>
      <p:pic>
        <p:nvPicPr>
          <p:cNvPr id="6" name="Picture 3"/>
          <p:cNvPicPr>
            <a:picLocks noChangeAspect="1" noChangeArrowheads="1"/>
          </p:cNvPicPr>
          <p:nvPr/>
        </p:nvPicPr>
        <p:blipFill>
          <a:blip r:embed="rId5" cstate="print"/>
          <a:srcRect/>
          <a:stretch>
            <a:fillRect/>
          </a:stretch>
        </p:blipFill>
        <p:spPr bwMode="auto">
          <a:xfrm>
            <a:off x="6057903" y="3771901"/>
            <a:ext cx="3746499" cy="3327400"/>
          </a:xfrm>
          <a:prstGeom prst="rect">
            <a:avLst/>
          </a:prstGeom>
          <a:noFill/>
        </p:spPr>
      </p:pic>
      <p:sp>
        <p:nvSpPr>
          <p:cNvPr id="2" name="TextBox 1"/>
          <p:cNvSpPr txBox="1"/>
          <p:nvPr/>
        </p:nvSpPr>
        <p:spPr>
          <a:xfrm>
            <a:off x="1155702" y="622303"/>
            <a:ext cx="5245154" cy="879707"/>
          </a:xfrm>
          <a:prstGeom prst="rect">
            <a:avLst/>
          </a:prstGeom>
          <a:noFill/>
        </p:spPr>
        <p:txBody>
          <a:bodyPr wrap="none" lIns="0" tIns="0" rIns="0" bIns="45699" rtlCol="0">
            <a:spAutoFit/>
          </a:bodyPr>
          <a:lstStyle/>
          <a:p>
            <a:pPr>
              <a:lnSpc>
                <a:spcPts val="2297"/>
              </a:lnSpc>
              <a:tabLst>
                <a:tab pos="63471" algn="l"/>
              </a:tabLst>
            </a:pP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τυφλό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σκωληκοειδής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απόφυση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εγκάρσιο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κόλο,</a:t>
            </a:r>
          </a:p>
          <a:p>
            <a:pPr>
              <a:lnSpc>
                <a:spcPts val="2100"/>
              </a:lnSpc>
              <a:tabLst>
                <a:tab pos="63471" algn="l"/>
              </a:tabLst>
            </a:pPr>
            <a:r>
              <a:rPr lang="en-US" altLang="zh-CN" dirty="0" smtClean="0"/>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πυελική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μοίρα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σιγμοειδούς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καλύπτονται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γύρω</a:t>
            </a:r>
          </a:p>
          <a:p>
            <a:pPr>
              <a:lnSpc>
                <a:spcPts val="2100"/>
              </a:lnSpc>
              <a:tabLst>
                <a:tab pos="63471" algn="l"/>
              </a:tabLst>
            </a:pPr>
            <a:r>
              <a:rPr lang="en-US" altLang="zh-CN" dirty="0" smtClean="0"/>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περιτόναιο,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υπόλοιπα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περιβάλλονται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p>
        </p:txBody>
      </p:sp>
      <p:sp>
        <p:nvSpPr>
          <p:cNvPr id="7" name="TextBox 1"/>
          <p:cNvSpPr txBox="1"/>
          <p:nvPr/>
        </p:nvSpPr>
        <p:spPr>
          <a:xfrm>
            <a:off x="1155701" y="1422401"/>
            <a:ext cx="2385268"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περιτόναιο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μόνο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μπροστά</a:t>
            </a:r>
          </a:p>
        </p:txBody>
      </p:sp>
      <p:sp>
        <p:nvSpPr>
          <p:cNvPr id="8" name="TextBox 1"/>
          <p:cNvSpPr txBox="1"/>
          <p:nvPr/>
        </p:nvSpPr>
        <p:spPr>
          <a:xfrm>
            <a:off x="2984501" y="1663702"/>
            <a:ext cx="1118191" cy="435675"/>
          </a:xfrm>
          <a:prstGeom prst="rect">
            <a:avLst/>
          </a:prstGeom>
          <a:noFill/>
        </p:spPr>
        <p:txBody>
          <a:bodyPr wrap="none" lIns="0" tIns="0" rIns="0" bIns="45699" rtlCol="0">
            <a:spAutoFit/>
          </a:bodyPr>
          <a:lstStyle/>
          <a:p>
            <a:pPr>
              <a:lnSpc>
                <a:spcPts val="3300"/>
              </a:lnSpc>
            </a:pPr>
            <a:r>
              <a:rPr lang="en-US" altLang="zh-CN" sz="2400" b="1" u="sng" dirty="0" err="1" smtClean="0">
                <a:solidFill>
                  <a:srgbClr val="4F81BD"/>
                </a:solidFill>
                <a:latin typeface="Times New Roman" pitchFamily="18" charset="0"/>
                <a:cs typeface="Times New Roman" pitchFamily="18" charset="0"/>
              </a:rPr>
              <a:t>Το</a:t>
            </a:r>
            <a:r>
              <a:rPr lang="en-US" altLang="zh-CN" sz="2400" b="1" u="sng" dirty="0" smtClean="0">
                <a:solidFill>
                  <a:srgbClr val="4F81BD"/>
                </a:solidFill>
                <a:latin typeface="Times New Roman" pitchFamily="18" charset="0"/>
                <a:cs typeface="Times New Roman" pitchFamily="18" charset="0"/>
              </a:rPr>
              <a:t> </a:t>
            </a:r>
            <a:r>
              <a:rPr lang="el-GR" altLang="zh-CN" sz="2400" b="1" u="sng" dirty="0" smtClean="0">
                <a:solidFill>
                  <a:srgbClr val="4F81BD"/>
                </a:solidFill>
                <a:latin typeface="Times New Roman" pitchFamily="18" charset="0"/>
                <a:cs typeface="Times New Roman" pitchFamily="18" charset="0"/>
              </a:rPr>
              <a:t> </a:t>
            </a:r>
            <a:r>
              <a:rPr lang="el-GR" altLang="zh-CN" sz="2400" b="1" u="sng" dirty="0" smtClean="0">
                <a:solidFill>
                  <a:srgbClr val="4F81BD"/>
                </a:solidFill>
                <a:latin typeface="Times New Roman" pitchFamily="18" charset="0"/>
                <a:cs typeface="Times New Roman" pitchFamily="18" charset="0"/>
              </a:rPr>
              <a:t>ορθό</a:t>
            </a:r>
            <a:endParaRPr lang="en-US" altLang="zh-CN" sz="2400" b="1" u="sng" dirty="0" smtClean="0">
              <a:solidFill>
                <a:srgbClr val="4F81BD"/>
              </a:solidFill>
              <a:latin typeface="Times New Roman" pitchFamily="18" charset="0"/>
              <a:cs typeface="Times New Roman" pitchFamily="18" charset="0"/>
            </a:endParaRPr>
          </a:p>
        </p:txBody>
      </p:sp>
      <p:sp>
        <p:nvSpPr>
          <p:cNvPr id="9" name="TextBox 1"/>
          <p:cNvSpPr txBox="1"/>
          <p:nvPr/>
        </p:nvSpPr>
        <p:spPr>
          <a:xfrm>
            <a:off x="1016001" y="2489203"/>
            <a:ext cx="5553508" cy="879707"/>
          </a:xfrm>
          <a:prstGeom prst="rect">
            <a:avLst/>
          </a:prstGeom>
          <a:noFill/>
        </p:spPr>
        <p:txBody>
          <a:bodyPr wrap="none" lIns="0" tIns="0" rIns="0" bIns="45699" rtlCol="0">
            <a:spAutoFit/>
          </a:bodyPr>
          <a:lstStyle/>
          <a:p>
            <a:pPr>
              <a:lnSpc>
                <a:spcPts val="2297"/>
              </a:lnSpc>
              <a:tabLst>
                <a:tab pos="63471" algn="l"/>
              </a:tabLst>
            </a:pPr>
            <a:r>
              <a:rPr lang="en-US" altLang="zh-CN" dirty="0"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τελικό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σιγμοειδούς,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παρουσιάζει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δύο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μύες</a:t>
            </a:r>
          </a:p>
          <a:p>
            <a:pPr>
              <a:lnSpc>
                <a:spcPts val="2100"/>
              </a:lnSpc>
              <a:tabLst>
                <a:tab pos="63471" algn="l"/>
              </a:tabLst>
            </a:pPr>
            <a:r>
              <a:rPr lang="en-US" altLang="zh-CN" dirty="0" smtClean="0"/>
              <a:t>	</a:t>
            </a:r>
            <a:r>
              <a:rPr lang="en-US" altLang="zh-CN" dirty="0" smtClean="0">
                <a:solidFill>
                  <a:srgbClr val="FFFFFF"/>
                </a:solidFill>
                <a:latin typeface="Times New Roman" pitchFamily="18" charset="0"/>
                <a:cs typeface="Times New Roman" pitchFamily="18" charset="0"/>
              </a:rPr>
              <a:t>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έξω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έσω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σφιγκτήρας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τόνο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διατηρούν</a:t>
            </a:r>
          </a:p>
          <a:p>
            <a:pPr>
              <a:lnSpc>
                <a:spcPts val="2100"/>
              </a:lnSpc>
              <a:tabLst>
                <a:tab pos="63471" algn="l"/>
              </a:tabLst>
            </a:pPr>
            <a:r>
              <a:rPr lang="en-US" altLang="zh-CN" dirty="0" smtClean="0"/>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τμήμα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κλειστό,</a:t>
            </a:r>
          </a:p>
        </p:txBody>
      </p:sp>
      <p:sp>
        <p:nvSpPr>
          <p:cNvPr id="10" name="TextBox 1"/>
          <p:cNvSpPr txBox="1"/>
          <p:nvPr/>
        </p:nvSpPr>
        <p:spPr>
          <a:xfrm>
            <a:off x="1041399" y="3429001"/>
            <a:ext cx="6919715" cy="1315724"/>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έσω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σφιγκτήρας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έχεις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λείες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μυικές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ίνες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έξω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γραμμωτές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μυικές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ίνες</a:t>
            </a:r>
          </a:p>
          <a:p>
            <a:pPr>
              <a:lnSpc>
                <a:spcPts val="1000"/>
              </a:lnSpc>
            </a:pPr>
            <a:endParaRPr lang="en-US" altLang="zh-CN" dirty="0" smtClean="0"/>
          </a:p>
          <a:p>
            <a:pPr>
              <a:lnSpc>
                <a:spcPts val="2400"/>
              </a:lnSpc>
            </a:pP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παχύ</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έντερο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αποτελείται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4χιτώνες</a:t>
            </a:r>
          </a:p>
          <a:p>
            <a:pPr>
              <a:lnSpc>
                <a:spcPts val="2100"/>
              </a:lnSpc>
            </a:pPr>
            <a:r>
              <a:rPr lang="en-US" altLang="zh-CN" dirty="0" smtClean="0">
                <a:solidFill>
                  <a:srgbClr val="FFFFFF"/>
                </a:solidFill>
                <a:latin typeface="Times New Roman" pitchFamily="18" charset="0"/>
                <a:cs typeface="Times New Roman" pitchFamily="18" charset="0"/>
              </a:rPr>
              <a:t>Ορογόνο</a:t>
            </a:r>
          </a:p>
          <a:p>
            <a:pPr>
              <a:lnSpc>
                <a:spcPts val="2100"/>
              </a:lnSpc>
            </a:pPr>
            <a:r>
              <a:rPr lang="en-US" altLang="zh-CN" dirty="0" smtClean="0">
                <a:solidFill>
                  <a:srgbClr val="FFFFFF"/>
                </a:solidFill>
                <a:latin typeface="Times New Roman" pitchFamily="18" charset="0"/>
                <a:cs typeface="Times New Roman" pitchFamily="18" charset="0"/>
              </a:rPr>
              <a:t>Μυικό</a:t>
            </a:r>
          </a:p>
        </p:txBody>
      </p:sp>
      <p:sp>
        <p:nvSpPr>
          <p:cNvPr id="11" name="TextBox 1"/>
          <p:cNvSpPr txBox="1"/>
          <p:nvPr/>
        </p:nvSpPr>
        <p:spPr>
          <a:xfrm>
            <a:off x="1041400" y="4660900"/>
            <a:ext cx="1548501" cy="610402"/>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Υποβλεννογόνιο</a:t>
            </a:r>
          </a:p>
          <a:p>
            <a:pPr>
              <a:lnSpc>
                <a:spcPts val="2100"/>
              </a:lnSpc>
            </a:pPr>
            <a:r>
              <a:rPr lang="en-US" altLang="zh-CN" dirty="0" smtClean="0">
                <a:solidFill>
                  <a:srgbClr val="FFFFFF"/>
                </a:solidFill>
                <a:latin typeface="Times New Roman" pitchFamily="18" charset="0"/>
                <a:cs typeface="Times New Roman" pitchFamily="18" charset="0"/>
              </a:rPr>
              <a:t>Βλεννογόνο</a:t>
            </a:r>
          </a:p>
        </p:txBody>
      </p:sp>
      <p:sp>
        <p:nvSpPr>
          <p:cNvPr id="12" name="TextBox 1"/>
          <p:cNvSpPr txBox="1"/>
          <p:nvPr/>
        </p:nvSpPr>
        <p:spPr>
          <a:xfrm>
            <a:off x="1104902" y="5194301"/>
            <a:ext cx="1620636"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δεν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λάχνες)</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chemeClr val="accent4"/>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l-GR" sz="4600" b="1" dirty="0">
                <a:solidFill>
                  <a:srgbClr val="FFFF00"/>
                </a:solidFill>
              </a:rPr>
              <a:t>ΦΥΣΙΟΛΟΓΙΑ</a:t>
            </a:r>
          </a:p>
        </p:txBody>
      </p:sp>
      <p:sp>
        <p:nvSpPr>
          <p:cNvPr id="20483" name="Rectangle 3"/>
          <p:cNvSpPr>
            <a:spLocks noGrp="1" noChangeArrowheads="1"/>
          </p:cNvSpPr>
          <p:nvPr>
            <p:ph type="body" idx="1"/>
          </p:nvPr>
        </p:nvSpPr>
        <p:spPr>
          <a:xfrm>
            <a:off x="445492" y="2436407"/>
            <a:ext cx="4187627" cy="2940491"/>
          </a:xfrm>
        </p:spPr>
        <p:txBody>
          <a:bodyPr/>
          <a:lstStyle/>
          <a:p>
            <a:pPr marL="695310" indent="-695310">
              <a:buFontTx/>
              <a:buAutoNum type="arabicPeriod"/>
            </a:pPr>
            <a:r>
              <a:rPr lang="el-GR" sz="2700" b="1" dirty="0">
                <a:solidFill>
                  <a:schemeClr val="bg1"/>
                </a:solidFill>
              </a:rPr>
              <a:t>Κινητικότητα</a:t>
            </a:r>
          </a:p>
          <a:p>
            <a:pPr marL="695310" indent="-695310">
              <a:buFontTx/>
              <a:buAutoNum type="arabicPeriod"/>
            </a:pPr>
            <a:r>
              <a:rPr lang="el-GR" sz="2700" b="1" dirty="0">
                <a:solidFill>
                  <a:schemeClr val="bg1"/>
                </a:solidFill>
              </a:rPr>
              <a:t>Απορρόφηση</a:t>
            </a:r>
          </a:p>
          <a:p>
            <a:pPr marL="695310" indent="-695310">
              <a:buFontTx/>
              <a:buAutoNum type="arabicPeriod"/>
            </a:pPr>
            <a:r>
              <a:rPr lang="el-GR" sz="2700" b="1" dirty="0">
                <a:solidFill>
                  <a:schemeClr val="bg1"/>
                </a:solidFill>
              </a:rPr>
              <a:t>Μετατροπή του περιεχομένου σε κόπρανα</a:t>
            </a:r>
          </a:p>
          <a:p>
            <a:pPr marL="695310" indent="-695310">
              <a:buFontTx/>
              <a:buAutoNum type="arabicPeriod"/>
            </a:pPr>
            <a:r>
              <a:rPr lang="el-GR" sz="2700" b="1" dirty="0">
                <a:solidFill>
                  <a:schemeClr val="bg1"/>
                </a:solidFill>
              </a:rPr>
              <a:t>Αφόδευση</a:t>
            </a:r>
          </a:p>
        </p:txBody>
      </p:sp>
      <p:pic>
        <p:nvPicPr>
          <p:cNvPr id="20484" name="Picture 4"/>
          <p:cNvPicPr>
            <a:picLocks noChangeAspect="1" noChangeArrowheads="1"/>
          </p:cNvPicPr>
          <p:nvPr/>
        </p:nvPicPr>
        <p:blipFill>
          <a:blip r:embed="rId2" cstate="print"/>
          <a:srcRect/>
          <a:stretch>
            <a:fillRect/>
          </a:stretch>
        </p:blipFill>
        <p:spPr bwMode="auto">
          <a:xfrm>
            <a:off x="4454922" y="2352393"/>
            <a:ext cx="6236891" cy="4818555"/>
          </a:xfrm>
          <a:prstGeom prst="rect">
            <a:avLst/>
          </a:prstGeom>
          <a:noFill/>
          <a:ln w="9525">
            <a:noFill/>
            <a:miter lim="800000"/>
            <a:headEnd/>
            <a:tailEnd/>
          </a:ln>
          <a:effectLst/>
        </p:spPr>
      </p:pic>
      <p:sp>
        <p:nvSpPr>
          <p:cNvPr id="20485" name="Text Box 5"/>
          <p:cNvSpPr txBox="1">
            <a:spLocks noChangeArrowheads="1"/>
          </p:cNvSpPr>
          <p:nvPr/>
        </p:nvSpPr>
        <p:spPr bwMode="auto">
          <a:xfrm>
            <a:off x="4544020" y="5208870"/>
            <a:ext cx="2350638" cy="1490309"/>
          </a:xfrm>
          <a:prstGeom prst="rect">
            <a:avLst/>
          </a:prstGeom>
          <a:noFill/>
          <a:ln w="9525">
            <a:noFill/>
            <a:miter lim="800000"/>
            <a:headEnd/>
            <a:tailEnd/>
          </a:ln>
          <a:effectLst/>
        </p:spPr>
        <p:txBody>
          <a:bodyPr wrap="none" lIns="104296" tIns="52148" rIns="104296" bIns="52148">
            <a:spAutoFit/>
          </a:bodyPr>
          <a:lstStyle/>
          <a:p>
            <a:r>
              <a:rPr lang="el-GR" b="1" dirty="0"/>
              <a:t>Παροχή λεπτού</a:t>
            </a:r>
          </a:p>
          <a:p>
            <a:r>
              <a:rPr lang="el-GR" dirty="0"/>
              <a:t>Η</a:t>
            </a:r>
            <a:r>
              <a:rPr lang="el-GR" sz="1400" dirty="0"/>
              <a:t>2</a:t>
            </a:r>
            <a:r>
              <a:rPr lang="el-GR" dirty="0"/>
              <a:t>Ο 1500 </a:t>
            </a:r>
            <a:r>
              <a:rPr lang="en-US" dirty="0"/>
              <a:t>ml</a:t>
            </a:r>
          </a:p>
          <a:p>
            <a:r>
              <a:rPr lang="en-US" dirty="0"/>
              <a:t>Na 210</a:t>
            </a:r>
            <a:r>
              <a:rPr lang="el-GR" dirty="0"/>
              <a:t> </a:t>
            </a:r>
            <a:r>
              <a:rPr lang="en-US" dirty="0" err="1"/>
              <a:t>mmol</a:t>
            </a:r>
            <a:endParaRPr lang="en-US" dirty="0"/>
          </a:p>
          <a:p>
            <a:r>
              <a:rPr lang="en-US" dirty="0"/>
              <a:t>K 9 </a:t>
            </a:r>
            <a:r>
              <a:rPr lang="en-US" dirty="0" err="1"/>
              <a:t>mmol</a:t>
            </a:r>
            <a:endParaRPr lang="en-US" dirty="0"/>
          </a:p>
          <a:p>
            <a:r>
              <a:rPr lang="el-GR" dirty="0"/>
              <a:t>Χλωρίδια 105 </a:t>
            </a:r>
            <a:r>
              <a:rPr lang="en-US" dirty="0" err="1"/>
              <a:t>mmol</a:t>
            </a:r>
            <a:endParaRPr lang="el-GR" dirty="0"/>
          </a:p>
        </p:txBody>
      </p:sp>
      <p:sp>
        <p:nvSpPr>
          <p:cNvPr id="20486" name="Text Box 6"/>
          <p:cNvSpPr txBox="1">
            <a:spLocks noChangeArrowheads="1"/>
          </p:cNvSpPr>
          <p:nvPr/>
        </p:nvSpPr>
        <p:spPr bwMode="auto">
          <a:xfrm>
            <a:off x="8462497" y="2604436"/>
            <a:ext cx="2286518" cy="1213310"/>
          </a:xfrm>
          <a:prstGeom prst="rect">
            <a:avLst/>
          </a:prstGeom>
          <a:noFill/>
          <a:ln w="9525">
            <a:noFill/>
            <a:miter lim="800000"/>
            <a:headEnd/>
            <a:tailEnd/>
          </a:ln>
          <a:effectLst/>
        </p:spPr>
        <p:txBody>
          <a:bodyPr wrap="none" lIns="104296" tIns="52148" rIns="104296" bIns="52148">
            <a:spAutoFit/>
          </a:bodyPr>
          <a:lstStyle/>
          <a:p>
            <a:r>
              <a:rPr lang="el-GR" b="1" dirty="0"/>
              <a:t>Απορρόφηση</a:t>
            </a:r>
          </a:p>
          <a:p>
            <a:r>
              <a:rPr lang="el-GR" dirty="0"/>
              <a:t>Η</a:t>
            </a:r>
            <a:r>
              <a:rPr lang="el-GR" sz="1400" dirty="0"/>
              <a:t>2</a:t>
            </a:r>
            <a:r>
              <a:rPr lang="el-GR" dirty="0"/>
              <a:t>Ο 1400</a:t>
            </a:r>
            <a:r>
              <a:rPr lang="en-US" dirty="0"/>
              <a:t>ml</a:t>
            </a:r>
          </a:p>
          <a:p>
            <a:r>
              <a:rPr lang="en-US" dirty="0"/>
              <a:t>Na </a:t>
            </a:r>
            <a:r>
              <a:rPr lang="el-GR" dirty="0"/>
              <a:t>206</a:t>
            </a:r>
            <a:r>
              <a:rPr lang="en-US" dirty="0"/>
              <a:t> </a:t>
            </a:r>
            <a:r>
              <a:rPr lang="en-US" dirty="0" err="1"/>
              <a:t>mmol</a:t>
            </a:r>
            <a:endParaRPr lang="en-US" dirty="0"/>
          </a:p>
          <a:p>
            <a:r>
              <a:rPr lang="el-GR" dirty="0"/>
              <a:t>Χλωρίδια 103</a:t>
            </a:r>
            <a:r>
              <a:rPr lang="en-US" dirty="0" err="1"/>
              <a:t>mmol</a:t>
            </a:r>
            <a:endParaRPr lang="el-GR" dirty="0"/>
          </a:p>
        </p:txBody>
      </p:sp>
      <p:sp>
        <p:nvSpPr>
          <p:cNvPr id="20487" name="Text Box 7"/>
          <p:cNvSpPr txBox="1">
            <a:spLocks noChangeArrowheads="1"/>
          </p:cNvSpPr>
          <p:nvPr/>
        </p:nvSpPr>
        <p:spPr bwMode="auto">
          <a:xfrm>
            <a:off x="8267593" y="5359395"/>
            <a:ext cx="2334608" cy="1490309"/>
          </a:xfrm>
          <a:prstGeom prst="rect">
            <a:avLst/>
          </a:prstGeom>
          <a:noFill/>
          <a:ln w="9525">
            <a:noFill/>
            <a:miter lim="800000"/>
            <a:headEnd/>
            <a:tailEnd/>
          </a:ln>
          <a:effectLst/>
        </p:spPr>
        <p:txBody>
          <a:bodyPr wrap="none" lIns="104296" tIns="52148" rIns="104296" bIns="52148">
            <a:spAutoFit/>
          </a:bodyPr>
          <a:lstStyle/>
          <a:p>
            <a:r>
              <a:rPr lang="el-GR" b="1" dirty="0"/>
              <a:t>Αποβολή κόπρανα</a:t>
            </a:r>
          </a:p>
          <a:p>
            <a:r>
              <a:rPr lang="el-GR" dirty="0"/>
              <a:t>Η</a:t>
            </a:r>
            <a:r>
              <a:rPr lang="el-GR" sz="1400" dirty="0"/>
              <a:t>2</a:t>
            </a:r>
            <a:r>
              <a:rPr lang="el-GR" dirty="0"/>
              <a:t>Ο 100 </a:t>
            </a:r>
            <a:r>
              <a:rPr lang="en-US" dirty="0"/>
              <a:t>ml</a:t>
            </a:r>
          </a:p>
          <a:p>
            <a:r>
              <a:rPr lang="en-US" dirty="0"/>
              <a:t>Na </a:t>
            </a:r>
            <a:r>
              <a:rPr lang="el-GR" dirty="0"/>
              <a:t>4</a:t>
            </a:r>
            <a:r>
              <a:rPr lang="en-US" dirty="0"/>
              <a:t> </a:t>
            </a:r>
            <a:r>
              <a:rPr lang="en-US" dirty="0" err="1"/>
              <a:t>mmol</a:t>
            </a:r>
            <a:endParaRPr lang="en-US" dirty="0"/>
          </a:p>
          <a:p>
            <a:r>
              <a:rPr lang="en-US" dirty="0"/>
              <a:t>K 9 </a:t>
            </a:r>
            <a:r>
              <a:rPr lang="en-US" dirty="0" err="1"/>
              <a:t>mmol</a:t>
            </a:r>
            <a:endParaRPr lang="en-US" dirty="0"/>
          </a:p>
          <a:p>
            <a:r>
              <a:rPr lang="el-GR" dirty="0"/>
              <a:t>Χλωρίδια </a:t>
            </a:r>
            <a:r>
              <a:rPr lang="en-US" dirty="0"/>
              <a:t>2</a:t>
            </a:r>
            <a:r>
              <a:rPr lang="el-GR" dirty="0"/>
              <a:t> </a:t>
            </a:r>
            <a:r>
              <a:rPr lang="en-US" dirty="0" err="1"/>
              <a:t>mmol</a:t>
            </a:r>
            <a:endParaRPr lang="el-GR"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3" name="Freeform 3"/>
          <p:cNvSpPr/>
          <p:nvPr/>
        </p:nvSpPr>
        <p:spPr>
          <a:xfrm>
            <a:off x="1257300" y="3020570"/>
            <a:ext cx="1266444" cy="27432"/>
          </a:xfrm>
          <a:custGeom>
            <a:avLst/>
            <a:gdLst>
              <a:gd name="connsiteX0" fmla="*/ 0 w 1266444"/>
              <a:gd name="connsiteY0" fmla="*/ 13716 h 27432"/>
              <a:gd name="connsiteX1" fmla="*/ 1266444 w 1266444"/>
              <a:gd name="connsiteY1" fmla="*/ 13716 h 27432"/>
            </a:gdLst>
            <a:ahLst/>
            <a:cxnLst>
              <a:cxn ang="0">
                <a:pos x="connsiteX0" y="connsiteY0"/>
              </a:cxn>
              <a:cxn ang="1">
                <a:pos x="connsiteX1" y="connsiteY1"/>
              </a:cxn>
            </a:cxnLst>
            <a:rect l="l" t="t" r="r" b="b"/>
            <a:pathLst>
              <a:path w="1266444" h="27432">
                <a:moveTo>
                  <a:pt x="0" y="13716"/>
                </a:moveTo>
                <a:lnTo>
                  <a:pt x="1266444" y="13716"/>
                </a:lnTo>
              </a:path>
            </a:pathLst>
          </a:custGeom>
          <a:ln w="381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91399" tIns="45699" rIns="91399" bIns="45699" rtlCol="0" anchor="ctr"/>
          <a:lstStyle/>
          <a:p>
            <a:pPr algn="ctr"/>
            <a:endParaRPr lang="zh-CN" altLang="en-US"/>
          </a:p>
        </p:txBody>
      </p:sp>
      <p:sp>
        <p:nvSpPr>
          <p:cNvPr id="5" name="Freeform 3"/>
          <p:cNvSpPr/>
          <p:nvPr/>
        </p:nvSpPr>
        <p:spPr>
          <a:xfrm>
            <a:off x="6342892" y="4849367"/>
            <a:ext cx="597407" cy="597408"/>
          </a:xfrm>
          <a:custGeom>
            <a:avLst/>
            <a:gdLst>
              <a:gd name="connsiteX0" fmla="*/ 0 w 597407"/>
              <a:gd name="connsiteY0" fmla="*/ 576071 h 597408"/>
              <a:gd name="connsiteX1" fmla="*/ 576071 w 597407"/>
              <a:gd name="connsiteY1" fmla="*/ 0 h 597408"/>
              <a:gd name="connsiteX2" fmla="*/ 597407 w 597407"/>
              <a:gd name="connsiteY2" fmla="*/ 19811 h 597408"/>
              <a:gd name="connsiteX3" fmla="*/ 21335 w 597407"/>
              <a:gd name="connsiteY3" fmla="*/ 597408 h 597408"/>
              <a:gd name="connsiteX4" fmla="*/ 0 w 597407"/>
              <a:gd name="connsiteY4" fmla="*/ 576071 h 597408"/>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597407" h="597408">
                <a:moveTo>
                  <a:pt x="0" y="576071"/>
                </a:moveTo>
                <a:lnTo>
                  <a:pt x="576071" y="0"/>
                </a:lnTo>
                <a:lnTo>
                  <a:pt x="597407" y="19811"/>
                </a:lnTo>
                <a:lnTo>
                  <a:pt x="21335" y="597408"/>
                </a:lnTo>
                <a:lnTo>
                  <a:pt x="0" y="576071"/>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6" name="Picture 3"/>
          <p:cNvPicPr>
            <a:picLocks noChangeAspect="1" noChangeArrowheads="1"/>
          </p:cNvPicPr>
          <p:nvPr/>
        </p:nvPicPr>
        <p:blipFill>
          <a:blip r:embed="rId3" cstate="print"/>
          <a:srcRect/>
          <a:stretch>
            <a:fillRect/>
          </a:stretch>
        </p:blipFill>
        <p:spPr bwMode="auto">
          <a:xfrm>
            <a:off x="5422106" y="2409031"/>
            <a:ext cx="4495800" cy="4800600"/>
          </a:xfrm>
          <a:prstGeom prst="rect">
            <a:avLst/>
          </a:prstGeom>
          <a:noFill/>
        </p:spPr>
      </p:pic>
      <p:sp>
        <p:nvSpPr>
          <p:cNvPr id="2" name="TextBox 1"/>
          <p:cNvSpPr txBox="1"/>
          <p:nvPr/>
        </p:nvSpPr>
        <p:spPr>
          <a:xfrm>
            <a:off x="1257302" y="939801"/>
            <a:ext cx="3149837" cy="392394"/>
          </a:xfrm>
          <a:prstGeom prst="rect">
            <a:avLst/>
          </a:prstGeom>
          <a:noFill/>
        </p:spPr>
        <p:txBody>
          <a:bodyPr wrap="none" lIns="0" tIns="0" rIns="0" bIns="45699" rtlCol="0">
            <a:spAutoFit/>
          </a:bodyPr>
          <a:lstStyle/>
          <a:p>
            <a:pPr>
              <a:lnSpc>
                <a:spcPts val="2700"/>
              </a:lnSpc>
            </a:pPr>
            <a:r>
              <a:rPr lang="en-US" altLang="zh-CN" sz="2100" b="1" u="sng" dirty="0" smtClean="0">
                <a:solidFill>
                  <a:srgbClr val="FFCC66"/>
                </a:solidFill>
                <a:latin typeface="Times New Roman" pitchFamily="18" charset="0"/>
                <a:cs typeface="Times New Roman" pitchFamily="18" charset="0"/>
              </a:rPr>
              <a:t>1. ΣΙΕΛΟΓΟΝΟΙ ΑΔΕΝΕΣ</a:t>
            </a:r>
          </a:p>
        </p:txBody>
      </p:sp>
      <p:sp>
        <p:nvSpPr>
          <p:cNvPr id="7" name="TextBox 1"/>
          <p:cNvSpPr txBox="1"/>
          <p:nvPr/>
        </p:nvSpPr>
        <p:spPr>
          <a:xfrm>
            <a:off x="1104900" y="1524000"/>
            <a:ext cx="6779485"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Στην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στοματική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κοιλότητα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εκβάλλουν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διάφοροι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αδένες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οποίους</a:t>
            </a:r>
          </a:p>
        </p:txBody>
      </p:sp>
      <p:sp>
        <p:nvSpPr>
          <p:cNvPr id="8" name="TextBox 1"/>
          <p:cNvSpPr txBox="1"/>
          <p:nvPr/>
        </p:nvSpPr>
        <p:spPr>
          <a:xfrm>
            <a:off x="1168402" y="1790700"/>
            <a:ext cx="2246641"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δημιουργείται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σίελος.</a:t>
            </a:r>
          </a:p>
        </p:txBody>
      </p:sp>
      <p:sp>
        <p:nvSpPr>
          <p:cNvPr id="9" name="TextBox 1"/>
          <p:cNvSpPr txBox="1"/>
          <p:nvPr/>
        </p:nvSpPr>
        <p:spPr>
          <a:xfrm>
            <a:off x="1244600" y="2743200"/>
            <a:ext cx="1199046" cy="392394"/>
          </a:xfrm>
          <a:prstGeom prst="rect">
            <a:avLst/>
          </a:prstGeom>
          <a:noFill/>
        </p:spPr>
        <p:txBody>
          <a:bodyPr wrap="none" lIns="0" tIns="0" rIns="0" bIns="45699" rtlCol="0">
            <a:spAutoFit/>
          </a:bodyPr>
          <a:lstStyle/>
          <a:p>
            <a:pPr>
              <a:lnSpc>
                <a:spcPts val="2700"/>
              </a:lnSpc>
            </a:pPr>
            <a:r>
              <a:rPr lang="en-US" altLang="zh-CN" sz="2100" b="1" dirty="0" smtClean="0">
                <a:solidFill>
                  <a:srgbClr val="FFFFFF"/>
                </a:solidFill>
                <a:latin typeface="Times New Roman" pitchFamily="18" charset="0"/>
                <a:cs typeface="Times New Roman" pitchFamily="18" charset="0"/>
              </a:rPr>
              <a:t>Παρωτίδα</a:t>
            </a:r>
          </a:p>
        </p:txBody>
      </p:sp>
      <p:sp>
        <p:nvSpPr>
          <p:cNvPr id="10" name="TextBox 1"/>
          <p:cNvSpPr txBox="1"/>
          <p:nvPr/>
        </p:nvSpPr>
        <p:spPr>
          <a:xfrm>
            <a:off x="1244600" y="3060700"/>
            <a:ext cx="3357842" cy="610402"/>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βρίσκεται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πίσω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κάτω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γνάθο</a:t>
            </a:r>
          </a:p>
          <a:p>
            <a:pPr>
              <a:lnSpc>
                <a:spcPts val="2100"/>
              </a:lnSpc>
            </a:pP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εκβάλλει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προστόμιο</a:t>
            </a:r>
          </a:p>
        </p:txBody>
      </p:sp>
      <p:sp>
        <p:nvSpPr>
          <p:cNvPr id="11" name="TextBox 1"/>
          <p:cNvSpPr txBox="1"/>
          <p:nvPr/>
        </p:nvSpPr>
        <p:spPr>
          <a:xfrm>
            <a:off x="1308100" y="3886200"/>
            <a:ext cx="1346522" cy="392394"/>
          </a:xfrm>
          <a:prstGeom prst="rect">
            <a:avLst/>
          </a:prstGeom>
          <a:noFill/>
        </p:spPr>
        <p:txBody>
          <a:bodyPr wrap="none" lIns="0" tIns="0" rIns="0" bIns="45699" rtlCol="0">
            <a:spAutoFit/>
          </a:bodyPr>
          <a:lstStyle/>
          <a:p>
            <a:pPr>
              <a:lnSpc>
                <a:spcPts val="2700"/>
              </a:lnSpc>
            </a:pPr>
            <a:r>
              <a:rPr lang="en-US" altLang="zh-CN" sz="2100" b="1" u="sng" dirty="0" smtClean="0">
                <a:solidFill>
                  <a:srgbClr val="FFFFFF"/>
                </a:solidFill>
                <a:latin typeface="Times New Roman" pitchFamily="18" charset="0"/>
                <a:cs typeface="Times New Roman" pitchFamily="18" charset="0"/>
              </a:rPr>
              <a:t>Υπογνάθιος</a:t>
            </a:r>
          </a:p>
        </p:txBody>
      </p:sp>
      <p:sp>
        <p:nvSpPr>
          <p:cNvPr id="12" name="TextBox 1"/>
          <p:cNvSpPr txBox="1"/>
          <p:nvPr/>
        </p:nvSpPr>
        <p:spPr>
          <a:xfrm>
            <a:off x="1308100" y="4610100"/>
            <a:ext cx="1556516" cy="392394"/>
          </a:xfrm>
          <a:prstGeom prst="rect">
            <a:avLst/>
          </a:prstGeom>
          <a:noFill/>
        </p:spPr>
        <p:txBody>
          <a:bodyPr wrap="none" lIns="0" tIns="0" rIns="0" bIns="45699" rtlCol="0">
            <a:spAutoFit/>
          </a:bodyPr>
          <a:lstStyle/>
          <a:p>
            <a:pPr>
              <a:lnSpc>
                <a:spcPts val="2700"/>
              </a:lnSpc>
            </a:pPr>
            <a:r>
              <a:rPr lang="en-US" altLang="zh-CN" sz="2100" b="1" u="sng" dirty="0" smtClean="0">
                <a:solidFill>
                  <a:srgbClr val="FFFFFF"/>
                </a:solidFill>
                <a:latin typeface="Times New Roman" pitchFamily="18" charset="0"/>
                <a:cs typeface="Times New Roman" pitchFamily="18" charset="0"/>
              </a:rPr>
              <a:t>Υπογλώσσιος</a:t>
            </a:r>
          </a:p>
        </p:txBody>
      </p:sp>
      <p:sp>
        <p:nvSpPr>
          <p:cNvPr id="13" name="TextBox 1"/>
          <p:cNvSpPr txBox="1"/>
          <p:nvPr/>
        </p:nvSpPr>
        <p:spPr>
          <a:xfrm>
            <a:off x="1371600" y="4927599"/>
            <a:ext cx="3027624" cy="610402"/>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βρίσκεται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κάτω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γλώσσα</a:t>
            </a:r>
          </a:p>
          <a:p>
            <a:pPr>
              <a:lnSpc>
                <a:spcPts val="2100"/>
              </a:lnSpc>
            </a:pP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εκβάλλει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p>
        </p:txBody>
      </p:sp>
      <p:sp>
        <p:nvSpPr>
          <p:cNvPr id="14" name="TextBox 1"/>
          <p:cNvSpPr txBox="1"/>
          <p:nvPr/>
        </p:nvSpPr>
        <p:spPr>
          <a:xfrm>
            <a:off x="1371600" y="5486401"/>
            <a:ext cx="3199274" cy="879707"/>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υπογλώσσιο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φύμα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βρίσκεται</a:t>
            </a:r>
          </a:p>
          <a:p>
            <a:pPr>
              <a:lnSpc>
                <a:spcPts val="2100"/>
              </a:lnSpc>
            </a:pPr>
            <a:r>
              <a:rPr lang="en-US" altLang="zh-CN" dirty="0" smtClean="0">
                <a:solidFill>
                  <a:srgbClr val="FFFFFF"/>
                </a:solidFill>
                <a:latin typeface="Times New Roman" pitchFamily="18" charset="0"/>
                <a:cs typeface="Times New Roman" pitchFamily="18" charset="0"/>
              </a:rPr>
              <a:t>αριστερά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δεξιά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χαλινό</a:t>
            </a:r>
          </a:p>
          <a:p>
            <a:pPr>
              <a:lnSpc>
                <a:spcPts val="2100"/>
              </a:lnSpc>
            </a:pPr>
            <a:r>
              <a:rPr lang="en-US" altLang="zh-CN" dirty="0" smtClean="0">
                <a:solidFill>
                  <a:srgbClr val="FFFFFF"/>
                </a:solidFill>
                <a:latin typeface="Times New Roman" pitchFamily="18" charset="0"/>
                <a:cs typeface="Times New Roman"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γλώσσας.</a:t>
            </a:r>
          </a:p>
        </p:txBody>
      </p:sp>
      <p:sp>
        <p:nvSpPr>
          <p:cNvPr id="15" name="TextBox 1"/>
          <p:cNvSpPr txBox="1"/>
          <p:nvPr/>
        </p:nvSpPr>
        <p:spPr>
          <a:xfrm>
            <a:off x="1397001" y="584200"/>
            <a:ext cx="2471574" cy="366746"/>
          </a:xfrm>
          <a:prstGeom prst="rect">
            <a:avLst/>
          </a:prstGeom>
          <a:noFill/>
        </p:spPr>
        <p:txBody>
          <a:bodyPr wrap="none" lIns="0" tIns="0" rIns="0" bIns="45699" rtlCol="0">
            <a:spAutoFit/>
          </a:bodyPr>
          <a:lstStyle/>
          <a:p>
            <a:pPr>
              <a:lnSpc>
                <a:spcPts val="2500"/>
              </a:lnSpc>
            </a:pPr>
            <a:r>
              <a:rPr lang="en-US" altLang="zh-CN" b="1" u="sng" dirty="0" smtClean="0">
                <a:solidFill>
                  <a:srgbClr val="EEECE1"/>
                </a:solidFill>
                <a:latin typeface="Times New Roman" pitchFamily="18" charset="0"/>
                <a:cs typeface="Times New Roman" pitchFamily="18" charset="0"/>
              </a:rPr>
              <a:t>ΙΙ. ΠΕΠΤΙΚΟΙ ΑΔΕΝΕΣ</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1" y="0"/>
            <a:ext cx="10691813" cy="7561263"/>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5" name="Picture 3"/>
          <p:cNvPicPr>
            <a:picLocks noChangeAspect="1" noChangeArrowheads="1"/>
          </p:cNvPicPr>
          <p:nvPr/>
        </p:nvPicPr>
        <p:blipFill>
          <a:blip r:embed="rId3" cstate="print"/>
          <a:srcRect/>
          <a:stretch>
            <a:fillRect/>
          </a:stretch>
        </p:blipFill>
        <p:spPr bwMode="auto">
          <a:xfrm>
            <a:off x="0" y="4314031"/>
            <a:ext cx="4202905" cy="3247231"/>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6845300" y="342900"/>
            <a:ext cx="2844800" cy="3048000"/>
          </a:xfrm>
          <a:prstGeom prst="rect">
            <a:avLst/>
          </a:prstGeom>
          <a:noFill/>
        </p:spPr>
      </p:pic>
      <p:sp>
        <p:nvSpPr>
          <p:cNvPr id="7" name="TextBox 1"/>
          <p:cNvSpPr txBox="1"/>
          <p:nvPr/>
        </p:nvSpPr>
        <p:spPr>
          <a:xfrm>
            <a:off x="1752600" y="698501"/>
            <a:ext cx="1048364" cy="392394"/>
          </a:xfrm>
          <a:prstGeom prst="rect">
            <a:avLst/>
          </a:prstGeom>
          <a:noFill/>
        </p:spPr>
        <p:txBody>
          <a:bodyPr wrap="none" lIns="0" tIns="0" rIns="0" bIns="45699" rtlCol="0">
            <a:spAutoFit/>
          </a:bodyPr>
          <a:lstStyle/>
          <a:p>
            <a:pPr>
              <a:lnSpc>
                <a:spcPts val="2700"/>
              </a:lnSpc>
            </a:pPr>
            <a:r>
              <a:rPr lang="en-US" altLang="zh-CN" sz="2100" b="1" dirty="0" smtClean="0">
                <a:solidFill>
                  <a:srgbClr val="FFCC66"/>
                </a:solidFill>
                <a:latin typeface="Times New Roman" pitchFamily="18" charset="0"/>
                <a:cs typeface="Times New Roman" pitchFamily="18" charset="0"/>
              </a:rPr>
              <a:t>2.</a:t>
            </a:r>
            <a:r>
              <a:rPr lang="en-US" altLang="zh-CN" sz="2100" dirty="0" smtClean="0">
                <a:latin typeface="Times New Roman" pitchFamily="18" charset="0"/>
                <a:cs typeface="Times New Roman" pitchFamily="18" charset="0"/>
              </a:rPr>
              <a:t> </a:t>
            </a:r>
            <a:r>
              <a:rPr lang="en-US" altLang="zh-CN" sz="2100" b="1" u="sng" dirty="0" smtClean="0">
                <a:solidFill>
                  <a:srgbClr val="FFCC66"/>
                </a:solidFill>
                <a:latin typeface="Times New Roman" pitchFamily="18" charset="0"/>
                <a:cs typeface="Times New Roman" pitchFamily="18" charset="0"/>
              </a:rPr>
              <a:t>ΗΠΑΡ</a:t>
            </a:r>
          </a:p>
        </p:txBody>
      </p:sp>
      <p:sp>
        <p:nvSpPr>
          <p:cNvPr id="8" name="TextBox 1"/>
          <p:cNvSpPr txBox="1"/>
          <p:nvPr/>
        </p:nvSpPr>
        <p:spPr>
          <a:xfrm>
            <a:off x="1041403" y="1231899"/>
            <a:ext cx="4212563"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ήπαρ</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μονοφυής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αδένας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πεπτικού</a:t>
            </a:r>
          </a:p>
        </p:txBody>
      </p:sp>
      <p:sp>
        <p:nvSpPr>
          <p:cNvPr id="9" name="TextBox 1"/>
          <p:cNvSpPr txBox="1"/>
          <p:nvPr/>
        </p:nvSpPr>
        <p:spPr>
          <a:xfrm>
            <a:off x="1041400" y="1511300"/>
            <a:ext cx="4996752" cy="610402"/>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συστήματος,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μεγαλύτερος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ανθρωπίνου</a:t>
            </a:r>
          </a:p>
          <a:p>
            <a:pPr>
              <a:lnSpc>
                <a:spcPts val="2100"/>
              </a:lnSpc>
            </a:pPr>
            <a:r>
              <a:rPr lang="en-US" altLang="zh-CN" dirty="0" smtClean="0">
                <a:solidFill>
                  <a:srgbClr val="FFFFFF"/>
                </a:solidFill>
                <a:latin typeface="Times New Roman" pitchFamily="18" charset="0"/>
                <a:cs typeface="Times New Roman" pitchFamily="18" charset="0"/>
              </a:rPr>
              <a:t>σώματος,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έχεις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βάρος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1500</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-1800</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γρ</a:t>
            </a:r>
          </a:p>
        </p:txBody>
      </p:sp>
      <p:sp>
        <p:nvSpPr>
          <p:cNvPr id="10" name="TextBox 1"/>
          <p:cNvSpPr txBox="1"/>
          <p:nvPr/>
        </p:nvSpPr>
        <p:spPr>
          <a:xfrm>
            <a:off x="863600" y="2019300"/>
            <a:ext cx="5269969"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Έχει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σχήμα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πρισματικού</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τριγώνου,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μαλακή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σύσταση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p>
        </p:txBody>
      </p:sp>
      <p:sp>
        <p:nvSpPr>
          <p:cNvPr id="11" name="TextBox 1"/>
          <p:cNvSpPr txBox="1"/>
          <p:nvPr/>
        </p:nvSpPr>
        <p:spPr>
          <a:xfrm>
            <a:off x="914400" y="2298701"/>
            <a:ext cx="2073837"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χρώμα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καστανέρυθρο.</a:t>
            </a:r>
          </a:p>
        </p:txBody>
      </p:sp>
      <p:sp>
        <p:nvSpPr>
          <p:cNvPr id="12" name="TextBox 1"/>
          <p:cNvSpPr txBox="1"/>
          <p:nvPr/>
        </p:nvSpPr>
        <p:spPr>
          <a:xfrm>
            <a:off x="863603" y="2882900"/>
            <a:ext cx="5121146"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Βρίσκεται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κάτω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δεξιό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θόλο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διαφράγματος,</a:t>
            </a:r>
          </a:p>
        </p:txBody>
      </p:sp>
      <p:sp>
        <p:nvSpPr>
          <p:cNvPr id="13" name="TextBox 1"/>
          <p:cNvSpPr txBox="1"/>
          <p:nvPr/>
        </p:nvSpPr>
        <p:spPr>
          <a:xfrm>
            <a:off x="850106" y="3475831"/>
            <a:ext cx="7745903" cy="841235"/>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Αποτελείται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δύο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λοβούς,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ένα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δεξιό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μεγαλύτερος)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ένα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αριστερό</a:t>
            </a:r>
          </a:p>
          <a:p>
            <a:pPr>
              <a:lnSpc>
                <a:spcPts val="1000"/>
              </a:lnSpc>
            </a:pPr>
            <a:endParaRPr lang="en-US" altLang="zh-CN" dirty="0" smtClean="0"/>
          </a:p>
          <a:p>
            <a:pPr>
              <a:lnSpc>
                <a:spcPts val="2897"/>
              </a:lnSpc>
            </a:pPr>
            <a:r>
              <a:rPr lang="en-US" altLang="zh-CN" dirty="0" smtClean="0">
                <a:solidFill>
                  <a:srgbClr val="FFFFFF"/>
                </a:solidFill>
                <a:latin typeface="Times New Roman" pitchFamily="18" charset="0"/>
                <a:cs typeface="Times New Roman" pitchFamily="18" charset="0"/>
              </a:rPr>
              <a:t>Οι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δύο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λοβοί</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χωρίζονται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μεταξύ</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δρεπανοειδή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σύνδεσμο</a:t>
            </a:r>
          </a:p>
        </p:txBody>
      </p:sp>
      <p:sp>
        <p:nvSpPr>
          <p:cNvPr id="14" name="TextBox 1"/>
          <p:cNvSpPr txBox="1"/>
          <p:nvPr/>
        </p:nvSpPr>
        <p:spPr>
          <a:xfrm>
            <a:off x="4381503" y="5054600"/>
            <a:ext cx="4976875" cy="610402"/>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κάτω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επιφάνεια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ήπατος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βρίσκεται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σχέση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a:t>
            </a:r>
          </a:p>
          <a:p>
            <a:pPr>
              <a:lnSpc>
                <a:spcPts val="2100"/>
              </a:lnSpc>
            </a:pPr>
            <a:r>
              <a:rPr lang="en-US" altLang="zh-CN" dirty="0" smtClean="0">
                <a:solidFill>
                  <a:srgbClr val="FFFFFF"/>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στόμαχο</a:t>
            </a:r>
          </a:p>
        </p:txBody>
      </p:sp>
      <p:sp>
        <p:nvSpPr>
          <p:cNvPr id="15" name="TextBox 1"/>
          <p:cNvSpPr txBox="1"/>
          <p:nvPr/>
        </p:nvSpPr>
        <p:spPr>
          <a:xfrm>
            <a:off x="4381503" y="5600700"/>
            <a:ext cx="1766061" cy="341098"/>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δωδεκαδάκτυλο</a:t>
            </a:r>
          </a:p>
        </p:txBody>
      </p:sp>
      <p:sp>
        <p:nvSpPr>
          <p:cNvPr id="16" name="TextBox 1"/>
          <p:cNvSpPr txBox="1"/>
          <p:nvPr/>
        </p:nvSpPr>
        <p:spPr>
          <a:xfrm>
            <a:off x="4381503" y="5880100"/>
            <a:ext cx="2936253" cy="610402"/>
          </a:xfrm>
          <a:prstGeom prst="rect">
            <a:avLst/>
          </a:prstGeom>
          <a:noFill/>
        </p:spPr>
        <p:txBody>
          <a:bodyPr wrap="none" lIns="0" tIns="0" rIns="0" bIns="45699" rtlCol="0">
            <a:spAutoFit/>
          </a:bodyPr>
          <a:lstStyle/>
          <a:p>
            <a:pPr>
              <a:lnSpc>
                <a:spcPts val="2297"/>
              </a:lnSpc>
            </a:pPr>
            <a:r>
              <a:rPr lang="en-US" altLang="zh-CN" dirty="0" smtClean="0">
                <a:solidFill>
                  <a:srgbClr val="FFFFFF"/>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δεξιό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νεφρό,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επινεφρίδιο</a:t>
            </a:r>
          </a:p>
          <a:p>
            <a:pPr>
              <a:lnSpc>
                <a:spcPts val="2100"/>
              </a:lnSpc>
            </a:pPr>
            <a:r>
              <a:rPr lang="en-US" altLang="zh-CN" dirty="0" smtClean="0">
                <a:solidFill>
                  <a:srgbClr val="FFFFFF"/>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δεξιά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ηπατική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καμπή</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1" y="350519"/>
            <a:ext cx="10691812" cy="6935312"/>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3" name="Picture 3"/>
          <p:cNvPicPr>
            <a:picLocks noChangeAspect="1" noChangeArrowheads="1"/>
          </p:cNvPicPr>
          <p:nvPr/>
        </p:nvPicPr>
        <p:blipFill>
          <a:blip r:embed="rId3" cstate="print"/>
          <a:srcRect/>
          <a:stretch>
            <a:fillRect/>
          </a:stretch>
        </p:blipFill>
        <p:spPr bwMode="auto">
          <a:xfrm>
            <a:off x="1016002" y="2324102"/>
            <a:ext cx="5283200" cy="2654300"/>
          </a:xfrm>
          <a:prstGeom prst="rect">
            <a:avLst/>
          </a:prstGeom>
          <a:noFill/>
        </p:spPr>
      </p:pic>
      <p:pic>
        <p:nvPicPr>
          <p:cNvPr id="5" name="Picture 3"/>
          <p:cNvPicPr>
            <a:picLocks noChangeAspect="1" noChangeArrowheads="1"/>
          </p:cNvPicPr>
          <p:nvPr/>
        </p:nvPicPr>
        <p:blipFill>
          <a:blip r:embed="rId4" cstate="print"/>
          <a:srcRect/>
          <a:stretch>
            <a:fillRect/>
          </a:stretch>
        </p:blipFill>
        <p:spPr bwMode="auto">
          <a:xfrm>
            <a:off x="6731000" y="520699"/>
            <a:ext cx="3263106" cy="4250532"/>
          </a:xfrm>
          <a:prstGeom prst="rect">
            <a:avLst/>
          </a:prstGeom>
          <a:noFill/>
        </p:spPr>
      </p:pic>
      <p:sp>
        <p:nvSpPr>
          <p:cNvPr id="2" name="TextBox 1"/>
          <p:cNvSpPr txBox="1"/>
          <p:nvPr/>
        </p:nvSpPr>
        <p:spPr>
          <a:xfrm>
            <a:off x="863600" y="584201"/>
            <a:ext cx="5395451" cy="1726092"/>
          </a:xfrm>
          <a:prstGeom prst="rect">
            <a:avLst/>
          </a:prstGeom>
          <a:noFill/>
        </p:spPr>
        <p:txBody>
          <a:bodyPr wrap="none" lIns="0" tIns="0" rIns="0" bIns="45699" rtlCol="0">
            <a:spAutoFit/>
          </a:bodyPr>
          <a:lstStyle/>
          <a:p>
            <a:pPr>
              <a:lnSpc>
                <a:spcPts val="2297"/>
              </a:lnSpc>
              <a:tabLst>
                <a:tab pos="126943" algn="l"/>
                <a:tab pos="228498" algn="l"/>
                <a:tab pos="291969" algn="l"/>
              </a:tabLst>
            </a:pPr>
            <a:r>
              <a:rPr lang="en-US" altLang="zh-CN" dirty="0" smtClean="0"/>
              <a:t>		</a:t>
            </a:r>
            <a:r>
              <a:rPr lang="en-US" altLang="zh-CN" dirty="0" smtClean="0">
                <a:solidFill>
                  <a:srgbClr val="FFFFFF"/>
                </a:solidFill>
                <a:latin typeface="Times New Roman" pitchFamily="18" charset="0"/>
                <a:cs typeface="Times New Roman" pitchFamily="18" charset="0"/>
              </a:rPr>
              <a:t>Στην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κάτω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επιφάνεια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ήπατος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υπάρχει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εγκάρσια</a:t>
            </a:r>
          </a:p>
          <a:p>
            <a:pPr>
              <a:lnSpc>
                <a:spcPts val="2100"/>
              </a:lnSpc>
              <a:tabLst>
                <a:tab pos="126943" algn="l"/>
                <a:tab pos="228498" algn="l"/>
                <a:tab pos="291969" algn="l"/>
              </a:tabLst>
            </a:pPr>
            <a:r>
              <a:rPr lang="en-US" altLang="zh-CN" dirty="0" smtClean="0"/>
              <a:t>		</a:t>
            </a:r>
            <a:r>
              <a:rPr lang="en-US" altLang="zh-CN" dirty="0" smtClean="0">
                <a:solidFill>
                  <a:srgbClr val="FFFFFF"/>
                </a:solidFill>
                <a:latin typeface="Times New Roman" pitchFamily="18" charset="0"/>
                <a:cs typeface="Times New Roman" pitchFamily="18" charset="0"/>
              </a:rPr>
              <a:t>αύλακα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όπου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εισέρχεται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ηπατική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αρτηρία,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πυλαία</a:t>
            </a:r>
          </a:p>
          <a:p>
            <a:pPr>
              <a:lnSpc>
                <a:spcPts val="2100"/>
              </a:lnSpc>
              <a:tabLst>
                <a:tab pos="126943" algn="l"/>
                <a:tab pos="228498" algn="l"/>
                <a:tab pos="291969" algn="l"/>
              </a:tabLst>
            </a:pPr>
            <a:r>
              <a:rPr lang="en-US" altLang="zh-CN" dirty="0" smtClean="0"/>
              <a:t>		</a:t>
            </a:r>
            <a:r>
              <a:rPr lang="en-US" altLang="zh-CN" dirty="0" smtClean="0">
                <a:solidFill>
                  <a:srgbClr val="FFFFFF"/>
                </a:solidFill>
                <a:latin typeface="Times New Roman" pitchFamily="18" charset="0"/>
                <a:cs typeface="Times New Roman" pitchFamily="18" charset="0"/>
              </a:rPr>
              <a:t>φλέβα,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εξέρχεται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ηπατικός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πόρος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έξοδο</a:t>
            </a:r>
          </a:p>
          <a:p>
            <a:pPr>
              <a:lnSpc>
                <a:spcPts val="2100"/>
              </a:lnSpc>
              <a:tabLst>
                <a:tab pos="126943" algn="l"/>
                <a:tab pos="228498" algn="l"/>
                <a:tab pos="291969" algn="l"/>
              </a:tabLst>
            </a:pPr>
            <a:r>
              <a:rPr lang="en-US" altLang="zh-CN" dirty="0" smtClean="0"/>
              <a:t>			</a:t>
            </a:r>
            <a:r>
              <a:rPr lang="en-US" altLang="zh-CN" dirty="0" smtClean="0">
                <a:solidFill>
                  <a:srgbClr val="FFFFFF"/>
                </a:solidFill>
                <a:latin typeface="Times New Roman" pitchFamily="18" charset="0"/>
                <a:cs typeface="Times New Roman"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χολής</a:t>
            </a:r>
          </a:p>
          <a:p>
            <a:pPr>
              <a:lnSpc>
                <a:spcPts val="2400"/>
              </a:lnSpc>
              <a:tabLst>
                <a:tab pos="126943" algn="l"/>
                <a:tab pos="228498" algn="l"/>
                <a:tab pos="291969" algn="l"/>
              </a:tabLst>
            </a:pPr>
            <a:r>
              <a:rPr lang="en-US" altLang="zh-CN" dirty="0" smtClean="0">
                <a:solidFill>
                  <a:srgbClr val="FFFFFF"/>
                </a:solidFill>
                <a:latin typeface="Times New Roman" pitchFamily="18" charset="0"/>
                <a:cs typeface="Times New Roman" pitchFamily="18" charset="0"/>
              </a:rPr>
              <a:t>Οι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ηπατικές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φλέβες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εξέρχονται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οπίσθια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επιφάνεια</a:t>
            </a:r>
          </a:p>
          <a:p>
            <a:pPr>
              <a:lnSpc>
                <a:spcPts val="2100"/>
              </a:lnSpc>
              <a:tabLst>
                <a:tab pos="126943" algn="l"/>
                <a:tab pos="228498" algn="l"/>
                <a:tab pos="291969" algn="l"/>
              </a:tabLst>
            </a:pPr>
            <a:r>
              <a:rPr lang="en-US" altLang="zh-CN" dirty="0" smtClean="0"/>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οργάνου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εκβάλλουν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κάτω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κοίλη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φλέβα.</a:t>
            </a:r>
          </a:p>
        </p:txBody>
      </p:sp>
      <p:sp>
        <p:nvSpPr>
          <p:cNvPr id="6" name="TextBox 1"/>
          <p:cNvSpPr txBox="1"/>
          <p:nvPr/>
        </p:nvSpPr>
        <p:spPr>
          <a:xfrm>
            <a:off x="990602" y="5105400"/>
            <a:ext cx="8363700" cy="1879981"/>
          </a:xfrm>
          <a:prstGeom prst="rect">
            <a:avLst/>
          </a:prstGeom>
          <a:noFill/>
        </p:spPr>
        <p:txBody>
          <a:bodyPr wrap="none" lIns="0" tIns="0" rIns="0" bIns="45699" rtlCol="0">
            <a:spAutoFit/>
          </a:bodyPr>
          <a:lstStyle/>
          <a:p>
            <a:pPr>
              <a:lnSpc>
                <a:spcPts val="2297"/>
              </a:lnSpc>
              <a:tabLst>
                <a:tab pos="63471" algn="l"/>
                <a:tab pos="2589633" algn="l"/>
              </a:tabLst>
            </a:pPr>
            <a:r>
              <a:rPr lang="en-US" altLang="zh-CN" dirty="0" smtClean="0"/>
              <a:t>		</a:t>
            </a:r>
            <a:r>
              <a:rPr lang="en-US" altLang="zh-CN" dirty="0" smtClean="0">
                <a:solidFill>
                  <a:srgbClr val="FFFFFF"/>
                </a:solidFill>
                <a:latin typeface="Times New Roman" pitchFamily="18" charset="0"/>
                <a:cs typeface="Times New Roman" pitchFamily="18" charset="0"/>
              </a:rPr>
              <a:t>Μικροσκοπικά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παρέγχυμα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ήπατος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αποτελείται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p>
          <a:p>
            <a:pPr>
              <a:lnSpc>
                <a:spcPts val="2100"/>
              </a:lnSpc>
              <a:tabLst>
                <a:tab pos="63471" algn="l"/>
                <a:tab pos="2589633" algn="l"/>
              </a:tabLst>
            </a:pPr>
            <a:r>
              <a:rPr lang="en-US" altLang="zh-CN" dirty="0" smtClean="0"/>
              <a:t>		</a:t>
            </a:r>
            <a:r>
              <a:rPr lang="en-US" altLang="zh-CN" sz="2000" b="1" dirty="0" smtClean="0">
                <a:solidFill>
                  <a:srgbClr val="FF0000"/>
                </a:solidFill>
                <a:latin typeface="Times New Roman" pitchFamily="18" charset="0"/>
                <a:cs typeface="Times New Roman" pitchFamily="18" charset="0"/>
              </a:rPr>
              <a:t>τα ηπατικά λοβίδια. </a:t>
            </a:r>
            <a:r>
              <a:rPr lang="en-US" altLang="zh-CN" dirty="0" smtClean="0">
                <a:solidFill>
                  <a:srgbClr val="FFFFFF"/>
                </a:solidFill>
                <a:latin typeface="Times New Roman" pitchFamily="18" charset="0"/>
                <a:cs typeface="Times New Roman" pitchFamily="18" charset="0"/>
              </a:rPr>
              <a:t>Αυτά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πεντάγωνες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εξάγωνες</a:t>
            </a:r>
          </a:p>
          <a:p>
            <a:pPr>
              <a:lnSpc>
                <a:spcPts val="2100"/>
              </a:lnSpc>
              <a:tabLst>
                <a:tab pos="63471" algn="l"/>
                <a:tab pos="2589633" algn="l"/>
              </a:tabLst>
            </a:pPr>
            <a:r>
              <a:rPr lang="en-US" altLang="zh-CN" dirty="0" smtClean="0"/>
              <a:t>		</a:t>
            </a:r>
            <a:r>
              <a:rPr lang="en-US" altLang="zh-CN" dirty="0" smtClean="0">
                <a:solidFill>
                  <a:srgbClr val="FFFFFF"/>
                </a:solidFill>
                <a:latin typeface="Times New Roman" pitchFamily="18" charset="0"/>
                <a:cs typeface="Times New Roman" pitchFamily="18" charset="0"/>
              </a:rPr>
              <a:t>περιοχές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περιέχουν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δίκτυα.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δίκτυα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αυτά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εξής:</a:t>
            </a:r>
          </a:p>
          <a:p>
            <a:pPr>
              <a:lnSpc>
                <a:spcPts val="1000"/>
              </a:lnSpc>
            </a:pPr>
            <a:endParaRPr lang="en-US" altLang="zh-CN" dirty="0" smtClean="0"/>
          </a:p>
          <a:p>
            <a:pPr>
              <a:lnSpc>
                <a:spcPts val="2597"/>
              </a:lnSpc>
              <a:tabLst>
                <a:tab pos="63471" algn="l"/>
                <a:tab pos="2589633" algn="l"/>
              </a:tabLst>
            </a:pPr>
            <a:r>
              <a:rPr lang="en-US" altLang="zh-CN" b="1" u="sng" dirty="0" err="1" smtClean="0">
                <a:solidFill>
                  <a:srgbClr val="FFFFFF"/>
                </a:solidFill>
                <a:latin typeface="Times New Roman" pitchFamily="18" charset="0"/>
                <a:cs typeface="Times New Roman" pitchFamily="18" charset="0"/>
              </a:rPr>
              <a:t>A.Το</a:t>
            </a:r>
            <a:r>
              <a:rPr lang="en-US" altLang="zh-CN" b="1" u="sng" dirty="0" smtClean="0">
                <a:solidFill>
                  <a:srgbClr val="FFFFFF"/>
                </a:solidFill>
                <a:latin typeface="Times New Roman" pitchFamily="18" charset="0"/>
                <a:cs typeface="Times New Roman" pitchFamily="18" charset="0"/>
              </a:rPr>
              <a:t> </a:t>
            </a:r>
            <a:r>
              <a:rPr lang="en-US" altLang="zh-CN" b="1" u="sng" dirty="0" smtClean="0">
                <a:solidFill>
                  <a:srgbClr val="FFFFFF"/>
                </a:solidFill>
                <a:latin typeface="Times New Roman" pitchFamily="18" charset="0"/>
                <a:cs typeface="Times New Roman" pitchFamily="18" charset="0"/>
              </a:rPr>
              <a:t>λειτουργικό – αιμοφόρο δίκτυο</a:t>
            </a:r>
            <a:r>
              <a:rPr lang="en-US" altLang="zh-CN" b="1" dirty="0" smtClean="0">
                <a:solidFill>
                  <a:srgbClr val="FFFFFF"/>
                </a:solidFill>
                <a:latin typeface="Times New Roman" pitchFamily="18" charset="0"/>
                <a:cs typeface="Times New Roman" pitchFamily="18" charset="0"/>
              </a:rPr>
              <a:t>,</a:t>
            </a:r>
            <a:r>
              <a:rPr lang="en-US" altLang="zh-CN" b="1"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περικλείει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παντού</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ηπατοκύτταρα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τα</a:t>
            </a:r>
          </a:p>
          <a:p>
            <a:pPr>
              <a:lnSpc>
                <a:spcPts val="2100"/>
              </a:lnSpc>
              <a:tabLst>
                <a:tab pos="63471" algn="l"/>
                <a:tab pos="2589633" algn="l"/>
              </a:tabLst>
            </a:pPr>
            <a:r>
              <a:rPr lang="en-US" altLang="zh-CN" dirty="0" smtClean="0">
                <a:solidFill>
                  <a:srgbClr val="FFFFFF"/>
                </a:solidFill>
                <a:latin typeface="Times New Roman" pitchFamily="18" charset="0"/>
                <a:cs typeface="Times New Roman" pitchFamily="18" charset="0"/>
              </a:rPr>
              <a:t>εφοδιάζει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θρεπτικά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συστατικά,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εδώ</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γίνεται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επεξεργασία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των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θρεπτικών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στοιχείων.</a:t>
            </a:r>
          </a:p>
          <a:p>
            <a:pPr>
              <a:lnSpc>
                <a:spcPts val="2100"/>
              </a:lnSpc>
              <a:tabLst>
                <a:tab pos="63471" algn="l"/>
                <a:tab pos="2589633" algn="l"/>
              </a:tabLst>
            </a:pPr>
            <a:r>
              <a:rPr lang="en-US" altLang="zh-CN" dirty="0" smtClean="0"/>
              <a:t>	</a:t>
            </a:r>
            <a:r>
              <a:rPr lang="en-US" altLang="zh-CN" dirty="0" smtClean="0">
                <a:solidFill>
                  <a:srgbClr val="FFFFFF"/>
                </a:solidFill>
                <a:latin typeface="Times New Roman" pitchFamily="18" charset="0"/>
                <a:cs typeface="Times New Roman" pitchFamily="18" charset="0"/>
              </a:rPr>
              <a:t>Τα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τοξικά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κατακρατούνται.</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3" name="Picture 3"/>
          <p:cNvPicPr>
            <a:picLocks noChangeAspect="1" noChangeArrowheads="1"/>
          </p:cNvPicPr>
          <p:nvPr/>
        </p:nvPicPr>
        <p:blipFill>
          <a:blip r:embed="rId3" cstate="print"/>
          <a:srcRect/>
          <a:stretch>
            <a:fillRect/>
          </a:stretch>
        </p:blipFill>
        <p:spPr bwMode="auto">
          <a:xfrm>
            <a:off x="939803" y="342900"/>
            <a:ext cx="5092700" cy="3568700"/>
          </a:xfrm>
          <a:prstGeom prst="rect">
            <a:avLst/>
          </a:prstGeom>
          <a:noFill/>
        </p:spPr>
      </p:pic>
      <p:pic>
        <p:nvPicPr>
          <p:cNvPr id="5" name="Picture 3"/>
          <p:cNvPicPr>
            <a:picLocks noChangeAspect="1" noChangeArrowheads="1"/>
          </p:cNvPicPr>
          <p:nvPr/>
        </p:nvPicPr>
        <p:blipFill>
          <a:blip r:embed="rId4" cstate="print"/>
          <a:srcRect/>
          <a:stretch>
            <a:fillRect/>
          </a:stretch>
        </p:blipFill>
        <p:spPr bwMode="auto">
          <a:xfrm>
            <a:off x="6197603" y="4140200"/>
            <a:ext cx="3568700" cy="2908300"/>
          </a:xfrm>
          <a:prstGeom prst="rect">
            <a:avLst/>
          </a:prstGeom>
          <a:noFill/>
        </p:spPr>
      </p:pic>
      <p:sp>
        <p:nvSpPr>
          <p:cNvPr id="2" name="TextBox 1"/>
          <p:cNvSpPr txBox="1"/>
          <p:nvPr/>
        </p:nvSpPr>
        <p:spPr>
          <a:xfrm>
            <a:off x="4787901" y="393702"/>
            <a:ext cx="1049967" cy="212858"/>
          </a:xfrm>
          <a:prstGeom prst="rect">
            <a:avLst/>
          </a:prstGeom>
          <a:noFill/>
        </p:spPr>
        <p:txBody>
          <a:bodyPr wrap="none" lIns="0" tIns="0" rIns="0" bIns="45699" rtlCol="0">
            <a:spAutoFit/>
          </a:bodyPr>
          <a:lstStyle/>
          <a:p>
            <a:pPr>
              <a:lnSpc>
                <a:spcPts val="1300"/>
              </a:lnSpc>
            </a:pPr>
            <a:r>
              <a:rPr lang="en-US" altLang="zh-CN" sz="1000" dirty="0" smtClean="0">
                <a:solidFill>
                  <a:srgbClr val="000000"/>
                </a:solidFill>
                <a:latin typeface="Times New Roman" pitchFamily="18" charset="0"/>
                <a:cs typeface="Times New Roman" pitchFamily="18" charset="0"/>
              </a:rPr>
              <a:t>ΗΠΑΤΟΚΥΤΤΑΡΑ</a:t>
            </a:r>
          </a:p>
        </p:txBody>
      </p:sp>
      <p:sp>
        <p:nvSpPr>
          <p:cNvPr id="6" name="TextBox 1"/>
          <p:cNvSpPr txBox="1"/>
          <p:nvPr/>
        </p:nvSpPr>
        <p:spPr>
          <a:xfrm>
            <a:off x="1536700" y="393702"/>
            <a:ext cx="1335302" cy="212858"/>
          </a:xfrm>
          <a:prstGeom prst="rect">
            <a:avLst/>
          </a:prstGeom>
          <a:noFill/>
        </p:spPr>
        <p:txBody>
          <a:bodyPr wrap="none" lIns="0" tIns="0" rIns="0" bIns="45699" rtlCol="0">
            <a:spAutoFit/>
          </a:bodyPr>
          <a:lstStyle/>
          <a:p>
            <a:pPr>
              <a:lnSpc>
                <a:spcPts val="1300"/>
              </a:lnSpc>
            </a:pPr>
            <a:r>
              <a:rPr lang="en-US" altLang="zh-CN" sz="1000" dirty="0" smtClean="0">
                <a:solidFill>
                  <a:srgbClr val="000000"/>
                </a:solidFill>
                <a:latin typeface="Times New Roman" pitchFamily="18" charset="0"/>
                <a:cs typeface="Times New Roman" pitchFamily="18" charset="0"/>
              </a:rPr>
              <a:t>ΠΟΡΟΙ</a:t>
            </a:r>
            <a:r>
              <a:rPr lang="en-US" altLang="zh-CN" sz="1000" dirty="0" smtClean="0">
                <a:latin typeface="Times New Roman" pitchFamily="18" charset="0"/>
                <a:cs typeface="Times New Roman" pitchFamily="18" charset="0"/>
              </a:rPr>
              <a:t> </a:t>
            </a:r>
            <a:r>
              <a:rPr lang="en-US" altLang="zh-CN" sz="1000" dirty="0" smtClean="0">
                <a:solidFill>
                  <a:srgbClr val="000000"/>
                </a:solidFill>
                <a:latin typeface="Times New Roman" pitchFamily="18" charset="0"/>
                <a:cs typeface="Times New Roman" pitchFamily="18" charset="0"/>
              </a:rPr>
              <a:t>ΓΙΑ</a:t>
            </a:r>
            <a:r>
              <a:rPr lang="en-US" altLang="zh-CN" sz="1000" dirty="0" smtClean="0">
                <a:latin typeface="Times New Roman" pitchFamily="18" charset="0"/>
                <a:cs typeface="Times New Roman" pitchFamily="18" charset="0"/>
              </a:rPr>
              <a:t> </a:t>
            </a:r>
            <a:r>
              <a:rPr lang="en-US" altLang="zh-CN" sz="1000" dirty="0" smtClean="0">
                <a:solidFill>
                  <a:srgbClr val="000000"/>
                </a:solidFill>
                <a:latin typeface="Times New Roman" pitchFamily="18" charset="0"/>
                <a:cs typeface="Times New Roman" pitchFamily="18" charset="0"/>
              </a:rPr>
              <a:t>ΤΗΝ</a:t>
            </a:r>
            <a:r>
              <a:rPr lang="en-US" altLang="zh-CN" sz="1000" dirty="0" smtClean="0">
                <a:latin typeface="Times New Roman" pitchFamily="18" charset="0"/>
                <a:cs typeface="Times New Roman" pitchFamily="18" charset="0"/>
              </a:rPr>
              <a:t> </a:t>
            </a:r>
            <a:r>
              <a:rPr lang="en-US" altLang="zh-CN" sz="1000" dirty="0" smtClean="0">
                <a:solidFill>
                  <a:srgbClr val="000000"/>
                </a:solidFill>
                <a:latin typeface="Times New Roman" pitchFamily="18" charset="0"/>
                <a:cs typeface="Times New Roman" pitchFamily="18" charset="0"/>
              </a:rPr>
              <a:t>ΧΟΛΗ</a:t>
            </a:r>
          </a:p>
        </p:txBody>
      </p:sp>
      <p:sp>
        <p:nvSpPr>
          <p:cNvPr id="7" name="TextBox 1"/>
          <p:cNvSpPr txBox="1"/>
          <p:nvPr/>
        </p:nvSpPr>
        <p:spPr>
          <a:xfrm>
            <a:off x="1092203" y="3378201"/>
            <a:ext cx="583493" cy="494986"/>
          </a:xfrm>
          <a:prstGeom prst="rect">
            <a:avLst/>
          </a:prstGeom>
          <a:noFill/>
        </p:spPr>
        <p:txBody>
          <a:bodyPr wrap="none" lIns="0" tIns="0" rIns="0" bIns="45699" rtlCol="0">
            <a:spAutoFit/>
          </a:bodyPr>
          <a:lstStyle/>
          <a:p>
            <a:pPr>
              <a:lnSpc>
                <a:spcPts val="1300"/>
              </a:lnSpc>
            </a:pPr>
            <a:r>
              <a:rPr lang="en-US" altLang="zh-CN" sz="1000" dirty="0" smtClean="0">
                <a:solidFill>
                  <a:srgbClr val="000000"/>
                </a:solidFill>
                <a:latin typeface="Times New Roman" pitchFamily="18" charset="0"/>
                <a:cs typeface="Times New Roman" pitchFamily="18" charset="0"/>
              </a:rPr>
              <a:t>ΚΛΑΔΟΣ</a:t>
            </a:r>
          </a:p>
          <a:p>
            <a:pPr>
              <a:lnSpc>
                <a:spcPts val="1100"/>
              </a:lnSpc>
            </a:pPr>
            <a:r>
              <a:rPr lang="en-US" altLang="zh-CN" sz="1000" dirty="0" smtClean="0">
                <a:solidFill>
                  <a:srgbClr val="000000"/>
                </a:solidFill>
                <a:latin typeface="Times New Roman" pitchFamily="18" charset="0"/>
                <a:cs typeface="Times New Roman" pitchFamily="18" charset="0"/>
              </a:rPr>
              <a:t>ΠΥΛΑΙΑΣ</a:t>
            </a:r>
          </a:p>
          <a:p>
            <a:pPr>
              <a:lnSpc>
                <a:spcPts val="1100"/>
              </a:lnSpc>
            </a:pPr>
            <a:r>
              <a:rPr lang="en-US" altLang="zh-CN" sz="1000" dirty="0" smtClean="0">
                <a:solidFill>
                  <a:srgbClr val="000000"/>
                </a:solidFill>
                <a:latin typeface="Times New Roman" pitchFamily="18" charset="0"/>
                <a:cs typeface="Times New Roman" pitchFamily="18" charset="0"/>
              </a:rPr>
              <a:t>ΦΛΕΒΑ</a:t>
            </a:r>
          </a:p>
        </p:txBody>
      </p:sp>
      <p:sp>
        <p:nvSpPr>
          <p:cNvPr id="8" name="TextBox 1"/>
          <p:cNvSpPr txBox="1"/>
          <p:nvPr/>
        </p:nvSpPr>
        <p:spPr>
          <a:xfrm>
            <a:off x="1904999" y="3327401"/>
            <a:ext cx="593111" cy="597578"/>
          </a:xfrm>
          <a:prstGeom prst="rect">
            <a:avLst/>
          </a:prstGeom>
          <a:noFill/>
        </p:spPr>
        <p:txBody>
          <a:bodyPr wrap="none" lIns="0" tIns="0" rIns="0" bIns="45699" rtlCol="0">
            <a:spAutoFit/>
          </a:bodyPr>
          <a:lstStyle/>
          <a:p>
            <a:pPr>
              <a:lnSpc>
                <a:spcPts val="1100"/>
              </a:lnSpc>
            </a:pPr>
            <a:r>
              <a:rPr lang="en-US" altLang="zh-CN" sz="900" dirty="0" smtClean="0">
                <a:solidFill>
                  <a:srgbClr val="000000"/>
                </a:solidFill>
                <a:latin typeface="Times New Roman" pitchFamily="18" charset="0"/>
                <a:cs typeface="Times New Roman" pitchFamily="18" charset="0"/>
              </a:rPr>
              <a:t>ΚΛΑΔΟΣ</a:t>
            </a:r>
          </a:p>
          <a:p>
            <a:pPr>
              <a:lnSpc>
                <a:spcPts val="1600"/>
              </a:lnSpc>
            </a:pPr>
            <a:r>
              <a:rPr lang="en-US" altLang="zh-CN" sz="900" dirty="0" smtClean="0">
                <a:solidFill>
                  <a:srgbClr val="000000"/>
                </a:solidFill>
                <a:latin typeface="Times New Roman" pitchFamily="18" charset="0"/>
                <a:cs typeface="Times New Roman" pitchFamily="18" charset="0"/>
              </a:rPr>
              <a:t>ΗΠΑΤΙΚΗΣ</a:t>
            </a:r>
          </a:p>
          <a:p>
            <a:pPr>
              <a:lnSpc>
                <a:spcPts val="1600"/>
              </a:lnSpc>
            </a:pPr>
            <a:r>
              <a:rPr lang="en-US" altLang="zh-CN" sz="900" dirty="0" smtClean="0">
                <a:solidFill>
                  <a:srgbClr val="000000"/>
                </a:solidFill>
                <a:latin typeface="Times New Roman" pitchFamily="18" charset="0"/>
                <a:cs typeface="Times New Roman" pitchFamily="18" charset="0"/>
              </a:rPr>
              <a:t>ΑΡΤΗΡΙΑΣ</a:t>
            </a:r>
          </a:p>
        </p:txBody>
      </p:sp>
      <p:sp>
        <p:nvSpPr>
          <p:cNvPr id="9" name="TextBox 1"/>
          <p:cNvSpPr txBox="1"/>
          <p:nvPr/>
        </p:nvSpPr>
        <p:spPr>
          <a:xfrm>
            <a:off x="6235702" y="647702"/>
            <a:ext cx="3521413" cy="2239053"/>
          </a:xfrm>
          <a:prstGeom prst="rect">
            <a:avLst/>
          </a:prstGeom>
          <a:noFill/>
        </p:spPr>
        <p:txBody>
          <a:bodyPr wrap="none" lIns="0" tIns="0" rIns="0" bIns="45699" rtlCol="0">
            <a:spAutoFit/>
          </a:bodyPr>
          <a:lstStyle/>
          <a:p>
            <a:pPr>
              <a:lnSpc>
                <a:spcPts val="2500"/>
              </a:lnSpc>
              <a:tabLst>
                <a:tab pos="126943" algn="l"/>
                <a:tab pos="165028" algn="l"/>
                <a:tab pos="241191" algn="l"/>
                <a:tab pos="330051" algn="l"/>
                <a:tab pos="368134" algn="l"/>
                <a:tab pos="647409" algn="l"/>
                <a:tab pos="977459" algn="l"/>
              </a:tabLst>
            </a:pPr>
            <a:r>
              <a:rPr lang="en-US" altLang="zh-CN" dirty="0" smtClean="0"/>
              <a:t>	</a:t>
            </a:r>
            <a:r>
              <a:rPr lang="en-US" altLang="zh-CN" b="1" dirty="0" err="1" smtClean="0"/>
              <a:t>B</a:t>
            </a:r>
            <a:r>
              <a:rPr lang="en-US" altLang="zh-CN" dirty="0" err="1" smtClean="0"/>
              <a:t>.</a:t>
            </a:r>
            <a:r>
              <a:rPr lang="en-US" altLang="zh-CN" b="1" u="sng" dirty="0" err="1" smtClean="0">
                <a:solidFill>
                  <a:srgbClr val="FFFFFF"/>
                </a:solidFill>
                <a:latin typeface="Times New Roman" pitchFamily="18" charset="0"/>
                <a:cs typeface="Times New Roman" pitchFamily="18" charset="0"/>
              </a:rPr>
              <a:t>Το</a:t>
            </a:r>
            <a:r>
              <a:rPr lang="en-US" altLang="zh-CN" b="1" u="sng" dirty="0" smtClean="0">
                <a:solidFill>
                  <a:srgbClr val="FFFFFF"/>
                </a:solidFill>
                <a:latin typeface="Times New Roman" pitchFamily="18" charset="0"/>
                <a:cs typeface="Times New Roman" pitchFamily="18" charset="0"/>
              </a:rPr>
              <a:t> </a:t>
            </a:r>
            <a:r>
              <a:rPr lang="en-US" altLang="zh-CN" b="1" u="sng" dirty="0" smtClean="0">
                <a:solidFill>
                  <a:srgbClr val="FFFFFF"/>
                </a:solidFill>
                <a:latin typeface="Times New Roman" pitchFamily="18" charset="0"/>
                <a:cs typeface="Times New Roman" pitchFamily="18" charset="0"/>
              </a:rPr>
              <a:t>εκκριτικό δίκτυο</a:t>
            </a:r>
            <a:r>
              <a:rPr lang="en-US" altLang="zh-CN" dirty="0" smtClean="0">
                <a:solidFill>
                  <a:srgbClr val="FFFFFF"/>
                </a:solidFill>
                <a:latin typeface="Times New Roman" pitchFamily="18" charset="0"/>
                <a:cs typeface="Times New Roman" pitchFamily="18" charset="0"/>
              </a:rPr>
              <a:t>,</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αποτελείται</a:t>
            </a:r>
          </a:p>
          <a:p>
            <a:pPr>
              <a:lnSpc>
                <a:spcPts val="1997"/>
              </a:lnSpc>
              <a:tabLst>
                <a:tab pos="126943" algn="l"/>
                <a:tab pos="165028" algn="l"/>
                <a:tab pos="241191" algn="l"/>
                <a:tab pos="330051" algn="l"/>
                <a:tab pos="368134" algn="l"/>
                <a:tab pos="647409" algn="l"/>
                <a:tab pos="977459" algn="l"/>
              </a:tabLst>
            </a:pP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ηπατικά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κύτταρα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p>
          <a:p>
            <a:pPr>
              <a:lnSpc>
                <a:spcPts val="2100"/>
              </a:lnSpc>
              <a:tabLst>
                <a:tab pos="126943" algn="l"/>
                <a:tab pos="165028" algn="l"/>
                <a:tab pos="241191" algn="l"/>
                <a:tab pos="330051" algn="l"/>
                <a:tab pos="368134" algn="l"/>
                <a:tab pos="647409" algn="l"/>
                <a:tab pos="977459" algn="l"/>
              </a:tabLst>
            </a:pPr>
            <a:r>
              <a:rPr lang="en-US" altLang="zh-CN" dirty="0" smtClean="0"/>
              <a:t>				</a:t>
            </a:r>
            <a:r>
              <a:rPr lang="en-US" altLang="zh-CN" dirty="0" smtClean="0">
                <a:solidFill>
                  <a:srgbClr val="FFFFFF"/>
                </a:solidFill>
                <a:latin typeface="Times New Roman" pitchFamily="18" charset="0"/>
                <a:cs typeface="Times New Roman" pitchFamily="18" charset="0"/>
              </a:rPr>
              <a:t>κατάλληλη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διάταξη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έχουν</a:t>
            </a:r>
          </a:p>
          <a:p>
            <a:pPr>
              <a:lnSpc>
                <a:spcPts val="2100"/>
              </a:lnSpc>
              <a:tabLst>
                <a:tab pos="126943" algn="l"/>
                <a:tab pos="165028" algn="l"/>
                <a:tab pos="241191" algn="l"/>
                <a:tab pos="330051" algn="l"/>
                <a:tab pos="368134" algn="l"/>
                <a:tab pos="647409" algn="l"/>
                <a:tab pos="977459" algn="l"/>
              </a:tabLst>
            </a:pPr>
            <a:r>
              <a:rPr lang="en-US" altLang="zh-CN" dirty="0" smtClean="0"/>
              <a:t>		</a:t>
            </a:r>
            <a:r>
              <a:rPr lang="en-US" altLang="zh-CN" dirty="0" smtClean="0">
                <a:solidFill>
                  <a:srgbClr val="FFFFFF"/>
                </a:solidFill>
                <a:latin typeface="Times New Roman" pitchFamily="18" charset="0"/>
                <a:cs typeface="Times New Roman" pitchFamily="18" charset="0"/>
              </a:rPr>
              <a:t>σχηματίζουν</a:t>
            </a:r>
            <a:r>
              <a:rPr lang="en-US" altLang="zh-CN" dirty="0" smtClean="0">
                <a:latin typeface="Times New Roman" pitchFamily="18" charset="0"/>
                <a:cs typeface="Times New Roman" pitchFamily="18" charset="0"/>
              </a:rPr>
              <a:t> </a:t>
            </a:r>
            <a:r>
              <a:rPr lang="en-US" altLang="zh-CN" b="1" dirty="0" smtClean="0">
                <a:solidFill>
                  <a:srgbClr val="FF0000"/>
                </a:solidFill>
                <a:latin typeface="Times New Roman" pitchFamily="18" charset="0"/>
                <a:cs typeface="Times New Roman" pitchFamily="18" charset="0"/>
              </a:rPr>
              <a:t>τις ηπατικές δοκίδες</a:t>
            </a:r>
            <a:r>
              <a:rPr lang="en-US" altLang="zh-CN" dirty="0" smtClean="0">
                <a:solidFill>
                  <a:srgbClr val="FFFFFF"/>
                </a:solidFill>
                <a:latin typeface="Times New Roman" pitchFamily="18" charset="0"/>
                <a:cs typeface="Times New Roman" pitchFamily="18" charset="0"/>
              </a:rPr>
              <a:t>.</a:t>
            </a:r>
          </a:p>
          <a:p>
            <a:pPr>
              <a:lnSpc>
                <a:spcPts val="2100"/>
              </a:lnSpc>
              <a:tabLst>
                <a:tab pos="126943" algn="l"/>
                <a:tab pos="165028" algn="l"/>
                <a:tab pos="241191" algn="l"/>
                <a:tab pos="330051" algn="l"/>
                <a:tab pos="368134" algn="l"/>
                <a:tab pos="647409" algn="l"/>
                <a:tab pos="977459" algn="l"/>
              </a:tabLst>
            </a:pPr>
            <a:r>
              <a:rPr lang="en-US" altLang="zh-CN" dirty="0" smtClean="0"/>
              <a:t>					</a:t>
            </a:r>
            <a:r>
              <a:rPr lang="en-US" altLang="zh-CN" dirty="0" smtClean="0">
                <a:solidFill>
                  <a:srgbClr val="FFFFFF"/>
                </a:solidFill>
                <a:latin typeface="Times New Roman" pitchFamily="18" charset="0"/>
                <a:cs typeface="Times New Roman" pitchFamily="18" charset="0"/>
              </a:rPr>
              <a:t>Στην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επιφάνεια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κυττάρου</a:t>
            </a:r>
          </a:p>
          <a:p>
            <a:pPr>
              <a:lnSpc>
                <a:spcPts val="2100"/>
              </a:lnSpc>
              <a:tabLst>
                <a:tab pos="126943" algn="l"/>
                <a:tab pos="165028" algn="l"/>
                <a:tab pos="241191" algn="l"/>
                <a:tab pos="330051" algn="l"/>
                <a:tab pos="368134" algn="l"/>
                <a:tab pos="647409" algn="l"/>
                <a:tab pos="977459" algn="l"/>
              </a:tabLst>
            </a:pPr>
            <a:r>
              <a:rPr lang="en-US" altLang="zh-CN" dirty="0" smtClean="0"/>
              <a:t>						</a:t>
            </a:r>
            <a:r>
              <a:rPr lang="en-US" altLang="zh-CN" dirty="0" smtClean="0">
                <a:solidFill>
                  <a:srgbClr val="FFFFFF"/>
                </a:solidFill>
                <a:latin typeface="Times New Roman" pitchFamily="18" charset="0"/>
                <a:cs typeface="Times New Roman" pitchFamily="18" charset="0"/>
              </a:rPr>
              <a:t>υπάρχουν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αυλάκια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που</a:t>
            </a:r>
          </a:p>
          <a:p>
            <a:pPr>
              <a:lnSpc>
                <a:spcPts val="2100"/>
              </a:lnSpc>
              <a:tabLst>
                <a:tab pos="126943" algn="l"/>
                <a:tab pos="165028" algn="l"/>
                <a:tab pos="241191" algn="l"/>
                <a:tab pos="330051" algn="l"/>
                <a:tab pos="368134" algn="l"/>
                <a:tab pos="647409" algn="l"/>
                <a:tab pos="977459" algn="l"/>
              </a:tabLst>
            </a:pPr>
            <a:r>
              <a:rPr lang="en-US" altLang="zh-CN" dirty="0" smtClean="0"/>
              <a:t>			</a:t>
            </a:r>
            <a:r>
              <a:rPr lang="en-US" altLang="zh-CN" dirty="0" smtClean="0">
                <a:solidFill>
                  <a:srgbClr val="FFFFFF"/>
                </a:solidFill>
                <a:latin typeface="Times New Roman" pitchFamily="18" charset="0"/>
                <a:cs typeface="Times New Roman" pitchFamily="18" charset="0"/>
              </a:rPr>
              <a:t>σχηματίζουν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σωληνάρια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p>
          <a:p>
            <a:pPr>
              <a:lnSpc>
                <a:spcPts val="2100"/>
              </a:lnSpc>
              <a:tabLst>
                <a:tab pos="126943" algn="l"/>
                <a:tab pos="165028" algn="l"/>
                <a:tab pos="241191" algn="l"/>
                <a:tab pos="330051" algn="l"/>
                <a:tab pos="368134" algn="l"/>
                <a:tab pos="647409" algn="l"/>
                <a:tab pos="977459" algn="l"/>
              </a:tabLst>
            </a:pPr>
            <a:r>
              <a:rPr lang="en-US" altLang="zh-CN" dirty="0" smtClean="0"/>
              <a:t>							</a:t>
            </a:r>
            <a:r>
              <a:rPr lang="en-US" altLang="zh-CN" dirty="0" smtClean="0">
                <a:solidFill>
                  <a:srgbClr val="FFFFFF"/>
                </a:solidFill>
                <a:latin typeface="Times New Roman" pitchFamily="18" charset="0"/>
                <a:cs typeface="Times New Roman" pitchFamily="18" charset="0"/>
              </a:rPr>
              <a:t>εκροή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χολής</a:t>
            </a:r>
          </a:p>
        </p:txBody>
      </p:sp>
      <p:sp>
        <p:nvSpPr>
          <p:cNvPr id="10" name="TextBox 1"/>
          <p:cNvSpPr txBox="1"/>
          <p:nvPr/>
        </p:nvSpPr>
        <p:spPr>
          <a:xfrm>
            <a:off x="5270500" y="3390901"/>
            <a:ext cx="577081" cy="443690"/>
          </a:xfrm>
          <a:prstGeom prst="rect">
            <a:avLst/>
          </a:prstGeom>
          <a:noFill/>
        </p:spPr>
        <p:txBody>
          <a:bodyPr wrap="none" lIns="0" tIns="0" rIns="0" bIns="45699" rtlCol="0">
            <a:spAutoFit/>
          </a:bodyPr>
          <a:lstStyle/>
          <a:p>
            <a:pPr>
              <a:lnSpc>
                <a:spcPts val="1100"/>
              </a:lnSpc>
            </a:pPr>
            <a:r>
              <a:rPr lang="en-US" altLang="zh-CN" sz="900" dirty="0" smtClean="0">
                <a:solidFill>
                  <a:srgbClr val="000000"/>
                </a:solidFill>
                <a:latin typeface="Times New Roman" pitchFamily="18" charset="0"/>
                <a:cs typeface="Times New Roman" pitchFamily="18" charset="0"/>
              </a:rPr>
              <a:t>ΚΕΝΤΡΙΚΗ</a:t>
            </a:r>
          </a:p>
          <a:p>
            <a:pPr>
              <a:lnSpc>
                <a:spcPts val="1000"/>
              </a:lnSpc>
            </a:pPr>
            <a:r>
              <a:rPr lang="en-US" altLang="zh-CN" sz="900" dirty="0" smtClean="0">
                <a:solidFill>
                  <a:srgbClr val="000000"/>
                </a:solidFill>
                <a:latin typeface="Times New Roman" pitchFamily="18" charset="0"/>
                <a:cs typeface="Times New Roman" pitchFamily="18" charset="0"/>
              </a:rPr>
              <a:t>ΗΠΑΤΙΚΗ</a:t>
            </a:r>
          </a:p>
          <a:p>
            <a:pPr>
              <a:lnSpc>
                <a:spcPts val="1000"/>
              </a:lnSpc>
            </a:pPr>
            <a:r>
              <a:rPr lang="en-US" altLang="zh-CN" sz="900" dirty="0" smtClean="0">
                <a:solidFill>
                  <a:srgbClr val="000000"/>
                </a:solidFill>
                <a:latin typeface="Times New Roman" pitchFamily="18" charset="0"/>
                <a:cs typeface="Times New Roman" pitchFamily="18" charset="0"/>
              </a:rPr>
              <a:t>ΦΛΕΒΑ</a:t>
            </a:r>
          </a:p>
        </p:txBody>
      </p:sp>
      <p:sp>
        <p:nvSpPr>
          <p:cNvPr id="11" name="TextBox 1"/>
          <p:cNvSpPr txBox="1"/>
          <p:nvPr/>
        </p:nvSpPr>
        <p:spPr>
          <a:xfrm>
            <a:off x="3898900" y="3390901"/>
            <a:ext cx="593111" cy="443690"/>
          </a:xfrm>
          <a:prstGeom prst="rect">
            <a:avLst/>
          </a:prstGeom>
          <a:noFill/>
        </p:spPr>
        <p:txBody>
          <a:bodyPr wrap="none" lIns="0" tIns="0" rIns="0" bIns="45699" rtlCol="0">
            <a:spAutoFit/>
          </a:bodyPr>
          <a:lstStyle/>
          <a:p>
            <a:pPr>
              <a:lnSpc>
                <a:spcPts val="1100"/>
              </a:lnSpc>
            </a:pPr>
            <a:r>
              <a:rPr lang="en-US" altLang="zh-CN" sz="900" dirty="0" smtClean="0">
                <a:solidFill>
                  <a:srgbClr val="000000"/>
                </a:solidFill>
                <a:latin typeface="Times New Roman" pitchFamily="18" charset="0"/>
                <a:cs typeface="Times New Roman" pitchFamily="18" charset="0"/>
              </a:rPr>
              <a:t>ΚΛΑΔΟΙ</a:t>
            </a:r>
          </a:p>
          <a:p>
            <a:pPr>
              <a:lnSpc>
                <a:spcPts val="1000"/>
              </a:lnSpc>
            </a:pPr>
            <a:r>
              <a:rPr lang="en-US" altLang="zh-CN" sz="900" dirty="0" smtClean="0">
                <a:solidFill>
                  <a:srgbClr val="000000"/>
                </a:solidFill>
                <a:latin typeface="Times New Roman" pitchFamily="18" charset="0"/>
                <a:cs typeface="Times New Roman" pitchFamily="18" charset="0"/>
              </a:rPr>
              <a:t>ΗΠΑΤΙΚΗΣ</a:t>
            </a:r>
          </a:p>
          <a:p>
            <a:pPr>
              <a:lnSpc>
                <a:spcPts val="1000"/>
              </a:lnSpc>
            </a:pPr>
            <a:r>
              <a:rPr lang="en-US" altLang="zh-CN" sz="900" dirty="0" smtClean="0">
                <a:solidFill>
                  <a:srgbClr val="000000"/>
                </a:solidFill>
                <a:latin typeface="Times New Roman" pitchFamily="18" charset="0"/>
                <a:cs typeface="Times New Roman" pitchFamily="18" charset="0"/>
              </a:rPr>
              <a:t>ΦΛΕΒΑΣ</a:t>
            </a:r>
          </a:p>
        </p:txBody>
      </p:sp>
      <p:sp>
        <p:nvSpPr>
          <p:cNvPr id="12" name="TextBox 1"/>
          <p:cNvSpPr txBox="1"/>
          <p:nvPr/>
        </p:nvSpPr>
        <p:spPr>
          <a:xfrm>
            <a:off x="889003" y="4826002"/>
            <a:ext cx="5089535" cy="2239053"/>
          </a:xfrm>
          <a:prstGeom prst="rect">
            <a:avLst/>
          </a:prstGeom>
          <a:noFill/>
        </p:spPr>
        <p:txBody>
          <a:bodyPr wrap="none" lIns="0" tIns="0" rIns="0" bIns="45699" rtlCol="0">
            <a:spAutoFit/>
          </a:bodyPr>
          <a:lstStyle/>
          <a:p>
            <a:pPr>
              <a:lnSpc>
                <a:spcPts val="2500"/>
              </a:lnSpc>
              <a:tabLst>
                <a:tab pos="253885" algn="l"/>
                <a:tab pos="342746" algn="l"/>
                <a:tab pos="393522" algn="l"/>
                <a:tab pos="545854" algn="l"/>
                <a:tab pos="1853366" algn="l"/>
              </a:tabLst>
            </a:pPr>
            <a:r>
              <a:rPr lang="en-US" altLang="zh-CN" b="1" u="sng" dirty="0" err="1" smtClean="0">
                <a:solidFill>
                  <a:srgbClr val="FFFFFF"/>
                </a:solidFill>
                <a:latin typeface="Times New Roman" pitchFamily="18" charset="0"/>
                <a:cs typeface="Times New Roman" pitchFamily="18" charset="0"/>
              </a:rPr>
              <a:t>C.Το</a:t>
            </a:r>
            <a:r>
              <a:rPr lang="en-US" altLang="zh-CN" b="1" u="sng" dirty="0" smtClean="0">
                <a:solidFill>
                  <a:srgbClr val="FFFFFF"/>
                </a:solidFill>
                <a:latin typeface="Times New Roman" pitchFamily="18" charset="0"/>
                <a:cs typeface="Times New Roman" pitchFamily="18" charset="0"/>
              </a:rPr>
              <a:t> </a:t>
            </a:r>
            <a:r>
              <a:rPr lang="en-US" altLang="zh-CN" b="1" u="sng" dirty="0" smtClean="0">
                <a:solidFill>
                  <a:srgbClr val="FFFFFF"/>
                </a:solidFill>
                <a:latin typeface="Times New Roman" pitchFamily="18" charset="0"/>
                <a:cs typeface="Times New Roman" pitchFamily="18" charset="0"/>
              </a:rPr>
              <a:t>εκφορητικό δίκτυο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χοληφόρα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τριχοειδή</a:t>
            </a:r>
          </a:p>
          <a:p>
            <a:pPr>
              <a:lnSpc>
                <a:spcPts val="1997"/>
              </a:lnSpc>
              <a:tabLst>
                <a:tab pos="253885" algn="l"/>
                <a:tab pos="342746" algn="l"/>
                <a:tab pos="393522" algn="l"/>
                <a:tab pos="545854" algn="l"/>
                <a:tab pos="1853366" algn="l"/>
              </a:tabLst>
            </a:pPr>
            <a:r>
              <a:rPr lang="en-US" altLang="zh-CN" dirty="0" smtClean="0"/>
              <a:t>	</a:t>
            </a:r>
            <a:r>
              <a:rPr lang="en-US" altLang="zh-CN" dirty="0" smtClean="0">
                <a:solidFill>
                  <a:srgbClr val="FFFFFF"/>
                </a:solidFill>
                <a:latin typeface="Times New Roman" pitchFamily="18" charset="0"/>
                <a:cs typeface="Times New Roman" pitchFamily="18" charset="0"/>
              </a:rPr>
              <a:t>που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αποτελούν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αρχή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χοληφόρου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οδού.</a:t>
            </a:r>
          </a:p>
          <a:p>
            <a:pPr>
              <a:lnSpc>
                <a:spcPts val="2100"/>
              </a:lnSpc>
              <a:tabLst>
                <a:tab pos="253885" algn="l"/>
                <a:tab pos="342746" algn="l"/>
                <a:tab pos="393522" algn="l"/>
                <a:tab pos="545854" algn="l"/>
                <a:tab pos="1853366" algn="l"/>
              </a:tabLst>
            </a:pPr>
            <a:r>
              <a:rPr lang="en-US" altLang="zh-CN" dirty="0" smtClean="0"/>
              <a:t>		</a:t>
            </a:r>
            <a:r>
              <a:rPr lang="en-US" altLang="zh-CN" dirty="0" smtClean="0">
                <a:solidFill>
                  <a:srgbClr val="FFFFFF"/>
                </a:solidFill>
                <a:latin typeface="Times New Roman" pitchFamily="18" charset="0"/>
                <a:cs typeface="Times New Roman" pitchFamily="18" charset="0"/>
              </a:rPr>
              <a:t>Τα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τριχοειδή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εξορμούν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επιφάνεια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των</a:t>
            </a:r>
          </a:p>
          <a:p>
            <a:pPr>
              <a:lnSpc>
                <a:spcPts val="2100"/>
              </a:lnSpc>
              <a:tabLst>
                <a:tab pos="253885" algn="l"/>
                <a:tab pos="342746" algn="l"/>
                <a:tab pos="393522" algn="l"/>
                <a:tab pos="545854" algn="l"/>
                <a:tab pos="1853366" algn="l"/>
              </a:tabLst>
            </a:pPr>
            <a:r>
              <a:rPr lang="en-US" altLang="zh-CN" dirty="0" smtClean="0"/>
              <a:t>				</a:t>
            </a:r>
            <a:r>
              <a:rPr lang="en-US" altLang="zh-CN" dirty="0" smtClean="0">
                <a:solidFill>
                  <a:srgbClr val="FFFFFF"/>
                </a:solidFill>
                <a:latin typeface="Times New Roman" pitchFamily="18" charset="0"/>
                <a:cs typeface="Times New Roman" pitchFamily="18" charset="0"/>
              </a:rPr>
              <a:t>ηπατοκυττάρων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ενώνονται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μεγαλύτερα</a:t>
            </a:r>
          </a:p>
          <a:p>
            <a:pPr>
              <a:lnSpc>
                <a:spcPts val="2100"/>
              </a:lnSpc>
              <a:tabLst>
                <a:tab pos="253885" algn="l"/>
                <a:tab pos="342746" algn="l"/>
                <a:tab pos="393522" algn="l"/>
                <a:tab pos="545854" algn="l"/>
                <a:tab pos="1853366" algn="l"/>
              </a:tabLst>
            </a:pPr>
            <a:r>
              <a:rPr lang="en-US" altLang="zh-CN" dirty="0" smtClean="0"/>
              <a:t>				</a:t>
            </a:r>
            <a:r>
              <a:rPr lang="en-US" altLang="zh-CN" dirty="0" smtClean="0">
                <a:solidFill>
                  <a:srgbClr val="FFFFFF"/>
                </a:solidFill>
                <a:latin typeface="Times New Roman" pitchFamily="18" charset="0"/>
                <a:cs typeface="Times New Roman" pitchFamily="18" charset="0"/>
              </a:rPr>
              <a:t>σωληνάρια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τέλος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δύο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πόρους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που</a:t>
            </a:r>
          </a:p>
          <a:p>
            <a:pPr>
              <a:lnSpc>
                <a:spcPts val="2100"/>
              </a:lnSpc>
              <a:tabLst>
                <a:tab pos="253885" algn="l"/>
                <a:tab pos="342746" algn="l"/>
                <a:tab pos="393522" algn="l"/>
                <a:tab pos="545854" algn="l"/>
                <a:tab pos="1853366" algn="l"/>
              </a:tabLst>
            </a:pPr>
            <a:r>
              <a:rPr lang="en-US" altLang="zh-CN" dirty="0" smtClean="0"/>
              <a:t>			</a:t>
            </a:r>
            <a:r>
              <a:rPr lang="en-US" altLang="zh-CN" dirty="0" smtClean="0">
                <a:solidFill>
                  <a:srgbClr val="FFFFFF"/>
                </a:solidFill>
                <a:latin typeface="Times New Roman" pitchFamily="18" charset="0"/>
                <a:cs typeface="Times New Roman" pitchFamily="18" charset="0"/>
              </a:rPr>
              <a:t>εξορμούν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πύλη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ήπατος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αφού</a:t>
            </a:r>
          </a:p>
          <a:p>
            <a:pPr>
              <a:lnSpc>
                <a:spcPts val="2100"/>
              </a:lnSpc>
              <a:tabLst>
                <a:tab pos="253885" algn="l"/>
                <a:tab pos="342746" algn="l"/>
                <a:tab pos="393522" algn="l"/>
                <a:tab pos="545854" algn="l"/>
                <a:tab pos="1853366" algn="l"/>
              </a:tabLst>
            </a:pPr>
            <a:r>
              <a:rPr lang="en-US" altLang="zh-CN" dirty="0" smtClean="0"/>
              <a:t>		</a:t>
            </a:r>
            <a:r>
              <a:rPr lang="en-US" altLang="zh-CN" dirty="0" smtClean="0">
                <a:solidFill>
                  <a:srgbClr val="FFFFFF"/>
                </a:solidFill>
                <a:latin typeface="Times New Roman" pitchFamily="18" charset="0"/>
                <a:cs typeface="Times New Roman" pitchFamily="18" charset="0"/>
              </a:rPr>
              <a:t>ενωθούν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χοληδόχο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πόρο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εκβάλλουν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p>
          <a:p>
            <a:pPr>
              <a:lnSpc>
                <a:spcPts val="2100"/>
              </a:lnSpc>
              <a:tabLst>
                <a:tab pos="253885" algn="l"/>
                <a:tab pos="342746" algn="l"/>
                <a:tab pos="393522" algn="l"/>
                <a:tab pos="545854" algn="l"/>
                <a:tab pos="1853366" algn="l"/>
              </a:tabLst>
            </a:pPr>
            <a:r>
              <a:rPr lang="en-US" altLang="zh-CN" dirty="0" smtClean="0"/>
              <a:t>					</a:t>
            </a:r>
            <a:r>
              <a:rPr lang="en-US" altLang="zh-CN" dirty="0" smtClean="0">
                <a:solidFill>
                  <a:srgbClr val="FFFFFF"/>
                </a:solidFill>
                <a:latin typeface="Times New Roman" pitchFamily="18" charset="0"/>
                <a:cs typeface="Times New Roman" pitchFamily="18" charset="0"/>
              </a:rPr>
              <a:t>δωδεκαδάκτυλο</a:t>
            </a:r>
          </a:p>
        </p:txBody>
      </p:sp>
      <p:sp>
        <p:nvSpPr>
          <p:cNvPr id="13" name="TextBox 1"/>
          <p:cNvSpPr txBox="1"/>
          <p:nvPr/>
        </p:nvSpPr>
        <p:spPr>
          <a:xfrm>
            <a:off x="8788400" y="4737100"/>
            <a:ext cx="977832" cy="353922"/>
          </a:xfrm>
          <a:prstGeom prst="rect">
            <a:avLst/>
          </a:prstGeom>
          <a:noFill/>
        </p:spPr>
        <p:txBody>
          <a:bodyPr wrap="none" lIns="0" tIns="0" rIns="0" bIns="45699" rtlCol="0">
            <a:spAutoFit/>
          </a:bodyPr>
          <a:lstStyle/>
          <a:p>
            <a:pPr>
              <a:lnSpc>
                <a:spcPts val="1300"/>
              </a:lnSpc>
              <a:tabLst>
                <a:tab pos="253885" algn="l"/>
              </a:tabLst>
            </a:pPr>
            <a:r>
              <a:rPr lang="en-US" altLang="zh-CN" sz="1000" dirty="0" smtClean="0">
                <a:solidFill>
                  <a:srgbClr val="000000"/>
                </a:solidFill>
                <a:latin typeface="Times New Roman" pitchFamily="18" charset="0"/>
                <a:cs typeface="Times New Roman" pitchFamily="18" charset="0"/>
              </a:rPr>
              <a:t>ΠΑΓΚΡΕΑΤΙΚΟΣ</a:t>
            </a:r>
          </a:p>
          <a:p>
            <a:pPr>
              <a:lnSpc>
                <a:spcPts val="1100"/>
              </a:lnSpc>
              <a:tabLst>
                <a:tab pos="253885" algn="l"/>
              </a:tabLst>
            </a:pPr>
            <a:r>
              <a:rPr lang="en-US" altLang="zh-CN" dirty="0" smtClean="0"/>
              <a:t>	</a:t>
            </a:r>
            <a:r>
              <a:rPr lang="en-US" altLang="zh-CN" sz="1000" dirty="0" smtClean="0">
                <a:solidFill>
                  <a:srgbClr val="000000"/>
                </a:solidFill>
                <a:latin typeface="Times New Roman" pitchFamily="18" charset="0"/>
                <a:cs typeface="Times New Roman" pitchFamily="18" charset="0"/>
              </a:rPr>
              <a:t>ΠΟΡΟΣ</a:t>
            </a:r>
          </a:p>
        </p:txBody>
      </p:sp>
      <p:sp>
        <p:nvSpPr>
          <p:cNvPr id="14" name="TextBox 1"/>
          <p:cNvSpPr txBox="1"/>
          <p:nvPr/>
        </p:nvSpPr>
        <p:spPr>
          <a:xfrm>
            <a:off x="6159503" y="5867402"/>
            <a:ext cx="1070806" cy="956651"/>
          </a:xfrm>
          <a:prstGeom prst="rect">
            <a:avLst/>
          </a:prstGeom>
          <a:noFill/>
        </p:spPr>
        <p:txBody>
          <a:bodyPr wrap="none" lIns="0" tIns="0" rIns="0" bIns="45699" rtlCol="0">
            <a:spAutoFit/>
          </a:bodyPr>
          <a:lstStyle/>
          <a:p>
            <a:pPr>
              <a:lnSpc>
                <a:spcPts val="1100"/>
              </a:lnSpc>
              <a:tabLst>
                <a:tab pos="38082" algn="l"/>
                <a:tab pos="152332" algn="l"/>
              </a:tabLst>
            </a:pPr>
            <a:r>
              <a:rPr lang="en-US" altLang="zh-CN" sz="900" dirty="0" smtClean="0">
                <a:solidFill>
                  <a:srgbClr val="000000"/>
                </a:solidFill>
                <a:latin typeface="Times New Roman" pitchFamily="18" charset="0"/>
                <a:cs typeface="Times New Roman" pitchFamily="18" charset="0"/>
              </a:rPr>
              <a:t>ΧΟΛΗΔΟΧΟΣ</a:t>
            </a:r>
          </a:p>
          <a:p>
            <a:pPr>
              <a:lnSpc>
                <a:spcPts val="1000"/>
              </a:lnSpc>
              <a:tabLst>
                <a:tab pos="38082" algn="l"/>
                <a:tab pos="152332" algn="l"/>
              </a:tabLst>
            </a:pPr>
            <a:r>
              <a:rPr lang="en-US" altLang="zh-CN" dirty="0" smtClean="0"/>
              <a:t>		</a:t>
            </a:r>
            <a:r>
              <a:rPr lang="en-US" altLang="zh-CN" sz="900" dirty="0" smtClean="0">
                <a:solidFill>
                  <a:srgbClr val="000000"/>
                </a:solidFill>
                <a:latin typeface="Times New Roman" pitchFamily="18" charset="0"/>
                <a:cs typeface="Times New Roman" pitchFamily="18" charset="0"/>
              </a:rPr>
              <a:t>ΠΟΡΟΣ</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997"/>
              </a:lnSpc>
              <a:tabLst>
                <a:tab pos="38082" algn="l"/>
                <a:tab pos="152332" algn="l"/>
              </a:tabLst>
            </a:pPr>
            <a:r>
              <a:rPr lang="en-US" altLang="zh-CN" dirty="0" smtClean="0"/>
              <a:t>	</a:t>
            </a:r>
            <a:r>
              <a:rPr lang="en-US" altLang="zh-CN" sz="900" dirty="0" smtClean="0">
                <a:solidFill>
                  <a:srgbClr val="000000"/>
                </a:solidFill>
                <a:latin typeface="Times New Roman" pitchFamily="18" charset="0"/>
                <a:cs typeface="Times New Roman" pitchFamily="18" charset="0"/>
              </a:rPr>
              <a:t>ΔΩΔΕΚΑΔΑΚΤΥΛΟ</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81922" name="Picture 2" descr="http://images.slideplayer.gr/7/1898522/slides/slide_20.jpg"/>
          <p:cNvPicPr>
            <a:picLocks noChangeAspect="1" noChangeArrowheads="1"/>
          </p:cNvPicPr>
          <p:nvPr/>
        </p:nvPicPr>
        <p:blipFill>
          <a:blip r:embed="rId2" cstate="print"/>
          <a:srcRect/>
          <a:stretch>
            <a:fillRect/>
          </a:stretch>
        </p:blipFill>
        <p:spPr bwMode="auto">
          <a:xfrm>
            <a:off x="0" y="0"/>
            <a:ext cx="5422106" cy="2942431"/>
          </a:xfrm>
          <a:prstGeom prst="rect">
            <a:avLst/>
          </a:prstGeom>
          <a:noFill/>
        </p:spPr>
      </p:pic>
      <p:pic>
        <p:nvPicPr>
          <p:cNvPr id="81924" name="Picture 4" descr="http://docplayer.gr/docs-images/26/7529275/images/19-0.jpg"/>
          <p:cNvPicPr>
            <a:picLocks noChangeAspect="1" noChangeArrowheads="1"/>
          </p:cNvPicPr>
          <p:nvPr/>
        </p:nvPicPr>
        <p:blipFill>
          <a:blip r:embed="rId3" cstate="print"/>
          <a:srcRect/>
          <a:stretch>
            <a:fillRect/>
          </a:stretch>
        </p:blipFill>
        <p:spPr bwMode="auto">
          <a:xfrm>
            <a:off x="5269706" y="0"/>
            <a:ext cx="5422107" cy="3171031"/>
          </a:xfrm>
          <a:prstGeom prst="rect">
            <a:avLst/>
          </a:prstGeom>
          <a:noFill/>
        </p:spPr>
      </p:pic>
      <p:pic>
        <p:nvPicPr>
          <p:cNvPr id="81926" name="Picture 6" descr="Αποτέλεσμα εικόνας"/>
          <p:cNvPicPr>
            <a:picLocks noChangeAspect="1" noChangeArrowheads="1"/>
          </p:cNvPicPr>
          <p:nvPr/>
        </p:nvPicPr>
        <p:blipFill>
          <a:blip r:embed="rId4" cstate="print"/>
          <a:srcRect/>
          <a:stretch>
            <a:fillRect/>
          </a:stretch>
        </p:blipFill>
        <p:spPr bwMode="auto">
          <a:xfrm>
            <a:off x="5269705" y="3171031"/>
            <a:ext cx="5422107" cy="4390232"/>
          </a:xfrm>
          <a:prstGeom prst="rect">
            <a:avLst/>
          </a:prstGeom>
          <a:noFill/>
        </p:spPr>
      </p:pic>
      <p:sp>
        <p:nvSpPr>
          <p:cNvPr id="7" name="6 - Ορθογώνιο"/>
          <p:cNvSpPr/>
          <p:nvPr/>
        </p:nvSpPr>
        <p:spPr>
          <a:xfrm>
            <a:off x="0" y="2942431"/>
            <a:ext cx="5343525" cy="3970318"/>
          </a:xfrm>
          <a:prstGeom prst="rect">
            <a:avLst/>
          </a:prstGeom>
        </p:spPr>
        <p:txBody>
          <a:bodyPr>
            <a:spAutoFit/>
          </a:bodyPr>
          <a:lstStyle/>
          <a:p>
            <a:r>
              <a:rPr lang="el-GR" dirty="0" smtClean="0"/>
              <a:t>BAΣΙΚΗ ΛΕΙΤΟΥΡΓΙΚΗ </a:t>
            </a:r>
            <a:r>
              <a:rPr lang="el-GR" dirty="0" smtClean="0"/>
              <a:t>ΜΟΝΑΔΑ </a:t>
            </a:r>
            <a:r>
              <a:rPr lang="el-GR" dirty="0" smtClean="0"/>
              <a:t>ΤΟΥ ΗΠΑΤΟΣ</a:t>
            </a:r>
          </a:p>
          <a:p>
            <a:r>
              <a:rPr lang="el-GR" dirty="0" smtClean="0"/>
              <a:t>ΗΠΑΤΙΚΟ </a:t>
            </a:r>
            <a:r>
              <a:rPr lang="el-GR" dirty="0" smtClean="0"/>
              <a:t>ΛΟΒΙΟ</a:t>
            </a:r>
            <a:endParaRPr lang="el-GR" dirty="0" smtClean="0"/>
          </a:p>
          <a:p>
            <a:endParaRPr lang="el-GR" dirty="0" smtClean="0"/>
          </a:p>
          <a:p>
            <a:r>
              <a:rPr lang="el-GR" dirty="0" smtClean="0"/>
              <a:t> </a:t>
            </a:r>
            <a:r>
              <a:rPr lang="el-GR" b="1" dirty="0" err="1" smtClean="0"/>
              <a:t>Kλασσικό</a:t>
            </a:r>
            <a:r>
              <a:rPr lang="el-GR" b="1" dirty="0" smtClean="0"/>
              <a:t> </a:t>
            </a:r>
            <a:r>
              <a:rPr lang="el-GR" b="1" dirty="0" smtClean="0"/>
              <a:t>ηπατικό λόβιο</a:t>
            </a:r>
          </a:p>
          <a:p>
            <a:endParaRPr lang="el-GR" dirty="0" smtClean="0"/>
          </a:p>
          <a:p>
            <a:pPr>
              <a:buFont typeface="Arial" pitchFamily="34" charset="0"/>
              <a:buChar char="•"/>
            </a:pPr>
            <a:r>
              <a:rPr lang="el-GR" dirty="0" smtClean="0"/>
              <a:t>εξαγωνικό</a:t>
            </a:r>
          </a:p>
          <a:p>
            <a:endParaRPr lang="el-GR" dirty="0" smtClean="0"/>
          </a:p>
          <a:p>
            <a:pPr>
              <a:buFont typeface="Arial" pitchFamily="34" charset="0"/>
              <a:buChar char="•"/>
            </a:pPr>
            <a:r>
              <a:rPr lang="el-GR" dirty="0" smtClean="0"/>
              <a:t>κεντρική </a:t>
            </a:r>
            <a:r>
              <a:rPr lang="el-GR" dirty="0" smtClean="0"/>
              <a:t>φλέβα (ΚΦ)</a:t>
            </a:r>
            <a:endParaRPr lang="el-GR" dirty="0" smtClean="0"/>
          </a:p>
          <a:p>
            <a:endParaRPr lang="el-GR" dirty="0" smtClean="0"/>
          </a:p>
          <a:p>
            <a:pPr>
              <a:buFont typeface="Arial" pitchFamily="34" charset="0"/>
              <a:buChar char="•"/>
            </a:pPr>
            <a:r>
              <a:rPr lang="el-GR" dirty="0" err="1" smtClean="0"/>
              <a:t>δοκίδες</a:t>
            </a:r>
            <a:r>
              <a:rPr lang="el-GR" dirty="0" smtClean="0"/>
              <a:t> </a:t>
            </a:r>
            <a:r>
              <a:rPr lang="el-GR" dirty="0" err="1" smtClean="0"/>
              <a:t>ηπατοκυττάρων</a:t>
            </a:r>
            <a:endParaRPr lang="el-GR" dirty="0" smtClean="0"/>
          </a:p>
          <a:p>
            <a:r>
              <a:rPr lang="el-GR" dirty="0" smtClean="0"/>
              <a:t>εκτεινόμενες </a:t>
            </a:r>
            <a:r>
              <a:rPr lang="el-GR" dirty="0" smtClean="0"/>
              <a:t>από την ΚΦ</a:t>
            </a:r>
          </a:p>
          <a:p>
            <a:r>
              <a:rPr lang="el-GR" dirty="0" smtClean="0"/>
              <a:t>στην περιφέρεια του λοβίου</a:t>
            </a:r>
          </a:p>
          <a:p>
            <a:endParaRPr lang="el-GR" dirty="0" smtClean="0"/>
          </a:p>
          <a:p>
            <a:pPr>
              <a:buFont typeface="Arial" pitchFamily="34" charset="0"/>
              <a:buChar char="•"/>
            </a:pPr>
            <a:r>
              <a:rPr lang="el-GR" dirty="0" smtClean="0"/>
              <a:t>πυλαία </a:t>
            </a:r>
            <a:r>
              <a:rPr lang="el-GR" dirty="0" smtClean="0"/>
              <a:t>διαστήματα στην περιφέρεια.</a:t>
            </a:r>
            <a:endParaRPr lang="el-G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0" y="350519"/>
            <a:ext cx="10527506" cy="7210744"/>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3" name="Picture 3"/>
          <p:cNvPicPr>
            <a:picLocks noChangeAspect="1" noChangeArrowheads="1"/>
          </p:cNvPicPr>
          <p:nvPr/>
        </p:nvPicPr>
        <p:blipFill>
          <a:blip r:embed="rId3" cstate="print"/>
          <a:srcRect/>
          <a:stretch>
            <a:fillRect/>
          </a:stretch>
        </p:blipFill>
        <p:spPr bwMode="auto">
          <a:xfrm>
            <a:off x="762000" y="749302"/>
            <a:ext cx="3009900" cy="2654300"/>
          </a:xfrm>
          <a:prstGeom prst="rect">
            <a:avLst/>
          </a:prstGeom>
          <a:noFill/>
        </p:spPr>
      </p:pic>
      <p:pic>
        <p:nvPicPr>
          <p:cNvPr id="5" name="Picture 3"/>
          <p:cNvPicPr>
            <a:picLocks noChangeAspect="1" noChangeArrowheads="1"/>
          </p:cNvPicPr>
          <p:nvPr/>
        </p:nvPicPr>
        <p:blipFill>
          <a:blip r:embed="rId4" cstate="print"/>
          <a:srcRect/>
          <a:stretch>
            <a:fillRect/>
          </a:stretch>
        </p:blipFill>
        <p:spPr bwMode="auto">
          <a:xfrm>
            <a:off x="1155703" y="3759200"/>
            <a:ext cx="4711700" cy="3467100"/>
          </a:xfrm>
          <a:prstGeom prst="rect">
            <a:avLst/>
          </a:prstGeom>
          <a:noFill/>
        </p:spPr>
      </p:pic>
      <p:sp>
        <p:nvSpPr>
          <p:cNvPr id="2" name="TextBox 1"/>
          <p:cNvSpPr txBox="1"/>
          <p:nvPr/>
        </p:nvSpPr>
        <p:spPr>
          <a:xfrm>
            <a:off x="1536702" y="5168901"/>
            <a:ext cx="1032334" cy="1585028"/>
          </a:xfrm>
          <a:prstGeom prst="rect">
            <a:avLst/>
          </a:prstGeom>
          <a:noFill/>
        </p:spPr>
        <p:txBody>
          <a:bodyPr wrap="none" lIns="0" tIns="0" rIns="0" bIns="45699" rtlCol="0">
            <a:spAutoFit/>
          </a:bodyPr>
          <a:lstStyle/>
          <a:p>
            <a:pPr>
              <a:lnSpc>
                <a:spcPts val="1300"/>
              </a:lnSpc>
              <a:tabLst>
                <a:tab pos="76166" algn="l"/>
                <a:tab pos="291969" algn="l"/>
              </a:tabLst>
            </a:pPr>
            <a:r>
              <a:rPr lang="en-US" altLang="zh-CN" dirty="0" smtClean="0"/>
              <a:t>	</a:t>
            </a:r>
            <a:r>
              <a:rPr lang="en-US" altLang="zh-CN" sz="1000" dirty="0" smtClean="0">
                <a:solidFill>
                  <a:srgbClr val="000000"/>
                </a:solidFill>
                <a:latin typeface="Times New Roman" pitchFamily="18" charset="0"/>
                <a:cs typeface="Times New Roman" pitchFamily="18" charset="0"/>
              </a:rPr>
              <a:t>ΠΑΓΚΡΕΑΣ</a:t>
            </a:r>
          </a:p>
          <a:p>
            <a:pPr>
              <a:lnSpc>
                <a:spcPts val="1000"/>
              </a:lnSpc>
            </a:pPr>
            <a:endParaRPr lang="en-US" altLang="zh-CN" dirty="0" smtClean="0"/>
          </a:p>
          <a:p>
            <a:pPr>
              <a:lnSpc>
                <a:spcPts val="1000"/>
              </a:lnSpc>
            </a:pPr>
            <a:endParaRPr lang="en-US" altLang="zh-CN" dirty="0" smtClean="0"/>
          </a:p>
          <a:p>
            <a:pPr>
              <a:lnSpc>
                <a:spcPts val="1200"/>
              </a:lnSpc>
              <a:tabLst>
                <a:tab pos="76166" algn="l"/>
                <a:tab pos="291969" algn="l"/>
              </a:tabLst>
            </a:pPr>
            <a:r>
              <a:rPr lang="en-US" altLang="zh-CN" sz="900" dirty="0" smtClean="0">
                <a:solidFill>
                  <a:srgbClr val="000000"/>
                </a:solidFill>
                <a:latin typeface="Times New Roman" pitchFamily="18" charset="0"/>
                <a:cs typeface="Times New Roman" pitchFamily="18" charset="0"/>
              </a:rPr>
              <a:t>ΧΟΛΗΔΟΧΟΣ</a:t>
            </a:r>
          </a:p>
          <a:p>
            <a:pPr>
              <a:lnSpc>
                <a:spcPts val="1000"/>
              </a:lnSpc>
              <a:tabLst>
                <a:tab pos="76166" algn="l"/>
                <a:tab pos="291969" algn="l"/>
              </a:tabLst>
            </a:pPr>
            <a:r>
              <a:rPr lang="en-US" altLang="zh-CN" sz="900" dirty="0" smtClean="0">
                <a:solidFill>
                  <a:srgbClr val="000000"/>
                </a:solidFill>
                <a:latin typeface="Times New Roman" pitchFamily="18" charset="0"/>
                <a:cs typeface="Times New Roman" pitchFamily="18" charset="0"/>
              </a:rPr>
              <a:t>ΠΟΡΟΣ</a:t>
            </a:r>
          </a:p>
          <a:p>
            <a:pPr>
              <a:lnSpc>
                <a:spcPts val="1000"/>
              </a:lnSpc>
            </a:pPr>
            <a:endParaRPr lang="en-US" altLang="zh-CN" dirty="0" smtClean="0"/>
          </a:p>
          <a:p>
            <a:pPr>
              <a:lnSpc>
                <a:spcPts val="1800"/>
              </a:lnSpc>
              <a:tabLst>
                <a:tab pos="76166" algn="l"/>
                <a:tab pos="291969" algn="l"/>
              </a:tabLst>
            </a:pPr>
            <a:r>
              <a:rPr lang="en-US" altLang="zh-CN" sz="900" dirty="0" smtClean="0">
                <a:solidFill>
                  <a:srgbClr val="000000"/>
                </a:solidFill>
                <a:latin typeface="Times New Roman" pitchFamily="18" charset="0"/>
                <a:cs typeface="Times New Roman" pitchFamily="18" charset="0"/>
              </a:rPr>
              <a:t>ΔΩΔΕΚΑΔΑΚΤΥΛΟ</a:t>
            </a:r>
          </a:p>
          <a:p>
            <a:pPr>
              <a:lnSpc>
                <a:spcPts val="1000"/>
              </a:lnSpc>
            </a:pPr>
            <a:endParaRPr lang="en-US" altLang="zh-CN" dirty="0" smtClean="0"/>
          </a:p>
          <a:p>
            <a:pPr>
              <a:lnSpc>
                <a:spcPts val="1800"/>
              </a:lnSpc>
              <a:tabLst>
                <a:tab pos="76166" algn="l"/>
                <a:tab pos="291969" algn="l"/>
              </a:tabLst>
            </a:pPr>
            <a:r>
              <a:rPr lang="en-US" altLang="zh-CN" dirty="0" smtClean="0"/>
              <a:t>	</a:t>
            </a:r>
            <a:r>
              <a:rPr lang="en-US" altLang="zh-CN" sz="900" dirty="0" smtClean="0">
                <a:solidFill>
                  <a:srgbClr val="000000"/>
                </a:solidFill>
                <a:latin typeface="Times New Roman" pitchFamily="18" charset="0"/>
                <a:cs typeface="Times New Roman" pitchFamily="18" charset="0"/>
              </a:rPr>
              <a:t>ΣΦΙΓΚΤΗΡΑΣ</a:t>
            </a:r>
          </a:p>
          <a:p>
            <a:pPr>
              <a:lnSpc>
                <a:spcPts val="1000"/>
              </a:lnSpc>
              <a:tabLst>
                <a:tab pos="76166" algn="l"/>
                <a:tab pos="291969" algn="l"/>
              </a:tabLst>
            </a:pPr>
            <a:r>
              <a:rPr lang="en-US" altLang="zh-CN" dirty="0" smtClean="0"/>
              <a:t>		</a:t>
            </a:r>
            <a:r>
              <a:rPr lang="en-US" altLang="zh-CN" sz="900" dirty="0" smtClean="0">
                <a:solidFill>
                  <a:srgbClr val="000000"/>
                </a:solidFill>
                <a:latin typeface="Times New Roman" pitchFamily="18" charset="0"/>
                <a:cs typeface="Times New Roman" pitchFamily="18" charset="0"/>
              </a:rPr>
              <a:t>ODDI</a:t>
            </a:r>
          </a:p>
        </p:txBody>
      </p:sp>
      <p:sp>
        <p:nvSpPr>
          <p:cNvPr id="6" name="TextBox 1"/>
          <p:cNvSpPr txBox="1"/>
          <p:nvPr/>
        </p:nvSpPr>
        <p:spPr>
          <a:xfrm>
            <a:off x="4495800" y="507999"/>
            <a:ext cx="3696909" cy="370721"/>
          </a:xfrm>
          <a:prstGeom prst="rect">
            <a:avLst/>
          </a:prstGeom>
          <a:noFill/>
        </p:spPr>
        <p:txBody>
          <a:bodyPr wrap="none" lIns="0" tIns="0" rIns="0" bIns="45699" rtlCol="0">
            <a:spAutoFit/>
          </a:bodyPr>
          <a:lstStyle/>
          <a:p>
            <a:pPr>
              <a:lnSpc>
                <a:spcPts val="2500"/>
              </a:lnSpc>
            </a:pPr>
            <a:r>
              <a:rPr lang="en-US" altLang="zh-CN" sz="2800" b="1" dirty="0" smtClean="0">
                <a:solidFill>
                  <a:srgbClr val="4F81BD"/>
                </a:solidFill>
                <a:latin typeface="Times New Roman" pitchFamily="18" charset="0"/>
                <a:cs typeface="Times New Roman" pitchFamily="18" charset="0"/>
              </a:rPr>
              <a:t>ΧΟΛΗΔΟΧΟΣ</a:t>
            </a:r>
            <a:r>
              <a:rPr lang="en-US" altLang="zh-CN" sz="2800" b="1" dirty="0" smtClean="0">
                <a:latin typeface="Times New Roman" pitchFamily="18" charset="0"/>
                <a:cs typeface="Times New Roman" pitchFamily="18" charset="0"/>
              </a:rPr>
              <a:t> </a:t>
            </a:r>
            <a:r>
              <a:rPr lang="en-US" altLang="zh-CN" sz="2800" b="1" dirty="0" smtClean="0">
                <a:solidFill>
                  <a:srgbClr val="4F81BD"/>
                </a:solidFill>
                <a:latin typeface="Times New Roman" pitchFamily="18" charset="0"/>
                <a:cs typeface="Times New Roman" pitchFamily="18" charset="0"/>
              </a:rPr>
              <a:t>ΚΥΣΤΗ</a:t>
            </a:r>
          </a:p>
        </p:txBody>
      </p:sp>
      <p:sp>
        <p:nvSpPr>
          <p:cNvPr id="7" name="TextBox 1"/>
          <p:cNvSpPr txBox="1"/>
          <p:nvPr/>
        </p:nvSpPr>
        <p:spPr>
          <a:xfrm>
            <a:off x="3987799" y="1155700"/>
            <a:ext cx="5257337" cy="4201129"/>
          </a:xfrm>
          <a:prstGeom prst="rect">
            <a:avLst/>
          </a:prstGeom>
          <a:noFill/>
        </p:spPr>
        <p:txBody>
          <a:bodyPr wrap="none" lIns="0" tIns="0" rIns="0" bIns="45699" rtlCol="0">
            <a:spAutoFit/>
          </a:bodyPr>
          <a:lstStyle/>
          <a:p>
            <a:pPr>
              <a:lnSpc>
                <a:spcPts val="2297"/>
              </a:lnSpc>
              <a:tabLst>
                <a:tab pos="76166" algn="l"/>
                <a:tab pos="139637" algn="l"/>
                <a:tab pos="2069169" algn="l"/>
              </a:tabLst>
            </a:pPr>
            <a:r>
              <a:rPr lang="en-US" altLang="zh-CN" dirty="0"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ένας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θύλακος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σχήματος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αχλαδιού</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μήκους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8-12</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εκ</a:t>
            </a:r>
          </a:p>
          <a:p>
            <a:pPr>
              <a:lnSpc>
                <a:spcPts val="2100"/>
              </a:lnSpc>
              <a:tabLst>
                <a:tab pos="76166" algn="l"/>
                <a:tab pos="139637" algn="l"/>
                <a:tab pos="2069169" algn="l"/>
              </a:tabLst>
            </a:pPr>
            <a:r>
              <a:rPr lang="en-US" altLang="zh-CN" dirty="0" smtClean="0">
                <a:solidFill>
                  <a:srgbClr val="FFFFFF"/>
                </a:solidFill>
                <a:latin typeface="Times New Roman" pitchFamily="18" charset="0"/>
                <a:cs typeface="Times New Roman" pitchFamily="18" charset="0"/>
              </a:rPr>
              <a:t>που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βρίσκεται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κάτω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επιφάνεια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ήπατος,</a:t>
            </a:r>
          </a:p>
          <a:p>
            <a:pPr>
              <a:lnSpc>
                <a:spcPts val="1000"/>
              </a:lnSpc>
            </a:pPr>
            <a:endParaRPr lang="en-US" altLang="zh-CN" dirty="0" smtClean="0"/>
          </a:p>
          <a:p>
            <a:pPr>
              <a:lnSpc>
                <a:spcPts val="2500"/>
              </a:lnSpc>
              <a:tabLst>
                <a:tab pos="76166" algn="l"/>
                <a:tab pos="139637" algn="l"/>
                <a:tab pos="2069169" algn="l"/>
              </a:tabLst>
            </a:pP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χοληδόχος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κύστη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βρίσκεται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κυστικό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βόθρο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της</a:t>
            </a:r>
          </a:p>
          <a:p>
            <a:pPr>
              <a:lnSpc>
                <a:spcPts val="2100"/>
              </a:lnSpc>
              <a:tabLst>
                <a:tab pos="76166" algn="l"/>
                <a:tab pos="139637" algn="l"/>
                <a:tab pos="2069169" algn="l"/>
              </a:tabLst>
            </a:pPr>
            <a:r>
              <a:rPr lang="en-US" altLang="zh-CN" dirty="0" smtClean="0">
                <a:solidFill>
                  <a:srgbClr val="FFFFFF"/>
                </a:solidFill>
                <a:latin typeface="Times New Roman" pitchFamily="18" charset="0"/>
                <a:cs typeface="Times New Roman" pitchFamily="18" charset="0"/>
              </a:rPr>
              <a:t>κάτω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επιφάνειας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ήπατος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οποίο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συνδέεται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με</a:t>
            </a:r>
          </a:p>
          <a:p>
            <a:pPr>
              <a:lnSpc>
                <a:spcPts val="2100"/>
              </a:lnSpc>
              <a:tabLst>
                <a:tab pos="76166" algn="l"/>
                <a:tab pos="139637" algn="l"/>
                <a:tab pos="2069169" algn="l"/>
              </a:tabLst>
            </a:pPr>
            <a:r>
              <a:rPr lang="en-US" altLang="zh-CN" dirty="0" smtClean="0">
                <a:solidFill>
                  <a:srgbClr val="FFFFFF"/>
                </a:solidFill>
                <a:latin typeface="Times New Roman" pitchFamily="18" charset="0"/>
                <a:cs typeface="Times New Roman" pitchFamily="18" charset="0"/>
              </a:rPr>
              <a:t>συνδετικό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ιστό,</a:t>
            </a:r>
          </a:p>
          <a:p>
            <a:pPr>
              <a:lnSpc>
                <a:spcPts val="1000"/>
              </a:lnSpc>
            </a:pPr>
            <a:endParaRPr lang="en-US" altLang="zh-CN" dirty="0" smtClean="0"/>
          </a:p>
          <a:p>
            <a:pPr>
              <a:lnSpc>
                <a:spcPts val="2597"/>
              </a:lnSpc>
              <a:tabLst>
                <a:tab pos="76166" algn="l"/>
                <a:tab pos="139637" algn="l"/>
                <a:tab pos="2069169" algn="l"/>
              </a:tabLst>
            </a:pPr>
            <a:r>
              <a:rPr lang="en-US" altLang="zh-CN" dirty="0" smtClean="0"/>
              <a:t>	</a:t>
            </a:r>
            <a:r>
              <a:rPr lang="en-US" altLang="zh-CN" dirty="0" smtClean="0">
                <a:solidFill>
                  <a:srgbClr val="FFFFFF"/>
                </a:solidFill>
                <a:latin typeface="Times New Roman" pitchFamily="18" charset="0"/>
                <a:cs typeface="Times New Roman" pitchFamily="18" charset="0"/>
              </a:rPr>
              <a:t>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βλεννογόνος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εμφανίζει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πτυχές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φαίνονται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σαν</a:t>
            </a:r>
          </a:p>
          <a:p>
            <a:pPr>
              <a:lnSpc>
                <a:spcPts val="2100"/>
              </a:lnSpc>
              <a:tabLst>
                <a:tab pos="76166" algn="l"/>
                <a:tab pos="139637" algn="l"/>
                <a:tab pos="2069169" algn="l"/>
              </a:tabLst>
            </a:pPr>
            <a:r>
              <a:rPr lang="en-US" altLang="zh-CN" dirty="0" smtClean="0"/>
              <a:t>		</a:t>
            </a:r>
            <a:r>
              <a:rPr lang="en-US" altLang="zh-CN" dirty="0" smtClean="0">
                <a:solidFill>
                  <a:srgbClr val="FFFFFF"/>
                </a:solidFill>
                <a:latin typeface="Times New Roman" pitchFamily="18" charset="0"/>
                <a:cs typeface="Times New Roman" pitchFamily="18" charset="0"/>
              </a:rPr>
              <a:t>γέφυρες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βλεννογόνου</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2400"/>
              </a:lnSpc>
              <a:tabLst>
                <a:tab pos="76166" algn="l"/>
                <a:tab pos="139637" algn="l"/>
                <a:tab pos="2069169" algn="l"/>
              </a:tabLst>
            </a:pPr>
            <a:r>
              <a:rPr lang="en-US" altLang="zh-CN" dirty="0" smtClean="0"/>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χοληδόχος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κύστη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μαζεύει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χολή</a:t>
            </a:r>
          </a:p>
          <a:p>
            <a:pPr>
              <a:lnSpc>
                <a:spcPts val="2100"/>
              </a:lnSpc>
              <a:tabLst>
                <a:tab pos="76166" algn="l"/>
                <a:tab pos="139637" algn="l"/>
                <a:tab pos="2069169" algn="l"/>
              </a:tabLst>
            </a:pPr>
            <a:r>
              <a:rPr lang="en-US" altLang="zh-CN" dirty="0" smtClean="0"/>
              <a:t>			</a:t>
            </a:r>
            <a:r>
              <a:rPr lang="en-US" altLang="zh-CN" dirty="0" smtClean="0">
                <a:solidFill>
                  <a:srgbClr val="FFFFFF"/>
                </a:solidFill>
                <a:latin typeface="Times New Roman" pitchFamily="18" charset="0"/>
                <a:cs typeface="Times New Roman" pitchFamily="18" charset="0"/>
              </a:rPr>
              <a:t>κατά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διάρκεια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ασιτίας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p>
          <a:p>
            <a:pPr>
              <a:lnSpc>
                <a:spcPts val="2100"/>
              </a:lnSpc>
              <a:tabLst>
                <a:tab pos="76166" algn="l"/>
                <a:tab pos="139637" algn="l"/>
                <a:tab pos="2069169" algn="l"/>
              </a:tabLst>
            </a:pPr>
            <a:r>
              <a:rPr lang="en-US" altLang="zh-CN" dirty="0" smtClean="0"/>
              <a:t>			</a:t>
            </a:r>
            <a:r>
              <a:rPr lang="en-US" altLang="zh-CN" dirty="0" smtClean="0">
                <a:solidFill>
                  <a:srgbClr val="FFFFFF"/>
                </a:solidFill>
                <a:latin typeface="Times New Roman" pitchFamily="18" charset="0"/>
                <a:cs typeface="Times New Roman" pitchFamily="18" charset="0"/>
              </a:rPr>
              <a:t>αδειάζει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κατά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πέψη</a:t>
            </a:r>
          </a:p>
        </p:txBody>
      </p:sp>
      <p:sp>
        <p:nvSpPr>
          <p:cNvPr id="8" name="TextBox 1"/>
          <p:cNvSpPr txBox="1"/>
          <p:nvPr/>
        </p:nvSpPr>
        <p:spPr>
          <a:xfrm>
            <a:off x="3200401" y="406401"/>
            <a:ext cx="724557" cy="443690"/>
          </a:xfrm>
          <a:prstGeom prst="rect">
            <a:avLst/>
          </a:prstGeom>
          <a:noFill/>
        </p:spPr>
        <p:txBody>
          <a:bodyPr wrap="none" lIns="0" tIns="0" rIns="0" bIns="45699" rtlCol="0">
            <a:spAutoFit/>
          </a:bodyPr>
          <a:lstStyle/>
          <a:p>
            <a:pPr>
              <a:lnSpc>
                <a:spcPts val="1100"/>
              </a:lnSpc>
              <a:tabLst>
                <a:tab pos="139637" algn="l"/>
                <a:tab pos="152332" algn="l"/>
              </a:tabLst>
            </a:pPr>
            <a:r>
              <a:rPr lang="en-US" altLang="zh-CN" dirty="0" smtClean="0"/>
              <a:t>	</a:t>
            </a:r>
            <a:r>
              <a:rPr lang="en-US" altLang="zh-CN" sz="900" dirty="0" smtClean="0">
                <a:solidFill>
                  <a:srgbClr val="FFFFFF"/>
                </a:solidFill>
                <a:latin typeface="Times New Roman" pitchFamily="18" charset="0"/>
                <a:cs typeface="Times New Roman" pitchFamily="18" charset="0"/>
              </a:rPr>
              <a:t>ΚΟΙΝΟΣ</a:t>
            </a:r>
          </a:p>
          <a:p>
            <a:pPr>
              <a:lnSpc>
                <a:spcPts val="1000"/>
              </a:lnSpc>
              <a:tabLst>
                <a:tab pos="139637" algn="l"/>
                <a:tab pos="152332" algn="l"/>
              </a:tabLst>
            </a:pPr>
            <a:r>
              <a:rPr lang="en-US" altLang="zh-CN" sz="900" dirty="0" smtClean="0">
                <a:solidFill>
                  <a:srgbClr val="FFFFFF"/>
                </a:solidFill>
                <a:latin typeface="Times New Roman" pitchFamily="18" charset="0"/>
                <a:cs typeface="Times New Roman" pitchFamily="18" charset="0"/>
              </a:rPr>
              <a:t>ΧΟΛΗΔΟΧΟΣ</a:t>
            </a:r>
          </a:p>
          <a:p>
            <a:pPr>
              <a:lnSpc>
                <a:spcPts val="1000"/>
              </a:lnSpc>
              <a:tabLst>
                <a:tab pos="139637" algn="l"/>
                <a:tab pos="152332" algn="l"/>
              </a:tabLst>
            </a:pPr>
            <a:r>
              <a:rPr lang="en-US" altLang="zh-CN" dirty="0" smtClean="0"/>
              <a:t>		</a:t>
            </a:r>
            <a:r>
              <a:rPr lang="en-US" altLang="zh-CN" sz="900" dirty="0" smtClean="0">
                <a:solidFill>
                  <a:srgbClr val="FFFFFF"/>
                </a:solidFill>
                <a:latin typeface="Times New Roman" pitchFamily="18" charset="0"/>
                <a:cs typeface="Times New Roman" pitchFamily="18" charset="0"/>
              </a:rPr>
              <a:t>ΠΟΡΟΣ</a:t>
            </a:r>
          </a:p>
        </p:txBody>
      </p:sp>
      <p:sp>
        <p:nvSpPr>
          <p:cNvPr id="9" name="TextBox 1"/>
          <p:cNvSpPr txBox="1"/>
          <p:nvPr/>
        </p:nvSpPr>
        <p:spPr>
          <a:xfrm>
            <a:off x="2260600" y="406401"/>
            <a:ext cx="593111" cy="443690"/>
          </a:xfrm>
          <a:prstGeom prst="rect">
            <a:avLst/>
          </a:prstGeom>
          <a:noFill/>
        </p:spPr>
        <p:txBody>
          <a:bodyPr wrap="none" lIns="0" tIns="0" rIns="0" bIns="45699" rtlCol="0">
            <a:spAutoFit/>
          </a:bodyPr>
          <a:lstStyle/>
          <a:p>
            <a:pPr>
              <a:lnSpc>
                <a:spcPts val="1100"/>
              </a:lnSpc>
            </a:pPr>
            <a:r>
              <a:rPr lang="en-US" altLang="zh-CN" sz="900" dirty="0" smtClean="0">
                <a:solidFill>
                  <a:srgbClr val="FFFFFF"/>
                </a:solidFill>
                <a:latin typeface="Times New Roman" pitchFamily="18" charset="0"/>
                <a:cs typeface="Times New Roman" pitchFamily="18" charset="0"/>
              </a:rPr>
              <a:t>ΚΟΙΝΟΣ</a:t>
            </a:r>
          </a:p>
          <a:p>
            <a:pPr>
              <a:lnSpc>
                <a:spcPts val="1000"/>
              </a:lnSpc>
            </a:pPr>
            <a:r>
              <a:rPr lang="en-US" altLang="zh-CN" sz="900" dirty="0" smtClean="0">
                <a:solidFill>
                  <a:srgbClr val="FFFFFF"/>
                </a:solidFill>
                <a:latin typeface="Times New Roman" pitchFamily="18" charset="0"/>
                <a:cs typeface="Times New Roman" pitchFamily="18" charset="0"/>
              </a:rPr>
              <a:t>ΗΠΑΤΙΚΟΣ</a:t>
            </a:r>
          </a:p>
          <a:p>
            <a:pPr>
              <a:lnSpc>
                <a:spcPts val="1000"/>
              </a:lnSpc>
            </a:pPr>
            <a:r>
              <a:rPr lang="en-US" altLang="zh-CN" sz="900" dirty="0" smtClean="0">
                <a:solidFill>
                  <a:srgbClr val="FFFFFF"/>
                </a:solidFill>
                <a:latin typeface="Times New Roman" pitchFamily="18" charset="0"/>
                <a:cs typeface="Times New Roman" pitchFamily="18" charset="0"/>
              </a:rPr>
              <a:t>ΠΟΡΟΣ</a:t>
            </a:r>
          </a:p>
        </p:txBody>
      </p:sp>
      <p:sp>
        <p:nvSpPr>
          <p:cNvPr id="10" name="TextBox 1"/>
          <p:cNvSpPr txBox="1"/>
          <p:nvPr/>
        </p:nvSpPr>
        <p:spPr>
          <a:xfrm>
            <a:off x="863603" y="393702"/>
            <a:ext cx="577081" cy="315450"/>
          </a:xfrm>
          <a:prstGeom prst="rect">
            <a:avLst/>
          </a:prstGeom>
          <a:noFill/>
        </p:spPr>
        <p:txBody>
          <a:bodyPr wrap="none" lIns="0" tIns="0" rIns="0" bIns="45699" rtlCol="0">
            <a:spAutoFit/>
          </a:bodyPr>
          <a:lstStyle/>
          <a:p>
            <a:pPr>
              <a:lnSpc>
                <a:spcPts val="1100"/>
              </a:lnSpc>
            </a:pPr>
            <a:r>
              <a:rPr lang="en-US" altLang="zh-CN" sz="900" dirty="0" smtClean="0">
                <a:solidFill>
                  <a:srgbClr val="FFFFFF"/>
                </a:solidFill>
                <a:latin typeface="Times New Roman" pitchFamily="18" charset="0"/>
                <a:cs typeface="Times New Roman" pitchFamily="18" charset="0"/>
              </a:rPr>
              <a:t>ΚΥΣΤΙΚΟΣ</a:t>
            </a:r>
          </a:p>
          <a:p>
            <a:pPr>
              <a:lnSpc>
                <a:spcPts val="1000"/>
              </a:lnSpc>
            </a:pPr>
            <a:r>
              <a:rPr lang="en-US" altLang="zh-CN" sz="900" dirty="0" smtClean="0">
                <a:solidFill>
                  <a:srgbClr val="FFFFFF"/>
                </a:solidFill>
                <a:latin typeface="Times New Roman" pitchFamily="18" charset="0"/>
                <a:cs typeface="Times New Roman" pitchFamily="18" charset="0"/>
              </a:rPr>
              <a:t>ΠΟΡΟΣ</a:t>
            </a:r>
          </a:p>
        </p:txBody>
      </p:sp>
      <p:sp>
        <p:nvSpPr>
          <p:cNvPr id="11" name="TextBox 1"/>
          <p:cNvSpPr txBox="1"/>
          <p:nvPr/>
        </p:nvSpPr>
        <p:spPr>
          <a:xfrm>
            <a:off x="1536700" y="406401"/>
            <a:ext cx="593111" cy="443690"/>
          </a:xfrm>
          <a:prstGeom prst="rect">
            <a:avLst/>
          </a:prstGeom>
          <a:noFill/>
        </p:spPr>
        <p:txBody>
          <a:bodyPr wrap="none" lIns="0" tIns="0" rIns="0" bIns="45699" rtlCol="0">
            <a:spAutoFit/>
          </a:bodyPr>
          <a:lstStyle/>
          <a:p>
            <a:pPr>
              <a:lnSpc>
                <a:spcPts val="1100"/>
              </a:lnSpc>
            </a:pPr>
            <a:r>
              <a:rPr lang="en-US" altLang="zh-CN" sz="900" dirty="0" smtClean="0">
                <a:solidFill>
                  <a:srgbClr val="FFFFFF"/>
                </a:solidFill>
                <a:latin typeface="Times New Roman" pitchFamily="18" charset="0"/>
                <a:cs typeface="Times New Roman" pitchFamily="18" charset="0"/>
              </a:rPr>
              <a:t>ΔΕΞΙΟΣ</a:t>
            </a:r>
          </a:p>
          <a:p>
            <a:pPr>
              <a:lnSpc>
                <a:spcPts val="1000"/>
              </a:lnSpc>
            </a:pPr>
            <a:r>
              <a:rPr lang="en-US" altLang="zh-CN" sz="900" dirty="0" smtClean="0">
                <a:solidFill>
                  <a:srgbClr val="FFFFFF"/>
                </a:solidFill>
                <a:latin typeface="Times New Roman" pitchFamily="18" charset="0"/>
                <a:cs typeface="Times New Roman" pitchFamily="18" charset="0"/>
              </a:rPr>
              <a:t>ΗΠΑΤΙΚΟΣ</a:t>
            </a:r>
          </a:p>
          <a:p>
            <a:pPr>
              <a:lnSpc>
                <a:spcPts val="1000"/>
              </a:lnSpc>
            </a:pPr>
            <a:r>
              <a:rPr lang="en-US" altLang="zh-CN" sz="900" dirty="0" smtClean="0">
                <a:solidFill>
                  <a:srgbClr val="FFFFFF"/>
                </a:solidFill>
                <a:latin typeface="Times New Roman" pitchFamily="18" charset="0"/>
                <a:cs typeface="Times New Roman" pitchFamily="18" charset="0"/>
              </a:rPr>
              <a:t>ΠΟΡΟΣ</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3" name="Freeform 3"/>
          <p:cNvSpPr/>
          <p:nvPr/>
        </p:nvSpPr>
        <p:spPr>
          <a:xfrm>
            <a:off x="5827778" y="3305558"/>
            <a:ext cx="847343" cy="731519"/>
          </a:xfrm>
          <a:custGeom>
            <a:avLst/>
            <a:gdLst>
              <a:gd name="connsiteX0" fmla="*/ 822959 w 847343"/>
              <a:gd name="connsiteY0" fmla="*/ 248411 h 731519"/>
              <a:gd name="connsiteX1" fmla="*/ 772667 w 847343"/>
              <a:gd name="connsiteY1" fmla="*/ 185927 h 731519"/>
              <a:gd name="connsiteX2" fmla="*/ 100583 w 847343"/>
              <a:gd name="connsiteY2" fmla="*/ 731520 h 731519"/>
              <a:gd name="connsiteX3" fmla="*/ 0 w 847343"/>
              <a:gd name="connsiteY3" fmla="*/ 606551 h 731519"/>
              <a:gd name="connsiteX4" fmla="*/ 672083 w 847343"/>
              <a:gd name="connsiteY4" fmla="*/ 62483 h 731519"/>
              <a:gd name="connsiteX5" fmla="*/ 621791 w 847343"/>
              <a:gd name="connsiteY5" fmla="*/ 0 h 731519"/>
              <a:gd name="connsiteX6" fmla="*/ 847343 w 847343"/>
              <a:gd name="connsiteY6" fmla="*/ 22859 h 731519"/>
              <a:gd name="connsiteX7" fmla="*/ 822959 w 847343"/>
              <a:gd name="connsiteY7" fmla="*/ 248411 h 73151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Lst>
            <a:rect l="l" t="t" r="r" b="b"/>
            <a:pathLst>
              <a:path w="847343" h="731519">
                <a:moveTo>
                  <a:pt x="822959" y="248411"/>
                </a:moveTo>
                <a:lnTo>
                  <a:pt x="772667" y="185927"/>
                </a:lnTo>
                <a:lnTo>
                  <a:pt x="100583" y="731520"/>
                </a:lnTo>
                <a:lnTo>
                  <a:pt x="0" y="606551"/>
                </a:lnTo>
                <a:lnTo>
                  <a:pt x="672083" y="62483"/>
                </a:lnTo>
                <a:lnTo>
                  <a:pt x="621791" y="0"/>
                </a:lnTo>
                <a:lnTo>
                  <a:pt x="847343" y="22859"/>
                </a:lnTo>
                <a:lnTo>
                  <a:pt x="822959" y="248411"/>
                </a:lnTo>
              </a:path>
            </a:pathLst>
          </a:custGeom>
          <a:solidFill>
            <a:srgbClr val="4F81BD">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5" name="Picture 3"/>
          <p:cNvPicPr>
            <a:picLocks noChangeAspect="1" noChangeArrowheads="1"/>
          </p:cNvPicPr>
          <p:nvPr/>
        </p:nvPicPr>
        <p:blipFill>
          <a:blip r:embed="rId3" cstate="print"/>
          <a:srcRect/>
          <a:stretch>
            <a:fillRect/>
          </a:stretch>
        </p:blipFill>
        <p:spPr bwMode="auto">
          <a:xfrm>
            <a:off x="5194300" y="1028700"/>
            <a:ext cx="3454400" cy="4051300"/>
          </a:xfrm>
          <a:prstGeom prst="rect">
            <a:avLst/>
          </a:prstGeom>
          <a:noFill/>
        </p:spPr>
      </p:pic>
      <p:sp>
        <p:nvSpPr>
          <p:cNvPr id="2" name="TextBox 1"/>
          <p:cNvSpPr txBox="1"/>
          <p:nvPr/>
        </p:nvSpPr>
        <p:spPr>
          <a:xfrm>
            <a:off x="1498601" y="673100"/>
            <a:ext cx="1102866" cy="392394"/>
          </a:xfrm>
          <a:prstGeom prst="rect">
            <a:avLst/>
          </a:prstGeom>
          <a:noFill/>
        </p:spPr>
        <p:txBody>
          <a:bodyPr wrap="none" lIns="0" tIns="0" rIns="0" bIns="45699" rtlCol="0">
            <a:spAutoFit/>
          </a:bodyPr>
          <a:lstStyle/>
          <a:p>
            <a:pPr>
              <a:lnSpc>
                <a:spcPts val="2700"/>
              </a:lnSpc>
            </a:pPr>
            <a:r>
              <a:rPr lang="en-US" altLang="zh-CN" sz="2100" b="1" i="1" dirty="0" smtClean="0">
                <a:solidFill>
                  <a:srgbClr val="558ED5"/>
                </a:solidFill>
                <a:latin typeface="Times New Roman" pitchFamily="18" charset="0"/>
                <a:cs typeface="Times New Roman" pitchFamily="18" charset="0"/>
              </a:rPr>
              <a:t>2.</a:t>
            </a:r>
            <a:r>
              <a:rPr lang="en-US" altLang="zh-CN" sz="2100" dirty="0" smtClean="0">
                <a:latin typeface="Times New Roman" pitchFamily="18" charset="0"/>
                <a:cs typeface="Times New Roman" pitchFamily="18" charset="0"/>
              </a:rPr>
              <a:t> </a:t>
            </a:r>
            <a:r>
              <a:rPr lang="en-US" altLang="zh-CN" sz="2100" b="1" i="1" dirty="0" smtClean="0">
                <a:solidFill>
                  <a:srgbClr val="558ED5"/>
                </a:solidFill>
                <a:latin typeface="Times New Roman" pitchFamily="18" charset="0"/>
                <a:cs typeface="Times New Roman" pitchFamily="18" charset="0"/>
              </a:rPr>
              <a:t>Παρειά</a:t>
            </a:r>
          </a:p>
        </p:txBody>
      </p:sp>
      <p:sp>
        <p:nvSpPr>
          <p:cNvPr id="6" name="TextBox 1"/>
          <p:cNvSpPr txBox="1"/>
          <p:nvPr/>
        </p:nvSpPr>
        <p:spPr>
          <a:xfrm>
            <a:off x="1219200" y="1244601"/>
            <a:ext cx="3485762" cy="379570"/>
          </a:xfrm>
          <a:prstGeom prst="rect">
            <a:avLst/>
          </a:prstGeom>
          <a:noFill/>
        </p:spPr>
        <p:txBody>
          <a:bodyPr wrap="none" lIns="0" tIns="0" rIns="0" bIns="45699" rtlCol="0">
            <a:spAutoFit/>
          </a:bodyPr>
          <a:lstStyle/>
          <a:p>
            <a:pPr>
              <a:lnSpc>
                <a:spcPts val="2597"/>
              </a:lnSpc>
            </a:pPr>
            <a:r>
              <a:rPr lang="en-US" altLang="zh-CN" sz="2100" dirty="0" smtClean="0">
                <a:solidFill>
                  <a:srgbClr val="FFFFFF"/>
                </a:solidFill>
                <a:latin typeface="Times New Roman" pitchFamily="18" charset="0"/>
                <a:cs typeface="Times New Roman" pitchFamily="18" charset="0"/>
              </a:rPr>
              <a:t>είναι</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μία</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δεξιά</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και</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μια</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αριστερή</a:t>
            </a:r>
          </a:p>
        </p:txBody>
      </p:sp>
      <p:sp>
        <p:nvSpPr>
          <p:cNvPr id="7" name="TextBox 1"/>
          <p:cNvSpPr txBox="1"/>
          <p:nvPr/>
        </p:nvSpPr>
        <p:spPr>
          <a:xfrm>
            <a:off x="1435104" y="1968501"/>
            <a:ext cx="940963" cy="379570"/>
          </a:xfrm>
          <a:prstGeom prst="rect">
            <a:avLst/>
          </a:prstGeom>
          <a:noFill/>
        </p:spPr>
        <p:txBody>
          <a:bodyPr wrap="none" lIns="0" tIns="0" rIns="0" bIns="45699" rtlCol="0">
            <a:spAutoFit/>
          </a:bodyPr>
          <a:lstStyle/>
          <a:p>
            <a:pPr>
              <a:lnSpc>
                <a:spcPts val="2597"/>
              </a:lnSpc>
            </a:pPr>
            <a:r>
              <a:rPr lang="en-US" altLang="zh-CN" sz="2100" dirty="0" smtClean="0">
                <a:solidFill>
                  <a:srgbClr val="FFFFFF"/>
                </a:solidFill>
                <a:latin typeface="Wingdings" pitchFamily="18" charset="0"/>
                <a:cs typeface="Wingdings" pitchFamily="18" charset="0"/>
              </a:rPr>
              <a:t></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δέρμα</a:t>
            </a:r>
          </a:p>
        </p:txBody>
      </p:sp>
      <p:sp>
        <p:nvSpPr>
          <p:cNvPr id="8" name="TextBox 1"/>
          <p:cNvSpPr txBox="1"/>
          <p:nvPr/>
        </p:nvSpPr>
        <p:spPr>
          <a:xfrm>
            <a:off x="1435103" y="2578102"/>
            <a:ext cx="2008563" cy="379570"/>
          </a:xfrm>
          <a:prstGeom prst="rect">
            <a:avLst/>
          </a:prstGeom>
          <a:noFill/>
        </p:spPr>
        <p:txBody>
          <a:bodyPr wrap="none" lIns="0" tIns="0" rIns="0" bIns="45699" rtlCol="0">
            <a:spAutoFit/>
          </a:bodyPr>
          <a:lstStyle/>
          <a:p>
            <a:pPr>
              <a:lnSpc>
                <a:spcPts val="2597"/>
              </a:lnSpc>
            </a:pPr>
            <a:r>
              <a:rPr lang="en-US" altLang="zh-CN" sz="2100" dirty="0" smtClean="0">
                <a:solidFill>
                  <a:srgbClr val="FFFFFF"/>
                </a:solidFill>
                <a:latin typeface="Wingdings" pitchFamily="18" charset="0"/>
                <a:cs typeface="Wingdings" pitchFamily="18" charset="0"/>
              </a:rPr>
              <a:t></a:t>
            </a:r>
            <a:r>
              <a:rPr lang="en-US" altLang="zh-CN" sz="2100" dirty="0" smtClean="0">
                <a:solidFill>
                  <a:srgbClr val="FFFFFF"/>
                </a:solidFill>
                <a:latin typeface="Times New Roman" pitchFamily="18" charset="0"/>
                <a:cs typeface="Times New Roman" pitchFamily="18" charset="0"/>
              </a:rPr>
              <a:t>Μυική</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στοιβάδα</a:t>
            </a:r>
          </a:p>
        </p:txBody>
      </p:sp>
      <p:sp>
        <p:nvSpPr>
          <p:cNvPr id="9" name="TextBox 1"/>
          <p:cNvSpPr txBox="1"/>
          <p:nvPr/>
        </p:nvSpPr>
        <p:spPr>
          <a:xfrm>
            <a:off x="1701800" y="2882902"/>
            <a:ext cx="1275221" cy="379570"/>
          </a:xfrm>
          <a:prstGeom prst="rect">
            <a:avLst/>
          </a:prstGeom>
          <a:noFill/>
        </p:spPr>
        <p:txBody>
          <a:bodyPr wrap="none" lIns="0" tIns="0" rIns="0" bIns="45699" rtlCol="0">
            <a:spAutoFit/>
          </a:bodyPr>
          <a:lstStyle/>
          <a:p>
            <a:pPr>
              <a:lnSpc>
                <a:spcPts val="2597"/>
              </a:lnSpc>
            </a:pPr>
            <a:r>
              <a:rPr lang="en-US" altLang="zh-CN" sz="2100" dirty="0" smtClean="0">
                <a:solidFill>
                  <a:srgbClr val="FFFFFF"/>
                </a:solidFill>
                <a:latin typeface="Times New Roman" pitchFamily="18" charset="0"/>
                <a:cs typeface="Times New Roman" pitchFamily="18" charset="0"/>
              </a:rPr>
              <a:t>(βυκανίτης)</a:t>
            </a:r>
          </a:p>
        </p:txBody>
      </p:sp>
      <p:sp>
        <p:nvSpPr>
          <p:cNvPr id="10" name="TextBox 1"/>
          <p:cNvSpPr txBox="1"/>
          <p:nvPr/>
        </p:nvSpPr>
        <p:spPr>
          <a:xfrm>
            <a:off x="1435103" y="3492501"/>
            <a:ext cx="1631857" cy="379570"/>
          </a:xfrm>
          <a:prstGeom prst="rect">
            <a:avLst/>
          </a:prstGeom>
          <a:noFill/>
        </p:spPr>
        <p:txBody>
          <a:bodyPr wrap="none" lIns="0" tIns="0" rIns="0" bIns="45699" rtlCol="0">
            <a:spAutoFit/>
          </a:bodyPr>
          <a:lstStyle/>
          <a:p>
            <a:pPr>
              <a:lnSpc>
                <a:spcPts val="2597"/>
              </a:lnSpc>
            </a:pPr>
            <a:r>
              <a:rPr lang="en-US" altLang="zh-CN" sz="2100" dirty="0" smtClean="0">
                <a:solidFill>
                  <a:srgbClr val="FFFFFF"/>
                </a:solidFill>
                <a:latin typeface="Wingdings" pitchFamily="18" charset="0"/>
                <a:cs typeface="Wingdings" pitchFamily="18" charset="0"/>
              </a:rPr>
              <a:t></a:t>
            </a:r>
            <a:r>
              <a:rPr lang="en-US" altLang="zh-CN" sz="2100" dirty="0" smtClean="0">
                <a:solidFill>
                  <a:srgbClr val="FFFFFF"/>
                </a:solidFill>
                <a:latin typeface="Times New Roman" pitchFamily="18" charset="0"/>
                <a:cs typeface="Times New Roman" pitchFamily="18" charset="0"/>
              </a:rPr>
              <a:t>Βλεννογόνος</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2050" name="Picture 2" descr="http://www.chrysoheris.com/cms_files/images/sergeries/xolidoxos-kisti/2.jpg"/>
          <p:cNvPicPr>
            <a:picLocks noChangeAspect="1" noChangeArrowheads="1"/>
          </p:cNvPicPr>
          <p:nvPr/>
        </p:nvPicPr>
        <p:blipFill>
          <a:blip r:embed="rId2" cstate="print"/>
          <a:srcRect/>
          <a:stretch>
            <a:fillRect/>
          </a:stretch>
        </p:blipFill>
        <p:spPr bwMode="auto">
          <a:xfrm>
            <a:off x="6260306" y="-1"/>
            <a:ext cx="4431507" cy="7561264"/>
          </a:xfrm>
          <a:prstGeom prst="rect">
            <a:avLst/>
          </a:prstGeom>
          <a:noFill/>
        </p:spPr>
      </p:pic>
      <p:pic>
        <p:nvPicPr>
          <p:cNvPr id="2052" name="Picture 4" descr="http://www.kekos.gr/wp-content/uploads/2014/05/fot1.jpg"/>
          <p:cNvPicPr>
            <a:picLocks noChangeAspect="1" noChangeArrowheads="1"/>
          </p:cNvPicPr>
          <p:nvPr/>
        </p:nvPicPr>
        <p:blipFill>
          <a:blip r:embed="rId3" cstate="print"/>
          <a:srcRect/>
          <a:stretch>
            <a:fillRect/>
          </a:stretch>
        </p:blipFill>
        <p:spPr bwMode="auto">
          <a:xfrm>
            <a:off x="0" y="-1"/>
            <a:ext cx="6315075" cy="7561263"/>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3" name="Picture 3"/>
          <p:cNvPicPr>
            <a:picLocks noChangeAspect="1" noChangeArrowheads="1"/>
          </p:cNvPicPr>
          <p:nvPr/>
        </p:nvPicPr>
        <p:blipFill>
          <a:blip r:embed="rId3" cstate="print"/>
          <a:srcRect/>
          <a:stretch>
            <a:fillRect/>
          </a:stretch>
        </p:blipFill>
        <p:spPr bwMode="auto">
          <a:xfrm>
            <a:off x="1079500" y="596900"/>
            <a:ext cx="2400300" cy="2768600"/>
          </a:xfrm>
          <a:prstGeom prst="rect">
            <a:avLst/>
          </a:prstGeom>
          <a:noFill/>
        </p:spPr>
      </p:pic>
      <p:pic>
        <p:nvPicPr>
          <p:cNvPr id="5" name="Picture 3"/>
          <p:cNvPicPr>
            <a:picLocks noChangeAspect="1" noChangeArrowheads="1"/>
          </p:cNvPicPr>
          <p:nvPr/>
        </p:nvPicPr>
        <p:blipFill>
          <a:blip r:embed="rId4" cstate="print"/>
          <a:srcRect/>
          <a:stretch>
            <a:fillRect/>
          </a:stretch>
        </p:blipFill>
        <p:spPr bwMode="auto">
          <a:xfrm>
            <a:off x="4330700" y="2692404"/>
            <a:ext cx="4927600" cy="3174999"/>
          </a:xfrm>
          <a:prstGeom prst="rect">
            <a:avLst/>
          </a:prstGeom>
          <a:noFill/>
        </p:spPr>
      </p:pic>
      <p:sp>
        <p:nvSpPr>
          <p:cNvPr id="2" name="TextBox 1"/>
          <p:cNvSpPr txBox="1"/>
          <p:nvPr/>
        </p:nvSpPr>
        <p:spPr>
          <a:xfrm>
            <a:off x="863600" y="5930903"/>
            <a:ext cx="6274859" cy="905355"/>
          </a:xfrm>
          <a:prstGeom prst="rect">
            <a:avLst/>
          </a:prstGeom>
          <a:noFill/>
        </p:spPr>
        <p:txBody>
          <a:bodyPr wrap="none" lIns="0" tIns="0" rIns="0" bIns="45699" rtlCol="0">
            <a:spAutoFit/>
          </a:bodyPr>
          <a:lstStyle/>
          <a:p>
            <a:pPr>
              <a:lnSpc>
                <a:spcPts val="2297"/>
              </a:lnSpc>
              <a:tabLst>
                <a:tab pos="50776" algn="l"/>
                <a:tab pos="241191" algn="l"/>
              </a:tabLst>
            </a:pPr>
            <a:r>
              <a:rPr lang="en-US" altLang="zh-CN" dirty="0"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τοποθετημένος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κοίλο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αγκύλης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p>
          <a:p>
            <a:pPr>
              <a:lnSpc>
                <a:spcPts val="2100"/>
              </a:lnSpc>
              <a:tabLst>
                <a:tab pos="50776" algn="l"/>
                <a:tab pos="241191" algn="l"/>
              </a:tabLst>
            </a:pPr>
            <a:r>
              <a:rPr lang="en-US" altLang="zh-CN" dirty="0" smtClean="0"/>
              <a:t>	</a:t>
            </a:r>
            <a:r>
              <a:rPr lang="en-US" altLang="zh-CN" dirty="0" smtClean="0">
                <a:solidFill>
                  <a:srgbClr val="FFFFFF"/>
                </a:solidFill>
                <a:latin typeface="Times New Roman" pitchFamily="18" charset="0"/>
                <a:cs typeface="Times New Roman" pitchFamily="18" charset="0"/>
              </a:rPr>
              <a:t>δωδεκαδακτύλου</a:t>
            </a:r>
          </a:p>
          <a:p>
            <a:pPr>
              <a:lnSpc>
                <a:spcPts val="2297"/>
              </a:lnSpc>
              <a:tabLst>
                <a:tab pos="50776" algn="l"/>
                <a:tab pos="241191" algn="l"/>
              </a:tabLst>
            </a:pPr>
            <a:r>
              <a:rPr lang="en-US" altLang="zh-CN" dirty="0" smtClean="0"/>
              <a:t>		</a:t>
            </a:r>
            <a:r>
              <a:rPr lang="en-US" altLang="zh-CN" dirty="0" smtClean="0">
                <a:solidFill>
                  <a:srgbClr val="FFFFFF"/>
                </a:solidFill>
                <a:latin typeface="Times New Roman" pitchFamily="18" charset="0"/>
                <a:cs typeface="Times New Roman" pitchFamily="18" charset="0"/>
              </a:rPr>
              <a:t>Αποτελείται</a:t>
            </a:r>
            <a:r>
              <a:rPr lang="en-US" altLang="zh-CN" dirty="0" smtClean="0">
                <a:latin typeface="Times New Roman" pitchFamily="18" charset="0"/>
                <a:cs typeface="Times New Roman" pitchFamily="18" charset="0"/>
              </a:rPr>
              <a:t> </a:t>
            </a:r>
            <a:r>
              <a:rPr lang="en-US" altLang="zh-CN" dirty="0" err="1"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l-GR" altLang="zh-CN" dirty="0" smtClean="0">
                <a:latin typeface="Times New Roman" pitchFamily="18" charset="0"/>
                <a:cs typeface="Times New Roman" pitchFamily="18" charset="0"/>
              </a:rPr>
              <a:t>την </a:t>
            </a:r>
            <a:r>
              <a:rPr lang="en-US" altLang="zh-CN" dirty="0" err="1" smtClean="0">
                <a:solidFill>
                  <a:srgbClr val="FFFFFF"/>
                </a:solidFill>
                <a:latin typeface="Times New Roman" pitchFamily="18" charset="0"/>
                <a:cs typeface="Times New Roman" pitchFamily="18" charset="0"/>
              </a:rPr>
              <a:t>κεφαλή</a:t>
            </a:r>
            <a:r>
              <a:rPr lang="el-GR" altLang="zh-CN" dirty="0" smtClean="0">
                <a:solidFill>
                  <a:srgbClr val="FFFFFF"/>
                </a:solidFill>
                <a:latin typeface="Times New Roman" pitchFamily="18" charset="0"/>
                <a:cs typeface="Times New Roman" pitchFamily="18" charset="0"/>
              </a:rPr>
              <a:t> ,τον </a:t>
            </a:r>
            <a:r>
              <a:rPr lang="el-GR" altLang="zh-CN" dirty="0" err="1" smtClean="0">
                <a:solidFill>
                  <a:srgbClr val="FFFFFF"/>
                </a:solidFill>
                <a:latin typeface="Times New Roman" pitchFamily="18" charset="0"/>
                <a:cs typeface="Times New Roman" pitchFamily="18" charset="0"/>
              </a:rPr>
              <a:t>αυχενα</a:t>
            </a:r>
            <a:r>
              <a:rPr lang="el-GR" altLang="zh-CN" dirty="0" smtClean="0">
                <a:solidFill>
                  <a:srgbClr val="FFFFFF"/>
                </a:solidFill>
                <a:latin typeface="Times New Roman" pitchFamily="18" charset="0"/>
                <a:cs typeface="Times New Roman" pitchFamily="18" charset="0"/>
              </a:rPr>
              <a:t>,</a:t>
            </a:r>
            <a:r>
              <a:rPr lang="en-US" altLang="zh-CN" dirty="0" err="1"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err="1" smtClean="0">
                <a:solidFill>
                  <a:srgbClr val="FFFFFF"/>
                </a:solidFill>
                <a:latin typeface="Times New Roman" pitchFamily="18" charset="0"/>
                <a:cs typeface="Times New Roman" pitchFamily="18" charset="0"/>
              </a:rPr>
              <a:t>σώμα</a:t>
            </a:r>
            <a:r>
              <a:rPr lang="en-US" altLang="zh-CN" dirty="0" smtClean="0">
                <a:solidFill>
                  <a:srgbClr val="FFFFFF"/>
                </a:solidFill>
                <a:latin typeface="Times New Roman" pitchFamily="18" charset="0"/>
                <a:cs typeface="Times New Roman" pitchFamily="18" charset="0"/>
              </a:rPr>
              <a:t>,,</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ουρά.</a:t>
            </a:r>
          </a:p>
        </p:txBody>
      </p:sp>
      <p:sp>
        <p:nvSpPr>
          <p:cNvPr id="6" name="TextBox 1"/>
          <p:cNvSpPr txBox="1"/>
          <p:nvPr/>
        </p:nvSpPr>
        <p:spPr>
          <a:xfrm>
            <a:off x="7378703" y="4648201"/>
            <a:ext cx="1679947" cy="1225955"/>
          </a:xfrm>
          <a:prstGeom prst="rect">
            <a:avLst/>
          </a:prstGeom>
          <a:noFill/>
        </p:spPr>
        <p:txBody>
          <a:bodyPr wrap="none" lIns="0" tIns="0" rIns="0" bIns="45699" rtlCol="0">
            <a:spAutoFit/>
          </a:bodyPr>
          <a:lstStyle/>
          <a:p>
            <a:pPr>
              <a:lnSpc>
                <a:spcPts val="1400"/>
              </a:lnSpc>
              <a:tabLst>
                <a:tab pos="139637" algn="l"/>
                <a:tab pos="279274" algn="l"/>
              </a:tabLst>
            </a:pPr>
            <a:r>
              <a:rPr lang="en-US" altLang="zh-CN" dirty="0" smtClean="0"/>
              <a:t>		</a:t>
            </a:r>
            <a:r>
              <a:rPr lang="en-US" altLang="zh-CN" sz="1000" b="1" dirty="0" smtClean="0">
                <a:solidFill>
                  <a:srgbClr val="000000"/>
                </a:solidFill>
                <a:latin typeface="Times New Roman" pitchFamily="18" charset="0"/>
                <a:cs typeface="Times New Roman" pitchFamily="18" charset="0"/>
              </a:rPr>
              <a:t>ΣΩΜΑ</a:t>
            </a:r>
          </a:p>
          <a:p>
            <a:pPr>
              <a:lnSpc>
                <a:spcPts val="1697"/>
              </a:lnSpc>
              <a:tabLst>
                <a:tab pos="139637" algn="l"/>
                <a:tab pos="279274" algn="l"/>
              </a:tabLst>
            </a:pPr>
            <a:r>
              <a:rPr lang="en-US" altLang="zh-CN" dirty="0" smtClean="0"/>
              <a:t>		</a:t>
            </a:r>
            <a:r>
              <a:rPr lang="en-US" altLang="zh-CN" sz="1000" b="1" dirty="0" smtClean="0">
                <a:solidFill>
                  <a:srgbClr val="000000"/>
                </a:solidFill>
                <a:latin typeface="Times New Roman" pitchFamily="18" charset="0"/>
                <a:cs typeface="Times New Roman" pitchFamily="18" charset="0"/>
              </a:rPr>
              <a:t>ΧΟΛΗΔΟΧΟΣ</a:t>
            </a:r>
            <a:r>
              <a:rPr lang="en-US" altLang="zh-CN" sz="1000" dirty="0" smtClean="0">
                <a:latin typeface="Times New Roman" pitchFamily="18" charset="0"/>
                <a:cs typeface="Times New Roman" pitchFamily="18" charset="0"/>
              </a:rPr>
              <a:t> </a:t>
            </a:r>
            <a:r>
              <a:rPr lang="en-US" altLang="zh-CN" sz="1000" b="1" dirty="0" smtClean="0">
                <a:solidFill>
                  <a:srgbClr val="000000"/>
                </a:solidFill>
                <a:latin typeface="Times New Roman" pitchFamily="18" charset="0"/>
                <a:cs typeface="Times New Roman" pitchFamily="18" charset="0"/>
              </a:rPr>
              <a:t>ΠΟΡΟΣ</a:t>
            </a:r>
          </a:p>
          <a:p>
            <a:pPr>
              <a:lnSpc>
                <a:spcPts val="2200"/>
              </a:lnSpc>
              <a:tabLst>
                <a:tab pos="139637" algn="l"/>
                <a:tab pos="279274" algn="l"/>
              </a:tabLst>
            </a:pPr>
            <a:r>
              <a:rPr lang="en-US" altLang="zh-CN" dirty="0" smtClean="0"/>
              <a:t>	</a:t>
            </a:r>
            <a:r>
              <a:rPr lang="en-US" altLang="zh-CN" sz="1000" b="1" dirty="0" smtClean="0">
                <a:solidFill>
                  <a:srgbClr val="000000"/>
                </a:solidFill>
                <a:latin typeface="Times New Roman" pitchFamily="18" charset="0"/>
                <a:cs typeface="Times New Roman" pitchFamily="18" charset="0"/>
              </a:rPr>
              <a:t>ΠΑΓΚΡΕΑΤΙΚΟΣ</a:t>
            </a:r>
            <a:r>
              <a:rPr lang="en-US" altLang="zh-CN" sz="1000" dirty="0" smtClean="0">
                <a:latin typeface="Times New Roman" pitchFamily="18" charset="0"/>
                <a:cs typeface="Times New Roman" pitchFamily="18" charset="0"/>
              </a:rPr>
              <a:t> </a:t>
            </a:r>
            <a:r>
              <a:rPr lang="en-US" altLang="zh-CN" sz="1000" b="1" dirty="0" smtClean="0">
                <a:solidFill>
                  <a:srgbClr val="000000"/>
                </a:solidFill>
                <a:latin typeface="Times New Roman" pitchFamily="18" charset="0"/>
                <a:cs typeface="Times New Roman" pitchFamily="18" charset="0"/>
              </a:rPr>
              <a:t>ΠΟΡΟΣ</a:t>
            </a:r>
          </a:p>
          <a:p>
            <a:pPr>
              <a:lnSpc>
                <a:spcPts val="2200"/>
              </a:lnSpc>
              <a:tabLst>
                <a:tab pos="139637" algn="l"/>
                <a:tab pos="279274" algn="l"/>
              </a:tabLst>
            </a:pPr>
            <a:r>
              <a:rPr lang="en-US" altLang="zh-CN" sz="1000" b="1" dirty="0" smtClean="0">
                <a:solidFill>
                  <a:srgbClr val="000000"/>
                </a:solidFill>
                <a:latin typeface="Times New Roman" pitchFamily="18" charset="0"/>
                <a:cs typeface="Times New Roman" pitchFamily="18" charset="0"/>
              </a:rPr>
              <a:t>ΚΕΦΑΛΗ</a:t>
            </a:r>
          </a:p>
          <a:p>
            <a:pPr>
              <a:lnSpc>
                <a:spcPts val="1697"/>
              </a:lnSpc>
              <a:tabLst>
                <a:tab pos="139637" algn="l"/>
                <a:tab pos="279274" algn="l"/>
              </a:tabLst>
            </a:pPr>
            <a:r>
              <a:rPr lang="en-US" altLang="zh-CN" dirty="0" smtClean="0"/>
              <a:t>		</a:t>
            </a:r>
            <a:r>
              <a:rPr lang="en-US" altLang="zh-CN" sz="1000" b="1" dirty="0" smtClean="0">
                <a:solidFill>
                  <a:srgbClr val="000000"/>
                </a:solidFill>
                <a:latin typeface="Times New Roman" pitchFamily="18" charset="0"/>
                <a:cs typeface="Times New Roman" pitchFamily="18" charset="0"/>
              </a:rPr>
              <a:t>ΔΩΔΕΚΑΔΑΚΤΥΛΟ</a:t>
            </a:r>
          </a:p>
        </p:txBody>
      </p:sp>
      <p:sp>
        <p:nvSpPr>
          <p:cNvPr id="7" name="TextBox 1"/>
          <p:cNvSpPr txBox="1"/>
          <p:nvPr/>
        </p:nvSpPr>
        <p:spPr>
          <a:xfrm>
            <a:off x="4673600" y="774701"/>
            <a:ext cx="4486356" cy="2649422"/>
          </a:xfrm>
          <a:prstGeom prst="rect">
            <a:avLst/>
          </a:prstGeom>
          <a:noFill/>
        </p:spPr>
        <p:txBody>
          <a:bodyPr wrap="none" lIns="0" tIns="0" rIns="0" bIns="45699" rtlCol="0">
            <a:spAutoFit/>
          </a:bodyPr>
          <a:lstStyle/>
          <a:p>
            <a:pPr>
              <a:lnSpc>
                <a:spcPts val="2700"/>
              </a:lnSpc>
              <a:tabLst>
                <a:tab pos="114248" algn="l"/>
                <a:tab pos="901294" algn="l"/>
                <a:tab pos="3567094" algn="l"/>
              </a:tabLst>
            </a:pPr>
            <a:r>
              <a:rPr lang="en-US" altLang="zh-CN" dirty="0" smtClean="0"/>
              <a:t>		</a:t>
            </a:r>
            <a:r>
              <a:rPr lang="en-US" altLang="zh-CN" sz="2100" b="1" dirty="0" smtClean="0">
                <a:solidFill>
                  <a:srgbClr val="FFCC66"/>
                </a:solidFill>
                <a:latin typeface="Times New Roman" pitchFamily="18" charset="0"/>
                <a:cs typeface="Times New Roman" pitchFamily="18" charset="0"/>
              </a:rPr>
              <a:t>3.</a:t>
            </a:r>
            <a:r>
              <a:rPr lang="en-US" altLang="zh-CN" sz="2100" dirty="0" smtClean="0">
                <a:latin typeface="Times New Roman" pitchFamily="18" charset="0"/>
                <a:cs typeface="Times New Roman" pitchFamily="18" charset="0"/>
              </a:rPr>
              <a:t> </a:t>
            </a:r>
            <a:r>
              <a:rPr lang="en-US" altLang="zh-CN" sz="2100" b="1" u="sng" dirty="0" smtClean="0">
                <a:solidFill>
                  <a:srgbClr val="FFCC66"/>
                </a:solidFill>
                <a:latin typeface="Times New Roman" pitchFamily="18" charset="0"/>
                <a:cs typeface="Times New Roman" pitchFamily="18" charset="0"/>
              </a:rPr>
              <a:t>ΠΑΓΚΡΕΑΣ</a:t>
            </a:r>
          </a:p>
          <a:p>
            <a:pPr>
              <a:lnSpc>
                <a:spcPts val="2597"/>
              </a:lnSpc>
              <a:tabLst>
                <a:tab pos="114248" algn="l"/>
                <a:tab pos="901294" algn="l"/>
                <a:tab pos="3567094" algn="l"/>
              </a:tabLst>
            </a:pPr>
            <a:r>
              <a:rPr lang="en-US" altLang="zh-CN" dirty="0" smtClean="0"/>
              <a:t>	</a:t>
            </a:r>
            <a:r>
              <a:rPr lang="en-US" altLang="zh-CN" dirty="0" smtClean="0">
                <a:solidFill>
                  <a:srgbClr val="FFFFFF"/>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ένας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μονοφυής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μικτός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(έχει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εξωκρινή</a:t>
            </a:r>
          </a:p>
          <a:p>
            <a:pPr>
              <a:lnSpc>
                <a:spcPts val="2100"/>
              </a:lnSpc>
              <a:tabLst>
                <a:tab pos="114248" algn="l"/>
                <a:tab pos="901294" algn="l"/>
                <a:tab pos="3567094" algn="l"/>
              </a:tabLst>
            </a:pPr>
            <a:r>
              <a:rPr lang="en-US" altLang="zh-CN" dirty="0" smtClean="0"/>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ενδοκρινή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μοίρα)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αδένας</a:t>
            </a:r>
          </a:p>
          <a:p>
            <a:pPr>
              <a:lnSpc>
                <a:spcPts val="2897"/>
              </a:lnSpc>
              <a:tabLst>
                <a:tab pos="114248" algn="l"/>
                <a:tab pos="901294" algn="l"/>
                <a:tab pos="3567094" algn="l"/>
              </a:tabLst>
            </a:pPr>
            <a:r>
              <a:rPr lang="en-US" altLang="zh-CN" dirty="0" smtClean="0">
                <a:solidFill>
                  <a:srgbClr val="FFFFFF"/>
                </a:solidFill>
                <a:latin typeface="Times New Roman" pitchFamily="18" charset="0"/>
                <a:cs typeface="Times New Roman" pitchFamily="18" charset="0"/>
              </a:rPr>
              <a:t>Βρίσκεται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ύψος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Ο2</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παρουσιάζει</a:t>
            </a:r>
          </a:p>
          <a:p>
            <a:pPr>
              <a:lnSpc>
                <a:spcPts val="2100"/>
              </a:lnSpc>
              <a:tabLst>
                <a:tab pos="114248" algn="l"/>
                <a:tab pos="901294" algn="l"/>
                <a:tab pos="3567094" algn="l"/>
              </a:tabLst>
            </a:pPr>
            <a:r>
              <a:rPr lang="en-US" altLang="zh-CN" dirty="0" smtClean="0">
                <a:solidFill>
                  <a:srgbClr val="FFFFFF"/>
                </a:solidFill>
                <a:latin typeface="Times New Roman" pitchFamily="18" charset="0"/>
                <a:cs typeface="Times New Roman" pitchFamily="18" charset="0"/>
              </a:rPr>
              <a:t>κοκκιώδη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σύσταση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χρώμα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ερυθρόφαιο,</a:t>
            </a:r>
          </a:p>
          <a:p>
            <a:pPr>
              <a:lnSpc>
                <a:spcPts val="2100"/>
              </a:lnSpc>
              <a:tabLst>
                <a:tab pos="114248" algn="l"/>
                <a:tab pos="901294" algn="l"/>
                <a:tab pos="3567094" algn="l"/>
              </a:tabLst>
            </a:pPr>
            <a:r>
              <a:rPr lang="en-US" altLang="zh-CN" dirty="0" smtClean="0">
                <a:solidFill>
                  <a:srgbClr val="FFFFFF"/>
                </a:solidFill>
                <a:latin typeface="Times New Roman" pitchFamily="18" charset="0"/>
                <a:cs typeface="Times New Roman" pitchFamily="18" charset="0"/>
              </a:rPr>
              <a:t>βάρος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70-90</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γρ,</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μήκος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15</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εκ.</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997"/>
              </a:lnSpc>
              <a:tabLst>
                <a:tab pos="114248" algn="l"/>
                <a:tab pos="901294" algn="l"/>
                <a:tab pos="3567094" algn="l"/>
              </a:tabLst>
            </a:pPr>
            <a:r>
              <a:rPr lang="en-US" altLang="zh-CN" dirty="0" smtClean="0"/>
              <a:t>			</a:t>
            </a:r>
            <a:r>
              <a:rPr lang="en-US" altLang="zh-CN" sz="1000" b="1" dirty="0" smtClean="0">
                <a:solidFill>
                  <a:srgbClr val="000000"/>
                </a:solidFill>
                <a:latin typeface="Times New Roman" pitchFamily="18" charset="0"/>
                <a:cs typeface="Times New Roman" pitchFamily="18" charset="0"/>
              </a:rPr>
              <a:t>ΟΥΡΑ</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3" name="Picture 3"/>
          <p:cNvPicPr>
            <a:picLocks noChangeAspect="1" noChangeArrowheads="1"/>
          </p:cNvPicPr>
          <p:nvPr/>
        </p:nvPicPr>
        <p:blipFill>
          <a:blip r:embed="rId3" cstate="print"/>
          <a:srcRect/>
          <a:stretch>
            <a:fillRect/>
          </a:stretch>
        </p:blipFill>
        <p:spPr bwMode="auto">
          <a:xfrm>
            <a:off x="6629400" y="3263900"/>
            <a:ext cx="3073400" cy="3429000"/>
          </a:xfrm>
          <a:prstGeom prst="rect">
            <a:avLst/>
          </a:prstGeom>
          <a:noFill/>
        </p:spPr>
      </p:pic>
      <p:sp>
        <p:nvSpPr>
          <p:cNvPr id="2" name="TextBox 1"/>
          <p:cNvSpPr txBox="1"/>
          <p:nvPr/>
        </p:nvSpPr>
        <p:spPr>
          <a:xfrm>
            <a:off x="1104900" y="800100"/>
            <a:ext cx="6199518" cy="379570"/>
          </a:xfrm>
          <a:prstGeom prst="rect">
            <a:avLst/>
          </a:prstGeom>
          <a:noFill/>
        </p:spPr>
        <p:txBody>
          <a:bodyPr wrap="none" lIns="0" tIns="0" rIns="0" bIns="45699" rtlCol="0">
            <a:spAutoFit/>
          </a:bodyPr>
          <a:lstStyle/>
          <a:p>
            <a:pPr>
              <a:lnSpc>
                <a:spcPts val="2597"/>
              </a:lnSpc>
            </a:pPr>
            <a:r>
              <a:rPr lang="en-US" altLang="zh-CN" sz="2100" dirty="0" smtClean="0">
                <a:solidFill>
                  <a:srgbClr val="FFFFFF"/>
                </a:solidFill>
                <a:latin typeface="Times New Roman" pitchFamily="18" charset="0"/>
                <a:cs typeface="Times New Roman" pitchFamily="18" charset="0"/>
              </a:rPr>
              <a:t>Η</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εξωκρινής</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μοίρα</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παράγει</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το</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παγκρεατικό</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υγρό</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που</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με</a:t>
            </a:r>
          </a:p>
        </p:txBody>
      </p:sp>
      <p:sp>
        <p:nvSpPr>
          <p:cNvPr id="5" name="TextBox 1"/>
          <p:cNvSpPr txBox="1"/>
          <p:nvPr/>
        </p:nvSpPr>
        <p:spPr>
          <a:xfrm>
            <a:off x="1181100" y="1117602"/>
            <a:ext cx="5242269" cy="687346"/>
          </a:xfrm>
          <a:prstGeom prst="rect">
            <a:avLst/>
          </a:prstGeom>
          <a:noFill/>
        </p:spPr>
        <p:txBody>
          <a:bodyPr wrap="none" lIns="0" tIns="0" rIns="0" bIns="45699" rtlCol="0">
            <a:spAutoFit/>
          </a:bodyPr>
          <a:lstStyle/>
          <a:p>
            <a:pPr>
              <a:lnSpc>
                <a:spcPts val="2597"/>
              </a:lnSpc>
            </a:pPr>
            <a:r>
              <a:rPr lang="en-US" altLang="zh-CN" sz="2100" dirty="0" smtClean="0">
                <a:solidFill>
                  <a:srgbClr val="FFFFFF"/>
                </a:solidFill>
                <a:latin typeface="Times New Roman" pitchFamily="18" charset="0"/>
                <a:cs typeface="Times New Roman" pitchFamily="18" charset="0"/>
              </a:rPr>
              <a:t>δύο</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πόρους</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(μείζονα</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και</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ελάσσονα)</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εκβάλει</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στο</a:t>
            </a:r>
          </a:p>
          <a:p>
            <a:pPr>
              <a:lnSpc>
                <a:spcPts val="2400"/>
              </a:lnSpc>
            </a:pPr>
            <a:r>
              <a:rPr lang="en-US" altLang="zh-CN" sz="2100" dirty="0" smtClean="0">
                <a:solidFill>
                  <a:srgbClr val="FFFFFF"/>
                </a:solidFill>
                <a:latin typeface="Times New Roman" pitchFamily="18" charset="0"/>
                <a:cs typeface="Times New Roman" pitchFamily="18" charset="0"/>
              </a:rPr>
              <a:t>δωδεκαδάκτυλο</a:t>
            </a:r>
          </a:p>
        </p:txBody>
      </p:sp>
      <p:sp>
        <p:nvSpPr>
          <p:cNvPr id="6" name="TextBox 1"/>
          <p:cNvSpPr txBox="1"/>
          <p:nvPr/>
        </p:nvSpPr>
        <p:spPr>
          <a:xfrm>
            <a:off x="914400" y="2108201"/>
            <a:ext cx="5750741" cy="687346"/>
          </a:xfrm>
          <a:prstGeom prst="rect">
            <a:avLst/>
          </a:prstGeom>
          <a:noFill/>
        </p:spPr>
        <p:txBody>
          <a:bodyPr wrap="none" lIns="0" tIns="0" rIns="0" bIns="45699" rtlCol="0">
            <a:spAutoFit/>
          </a:bodyPr>
          <a:lstStyle/>
          <a:p>
            <a:pPr>
              <a:lnSpc>
                <a:spcPts val="2597"/>
              </a:lnSpc>
            </a:pPr>
            <a:r>
              <a:rPr lang="en-US" altLang="zh-CN" sz="2100" dirty="0" smtClean="0">
                <a:solidFill>
                  <a:srgbClr val="FFFFFF"/>
                </a:solidFill>
                <a:latin typeface="Times New Roman" pitchFamily="18" charset="0"/>
                <a:cs typeface="Times New Roman" pitchFamily="18" charset="0"/>
              </a:rPr>
              <a:t>Η</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ενδοκρινής</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μοίρα</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αποτελείται</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επιθηλιακά</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κύτταρα</a:t>
            </a:r>
          </a:p>
          <a:p>
            <a:pPr>
              <a:lnSpc>
                <a:spcPts val="2400"/>
              </a:lnSpc>
            </a:pPr>
            <a:r>
              <a:rPr lang="en-US" altLang="zh-CN" sz="2100" dirty="0" smtClean="0">
                <a:solidFill>
                  <a:srgbClr val="FFFFFF"/>
                </a:solidFill>
                <a:latin typeface="Times New Roman" pitchFamily="18" charset="0"/>
                <a:cs typeface="Times New Roman" pitchFamily="18" charset="0"/>
              </a:rPr>
              <a:t>(</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νησίδια</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Langerhans),</a:t>
            </a:r>
          </a:p>
        </p:txBody>
      </p:sp>
      <p:sp>
        <p:nvSpPr>
          <p:cNvPr id="7" name="TextBox 1"/>
          <p:cNvSpPr txBox="1"/>
          <p:nvPr/>
        </p:nvSpPr>
        <p:spPr>
          <a:xfrm>
            <a:off x="977900" y="2717801"/>
            <a:ext cx="8535926" cy="687346"/>
          </a:xfrm>
          <a:prstGeom prst="rect">
            <a:avLst/>
          </a:prstGeom>
          <a:noFill/>
        </p:spPr>
        <p:txBody>
          <a:bodyPr wrap="none" lIns="0" tIns="0" rIns="0" bIns="45699" rtlCol="0">
            <a:spAutoFit/>
          </a:bodyPr>
          <a:lstStyle/>
          <a:p>
            <a:pPr>
              <a:lnSpc>
                <a:spcPts val="2597"/>
              </a:lnSpc>
            </a:pPr>
            <a:r>
              <a:rPr lang="en-US" altLang="zh-CN" sz="2100" dirty="0" smtClean="0">
                <a:solidFill>
                  <a:srgbClr val="FFFFFF"/>
                </a:solidFill>
                <a:latin typeface="Times New Roman" pitchFamily="18" charset="0"/>
                <a:cs typeface="Times New Roman" pitchFamily="18" charset="0"/>
              </a:rPr>
              <a:t>Τα</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κύτταρα</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αυτά</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παράγουν</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την</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ινσουλίνη</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που</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χρησιμεύουν</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για</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την</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καύση</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του</a:t>
            </a:r>
          </a:p>
          <a:p>
            <a:pPr>
              <a:lnSpc>
                <a:spcPts val="2400"/>
              </a:lnSpc>
            </a:pPr>
            <a:r>
              <a:rPr lang="en-US" altLang="zh-CN" sz="2100" dirty="0" smtClean="0">
                <a:solidFill>
                  <a:srgbClr val="FFFFFF"/>
                </a:solidFill>
                <a:latin typeface="Times New Roman" pitchFamily="18" charset="0"/>
                <a:cs typeface="Times New Roman" pitchFamily="18" charset="0"/>
              </a:rPr>
              <a:t>σακχάρου</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στον</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οργανισμό</a:t>
            </a:r>
          </a:p>
        </p:txBody>
      </p:sp>
      <p:sp>
        <p:nvSpPr>
          <p:cNvPr id="8" name="TextBox 1"/>
          <p:cNvSpPr txBox="1"/>
          <p:nvPr/>
        </p:nvSpPr>
        <p:spPr>
          <a:xfrm>
            <a:off x="863603" y="3759201"/>
            <a:ext cx="5477269" cy="687346"/>
          </a:xfrm>
          <a:prstGeom prst="rect">
            <a:avLst/>
          </a:prstGeom>
          <a:noFill/>
        </p:spPr>
        <p:txBody>
          <a:bodyPr wrap="none" lIns="0" tIns="0" rIns="0" bIns="45699" rtlCol="0">
            <a:spAutoFit/>
          </a:bodyPr>
          <a:lstStyle/>
          <a:p>
            <a:pPr>
              <a:lnSpc>
                <a:spcPts val="2597"/>
              </a:lnSpc>
            </a:pPr>
            <a:r>
              <a:rPr lang="en-US" altLang="zh-CN" sz="2100" dirty="0" smtClean="0">
                <a:solidFill>
                  <a:srgbClr val="FFFFFF"/>
                </a:solidFill>
                <a:latin typeface="Times New Roman" pitchFamily="18" charset="0"/>
                <a:cs typeface="Times New Roman" pitchFamily="18" charset="0"/>
              </a:rPr>
              <a:t>Το</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πάγκρεας</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δέχεται</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αγγειακούς</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κλάδους</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από</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την</a:t>
            </a:r>
          </a:p>
          <a:p>
            <a:pPr>
              <a:lnSpc>
                <a:spcPts val="2400"/>
              </a:lnSpc>
            </a:pPr>
            <a:r>
              <a:rPr lang="en-US" altLang="zh-CN" sz="2100" dirty="0" smtClean="0">
                <a:solidFill>
                  <a:srgbClr val="FFFFFF"/>
                </a:solidFill>
                <a:latin typeface="Times New Roman" pitchFamily="18" charset="0"/>
                <a:cs typeface="Times New Roman" pitchFamily="18" charset="0"/>
              </a:rPr>
              <a:t>σπληνική</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αρτηρία</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και</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νευρικούς</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κλάδους</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από</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το</a:t>
            </a:r>
          </a:p>
        </p:txBody>
      </p:sp>
      <p:sp>
        <p:nvSpPr>
          <p:cNvPr id="9" name="TextBox 1"/>
          <p:cNvSpPr txBox="1"/>
          <p:nvPr/>
        </p:nvSpPr>
        <p:spPr>
          <a:xfrm>
            <a:off x="927100" y="4356100"/>
            <a:ext cx="3866700" cy="379570"/>
          </a:xfrm>
          <a:prstGeom prst="rect">
            <a:avLst/>
          </a:prstGeom>
          <a:noFill/>
        </p:spPr>
        <p:txBody>
          <a:bodyPr wrap="none" lIns="0" tIns="0" rIns="0" bIns="45699" rtlCol="0">
            <a:spAutoFit/>
          </a:bodyPr>
          <a:lstStyle/>
          <a:p>
            <a:pPr>
              <a:lnSpc>
                <a:spcPts val="2597"/>
              </a:lnSpc>
            </a:pPr>
            <a:r>
              <a:rPr lang="en-US" altLang="zh-CN" sz="2100" dirty="0" smtClean="0">
                <a:solidFill>
                  <a:srgbClr val="FFFFFF"/>
                </a:solidFill>
                <a:latin typeface="Times New Roman" pitchFamily="18" charset="0"/>
                <a:cs typeface="Times New Roman" pitchFamily="18" charset="0"/>
              </a:rPr>
              <a:t>συμπαθητικό</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και</a:t>
            </a:r>
            <a:r>
              <a:rPr lang="en-US" altLang="zh-CN" sz="2100" dirty="0" smtClean="0">
                <a:latin typeface="Times New Roman" pitchFamily="18" charset="0"/>
                <a:cs typeface="Times New Roman" pitchFamily="18" charset="0"/>
              </a:rPr>
              <a:t> </a:t>
            </a:r>
            <a:r>
              <a:rPr lang="en-US" altLang="zh-CN" sz="2100" dirty="0" smtClean="0">
                <a:solidFill>
                  <a:srgbClr val="FFFFFF"/>
                </a:solidFill>
                <a:latin typeface="Times New Roman" pitchFamily="18" charset="0"/>
                <a:cs typeface="Times New Roman" pitchFamily="18" charset="0"/>
              </a:rPr>
              <a:t>παρασυμπαθητικό</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47585" y="208286"/>
            <a:ext cx="9622632" cy="302800"/>
          </a:xfrm>
        </p:spPr>
        <p:txBody>
          <a:bodyPr>
            <a:normAutofit fontScale="90000"/>
          </a:bodyPr>
          <a:lstStyle/>
          <a:p>
            <a:r>
              <a:rPr lang="el-GR" sz="4100" dirty="0">
                <a:solidFill>
                  <a:srgbClr val="FF3300"/>
                </a:solidFill>
              </a:rPr>
              <a:t>Ανατομία παγκρέατος</a:t>
            </a:r>
          </a:p>
        </p:txBody>
      </p:sp>
      <p:sp>
        <p:nvSpPr>
          <p:cNvPr id="7171" name="Rectangle 3"/>
          <p:cNvSpPr>
            <a:spLocks noGrp="1" noChangeArrowheads="1"/>
          </p:cNvSpPr>
          <p:nvPr>
            <p:ph type="body" idx="1"/>
          </p:nvPr>
        </p:nvSpPr>
        <p:spPr>
          <a:xfrm>
            <a:off x="714644" y="605602"/>
            <a:ext cx="9622632" cy="4990084"/>
          </a:xfrm>
        </p:spPr>
        <p:txBody>
          <a:bodyPr/>
          <a:lstStyle/>
          <a:p>
            <a:pPr>
              <a:buFont typeface="Wingdings" pitchFamily="2" charset="2"/>
              <a:buNone/>
            </a:pPr>
            <a:r>
              <a:rPr lang="el-GR" sz="2100" dirty="0"/>
              <a:t>Όργανο </a:t>
            </a:r>
            <a:r>
              <a:rPr lang="el-GR" sz="2100" dirty="0" err="1"/>
              <a:t>οπισθοπεριτονα΄ι΄κό</a:t>
            </a:r>
            <a:r>
              <a:rPr lang="el-GR" sz="2100" dirty="0"/>
              <a:t>, κείται εγκαρσίως όπισθεν του στόμαχου και αφορίζεται ΑΡ από τον σπλήνα και ΔΕ από το σύστοιχο νεφρό και την αγκύλη του 12δακτύλου.</a:t>
            </a:r>
          </a:p>
          <a:p>
            <a:pPr>
              <a:buFont typeface="Wingdings" pitchFamily="2" charset="2"/>
              <a:buNone/>
            </a:pPr>
            <a:endParaRPr lang="el-GR" sz="2100" dirty="0"/>
          </a:p>
          <a:p>
            <a:pPr>
              <a:buFont typeface="Wingdings" pitchFamily="2" charset="2"/>
              <a:buNone/>
            </a:pPr>
            <a:r>
              <a:rPr lang="el-GR" sz="4600" dirty="0">
                <a:ea typeface="Arial Unicode MS" pitchFamily="34" charset="-128"/>
                <a:cs typeface="Arial Unicode MS" pitchFamily="34" charset="-128"/>
              </a:rPr>
              <a:t> </a:t>
            </a:r>
          </a:p>
        </p:txBody>
      </p:sp>
      <p:pic>
        <p:nvPicPr>
          <p:cNvPr id="7172" name="Picture 4" descr="anatomia"/>
          <p:cNvPicPr>
            <a:picLocks noChangeAspect="1" noChangeArrowheads="1"/>
          </p:cNvPicPr>
          <p:nvPr/>
        </p:nvPicPr>
        <p:blipFill>
          <a:blip r:embed="rId3" cstate="print"/>
          <a:srcRect/>
          <a:stretch>
            <a:fillRect/>
          </a:stretch>
        </p:blipFill>
        <p:spPr bwMode="auto">
          <a:xfrm>
            <a:off x="0" y="1557761"/>
            <a:ext cx="10691813" cy="3890900"/>
          </a:xfrm>
          <a:prstGeom prst="rect">
            <a:avLst/>
          </a:prstGeom>
          <a:noFill/>
        </p:spPr>
      </p:pic>
      <p:sp>
        <p:nvSpPr>
          <p:cNvPr id="7173" name="Rectangle 5"/>
          <p:cNvSpPr>
            <a:spLocks noChangeArrowheads="1"/>
          </p:cNvSpPr>
          <p:nvPr/>
        </p:nvSpPr>
        <p:spPr bwMode="auto">
          <a:xfrm>
            <a:off x="0" y="5606187"/>
            <a:ext cx="10691813" cy="2235128"/>
          </a:xfrm>
          <a:prstGeom prst="rect">
            <a:avLst/>
          </a:prstGeom>
          <a:noFill/>
          <a:ln w="9525">
            <a:noFill/>
            <a:miter lim="800000"/>
            <a:headEnd/>
            <a:tailEnd/>
          </a:ln>
          <a:effectLst/>
        </p:spPr>
        <p:txBody>
          <a:bodyPr lIns="104296" tIns="52148" rIns="104296" bIns="52148">
            <a:spAutoFit/>
          </a:bodyPr>
          <a:lstStyle/>
          <a:p>
            <a:r>
              <a:rPr lang="el-GR" sz="2300" dirty="0">
                <a:solidFill>
                  <a:schemeClr val="folHlink"/>
                </a:solidFill>
                <a:latin typeface="Arial" pitchFamily="34" charset="0"/>
              </a:rPr>
              <a:t>Τμήμα </a:t>
            </a:r>
            <a:r>
              <a:rPr lang="el-GR" sz="2300" dirty="0">
                <a:latin typeface="Arial" pitchFamily="34" charset="0"/>
              </a:rPr>
              <a:t>                    </a:t>
            </a:r>
            <a:r>
              <a:rPr lang="el-GR" sz="2300" dirty="0">
                <a:solidFill>
                  <a:schemeClr val="folHlink"/>
                </a:solidFill>
                <a:latin typeface="Arial" pitchFamily="34" charset="0"/>
              </a:rPr>
              <a:t>(κύρια ανατομικά στοιχεία τοπογραφίας)</a:t>
            </a:r>
          </a:p>
          <a:p>
            <a:r>
              <a:rPr lang="el-GR" sz="2300" dirty="0">
                <a:solidFill>
                  <a:srgbClr val="3399FF"/>
                </a:solidFill>
                <a:latin typeface="Arial" pitchFamily="34" charset="0"/>
              </a:rPr>
              <a:t>Κεφαλή (αγκιστροειδής απόφυση)  </a:t>
            </a:r>
            <a:r>
              <a:rPr lang="el-GR" dirty="0">
                <a:latin typeface="Arial" pitchFamily="34" charset="0"/>
              </a:rPr>
              <a:t>(12δάκτυλο, άνω </a:t>
            </a:r>
            <a:r>
              <a:rPr lang="el-GR" dirty="0" err="1">
                <a:latin typeface="Arial" pitchFamily="34" charset="0"/>
              </a:rPr>
              <a:t>μεσεντ.φλ.και</a:t>
            </a:r>
            <a:r>
              <a:rPr lang="el-GR" dirty="0">
                <a:latin typeface="Arial" pitchFamily="34" charset="0"/>
              </a:rPr>
              <a:t> α.) </a:t>
            </a:r>
          </a:p>
          <a:p>
            <a:r>
              <a:rPr lang="el-GR" sz="2300" dirty="0">
                <a:solidFill>
                  <a:srgbClr val="3399FF"/>
                </a:solidFill>
                <a:latin typeface="Arial" pitchFamily="34" charset="0"/>
              </a:rPr>
              <a:t>Αυχένας         </a:t>
            </a:r>
            <a:r>
              <a:rPr lang="el-GR" dirty="0">
                <a:latin typeface="Arial" pitchFamily="34" charset="0"/>
              </a:rPr>
              <a:t>(άνω </a:t>
            </a:r>
            <a:r>
              <a:rPr lang="el-GR" dirty="0" err="1">
                <a:latin typeface="Arial" pitchFamily="34" charset="0"/>
              </a:rPr>
              <a:t>μεσεντ.φλ</a:t>
            </a:r>
            <a:r>
              <a:rPr lang="el-GR" dirty="0">
                <a:latin typeface="Arial" pitchFamily="34" charset="0"/>
              </a:rPr>
              <a:t>., πυλαία φλ.)</a:t>
            </a:r>
            <a:r>
              <a:rPr lang="el-GR" sz="2300" dirty="0">
                <a:latin typeface="Arial" pitchFamily="34" charset="0"/>
              </a:rPr>
              <a:t> </a:t>
            </a:r>
          </a:p>
          <a:p>
            <a:r>
              <a:rPr lang="el-GR" sz="2300" dirty="0">
                <a:solidFill>
                  <a:srgbClr val="3399FF"/>
                </a:solidFill>
                <a:latin typeface="Arial" pitchFamily="34" charset="0"/>
              </a:rPr>
              <a:t>Σώμα             </a:t>
            </a:r>
            <a:r>
              <a:rPr lang="el-GR" dirty="0">
                <a:latin typeface="Arial" pitchFamily="34" charset="0"/>
              </a:rPr>
              <a:t>(</a:t>
            </a:r>
            <a:r>
              <a:rPr lang="el-GR" dirty="0" err="1">
                <a:latin typeface="Arial" pitchFamily="34" charset="0"/>
              </a:rPr>
              <a:t>άνωμεσεντ.φλ.,αορτή</a:t>
            </a:r>
            <a:r>
              <a:rPr lang="el-GR" dirty="0">
                <a:latin typeface="Arial" pitchFamily="34" charset="0"/>
              </a:rPr>
              <a:t>, </a:t>
            </a:r>
            <a:r>
              <a:rPr lang="el-GR" dirty="0" err="1">
                <a:latin typeface="Arial" pitchFamily="34" charset="0"/>
              </a:rPr>
              <a:t>αρ.επινεφρίδιο</a:t>
            </a:r>
            <a:r>
              <a:rPr lang="el-GR" dirty="0">
                <a:latin typeface="Arial" pitchFamily="34" charset="0"/>
              </a:rPr>
              <a:t>, </a:t>
            </a:r>
            <a:r>
              <a:rPr lang="el-GR" dirty="0" err="1">
                <a:latin typeface="Arial" pitchFamily="34" charset="0"/>
              </a:rPr>
              <a:t>αρ.νεφρός,σπληνική</a:t>
            </a:r>
            <a:r>
              <a:rPr lang="el-GR" dirty="0">
                <a:latin typeface="Arial" pitchFamily="34" charset="0"/>
              </a:rPr>
              <a:t> </a:t>
            </a:r>
            <a:r>
              <a:rPr lang="el-GR" dirty="0" err="1">
                <a:latin typeface="Arial" pitchFamily="34" charset="0"/>
              </a:rPr>
              <a:t>α.και</a:t>
            </a:r>
            <a:r>
              <a:rPr lang="el-GR" dirty="0">
                <a:latin typeface="Arial" pitchFamily="34" charset="0"/>
              </a:rPr>
              <a:t> φλ.)</a:t>
            </a:r>
          </a:p>
          <a:p>
            <a:r>
              <a:rPr lang="el-GR" sz="2300" dirty="0">
                <a:solidFill>
                  <a:srgbClr val="3399FF"/>
                </a:solidFill>
                <a:latin typeface="Arial" pitchFamily="34" charset="0"/>
              </a:rPr>
              <a:t>Ουρά</a:t>
            </a:r>
            <a:r>
              <a:rPr lang="el-GR" sz="2300" dirty="0">
                <a:latin typeface="Arial" pitchFamily="34" charset="0"/>
              </a:rPr>
              <a:t>             </a:t>
            </a:r>
            <a:r>
              <a:rPr lang="el-GR" dirty="0">
                <a:latin typeface="Arial" pitchFamily="34" charset="0"/>
              </a:rPr>
              <a:t>(12η θωρακική πλευρά, πύλη </a:t>
            </a:r>
            <a:r>
              <a:rPr lang="el-GR" dirty="0" err="1">
                <a:latin typeface="Arial" pitchFamily="34" charset="0"/>
              </a:rPr>
              <a:t>σπληνός</a:t>
            </a:r>
            <a:r>
              <a:rPr lang="el-GR" dirty="0">
                <a:latin typeface="Arial" pitchFamily="34" charset="0"/>
              </a:rPr>
              <a:t>)</a:t>
            </a:r>
          </a:p>
          <a:p>
            <a:pPr>
              <a:lnSpc>
                <a:spcPct val="80000"/>
              </a:lnSpc>
              <a:spcBef>
                <a:spcPct val="50000"/>
              </a:spcBef>
            </a:pPr>
            <a:endParaRPr lang="el-GR" dirty="0">
              <a:latin typeface="Arial" pitchFamily="34" charset="0"/>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547585" y="605602"/>
            <a:ext cx="9622632" cy="6192534"/>
          </a:xfrm>
        </p:spPr>
        <p:txBody>
          <a:bodyPr/>
          <a:lstStyle/>
          <a:p>
            <a:pPr>
              <a:buFont typeface="Wingdings" pitchFamily="2" charset="2"/>
              <a:buNone/>
            </a:pPr>
            <a:r>
              <a:rPr lang="el-GR" sz="2700" dirty="0">
                <a:solidFill>
                  <a:srgbClr val="3399FF"/>
                </a:solidFill>
              </a:rPr>
              <a:t>Πόροι </a:t>
            </a:r>
            <a:endParaRPr lang="en-US" sz="2700" dirty="0">
              <a:solidFill>
                <a:srgbClr val="3399FF"/>
              </a:solidFill>
            </a:endParaRPr>
          </a:p>
          <a:p>
            <a:pPr>
              <a:buFont typeface="Wingdings" pitchFamily="2" charset="2"/>
              <a:buNone/>
            </a:pPr>
            <a:r>
              <a:rPr lang="el-GR" sz="2700" dirty="0"/>
              <a:t>Κύριος παγκρεατικός </a:t>
            </a:r>
            <a:r>
              <a:rPr lang="de-DE" sz="2700" dirty="0"/>
              <a:t>-</a:t>
            </a:r>
            <a:r>
              <a:rPr lang="el-GR" sz="2700" dirty="0"/>
              <a:t> </a:t>
            </a:r>
            <a:r>
              <a:rPr lang="en-US" sz="2700" dirty="0" err="1"/>
              <a:t>Wirsung</a:t>
            </a:r>
            <a:endParaRPr lang="de-DE" sz="2700" dirty="0"/>
          </a:p>
          <a:p>
            <a:pPr>
              <a:buFont typeface="Wingdings" pitchFamily="2" charset="2"/>
              <a:buNone/>
            </a:pPr>
            <a:r>
              <a:rPr lang="de-DE" sz="2700" dirty="0"/>
              <a:t>E</a:t>
            </a:r>
            <a:r>
              <a:rPr lang="el-GR" sz="2700" dirty="0" err="1"/>
              <a:t>φεδρικός</a:t>
            </a:r>
            <a:r>
              <a:rPr lang="el-GR" sz="2700" dirty="0"/>
              <a:t> παγκρεατικός </a:t>
            </a:r>
            <a:r>
              <a:rPr lang="de-DE" sz="2700" dirty="0"/>
              <a:t>-</a:t>
            </a:r>
            <a:r>
              <a:rPr lang="el-GR" sz="2700" dirty="0"/>
              <a:t> </a:t>
            </a:r>
            <a:r>
              <a:rPr lang="en-US" sz="2700" dirty="0" err="1"/>
              <a:t>Santorini</a:t>
            </a:r>
            <a:r>
              <a:rPr lang="en-US" sz="4100" dirty="0"/>
              <a:t> </a:t>
            </a:r>
            <a:endParaRPr lang="el-GR" sz="4100" dirty="0"/>
          </a:p>
        </p:txBody>
      </p:sp>
      <p:pic>
        <p:nvPicPr>
          <p:cNvPr id="6148" name="Picture 4" descr="img004"/>
          <p:cNvPicPr>
            <a:picLocks noChangeAspect="1" noChangeArrowheads="1"/>
          </p:cNvPicPr>
          <p:nvPr/>
        </p:nvPicPr>
        <p:blipFill>
          <a:blip r:embed="rId2" cstate="print"/>
          <a:srcRect/>
          <a:stretch>
            <a:fillRect/>
          </a:stretch>
        </p:blipFill>
        <p:spPr bwMode="auto">
          <a:xfrm>
            <a:off x="0" y="2352393"/>
            <a:ext cx="10691813" cy="520887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0" y="0"/>
            <a:ext cx="10691813" cy="2432105"/>
          </a:xfrm>
          <a:prstGeom prst="rect">
            <a:avLst/>
          </a:prstGeom>
          <a:noFill/>
          <a:ln w="9525">
            <a:noFill/>
            <a:miter lim="800000"/>
            <a:headEnd/>
            <a:tailEnd/>
          </a:ln>
          <a:effectLst/>
        </p:spPr>
        <p:txBody>
          <a:bodyPr lIns="104296" tIns="52148" rIns="104296" bIns="52148">
            <a:spAutoFit/>
          </a:bodyPr>
          <a:lstStyle/>
          <a:p>
            <a:r>
              <a:rPr lang="el-GR" b="1" dirty="0">
                <a:solidFill>
                  <a:srgbClr val="3399FF"/>
                </a:solidFill>
                <a:latin typeface="Arial" pitchFamily="34" charset="0"/>
              </a:rPr>
              <a:t>Αγγεία-αρτηρίες</a:t>
            </a:r>
          </a:p>
          <a:p>
            <a:r>
              <a:rPr lang="el-GR" dirty="0" err="1">
                <a:latin typeface="Arial" pitchFamily="34" charset="0"/>
              </a:rPr>
              <a:t>Ανω</a:t>
            </a:r>
            <a:r>
              <a:rPr lang="el-GR" dirty="0">
                <a:latin typeface="Arial" pitchFamily="34" charset="0"/>
              </a:rPr>
              <a:t> παγκρεατο12δακτυλική  (κλ.γαστρο12δακτυλικής)</a:t>
            </a:r>
          </a:p>
          <a:p>
            <a:r>
              <a:rPr lang="el-GR" dirty="0">
                <a:latin typeface="Arial" pitchFamily="34" charset="0"/>
              </a:rPr>
              <a:t>Κάτω παγκρεατο12δακτυλική (</a:t>
            </a:r>
            <a:r>
              <a:rPr lang="el-GR" dirty="0" err="1">
                <a:latin typeface="Arial" pitchFamily="34" charset="0"/>
              </a:rPr>
              <a:t>κλ.άνω</a:t>
            </a:r>
            <a:r>
              <a:rPr lang="el-GR" dirty="0">
                <a:latin typeface="Arial" pitchFamily="34" charset="0"/>
              </a:rPr>
              <a:t> </a:t>
            </a:r>
            <a:r>
              <a:rPr lang="el-GR" dirty="0" err="1">
                <a:latin typeface="Arial" pitchFamily="34" charset="0"/>
              </a:rPr>
              <a:t>μεσεντερίου</a:t>
            </a:r>
            <a:r>
              <a:rPr lang="el-GR" dirty="0">
                <a:latin typeface="Arial" pitchFamily="34" charset="0"/>
              </a:rPr>
              <a:t>)</a:t>
            </a:r>
          </a:p>
          <a:p>
            <a:r>
              <a:rPr lang="el-GR" dirty="0">
                <a:latin typeface="Arial" pitchFamily="34" charset="0"/>
              </a:rPr>
              <a:t>Ραχιαία παγκρεατική → εγκάρσια παγκρεατική</a:t>
            </a:r>
          </a:p>
          <a:p>
            <a:r>
              <a:rPr lang="el-GR" dirty="0">
                <a:solidFill>
                  <a:schemeClr val="folHlink"/>
                </a:solidFill>
                <a:latin typeface="Arial" pitchFamily="34" charset="0"/>
              </a:rPr>
              <a:t>Προσοχή! </a:t>
            </a:r>
            <a:r>
              <a:rPr lang="el-GR" dirty="0">
                <a:latin typeface="Arial" pitchFamily="34" charset="0"/>
              </a:rPr>
              <a:t>αγγειακή ανωμαλία αποτελεί η </a:t>
            </a:r>
            <a:r>
              <a:rPr lang="el-GR" dirty="0" err="1">
                <a:latin typeface="Arial" pitchFamily="34" charset="0"/>
              </a:rPr>
              <a:t>έκφυση</a:t>
            </a:r>
            <a:r>
              <a:rPr lang="el-GR" dirty="0">
                <a:latin typeface="Arial" pitchFamily="34" charset="0"/>
              </a:rPr>
              <a:t> της ΔΕ ηπατικής από την άνω </a:t>
            </a:r>
            <a:r>
              <a:rPr lang="el-GR" dirty="0" err="1">
                <a:latin typeface="Arial" pitchFamily="34" charset="0"/>
              </a:rPr>
              <a:t>μεσεντέριο</a:t>
            </a:r>
            <a:r>
              <a:rPr lang="el-GR" dirty="0">
                <a:latin typeface="Arial" pitchFamily="34" charset="0"/>
              </a:rPr>
              <a:t> (25%),που έρχεται σε άμεση επαφή με την αγκιστροειδή απόφυση του παγκρέατος → κίνδυνος τρώσης κατά την </a:t>
            </a:r>
            <a:r>
              <a:rPr lang="el-GR" dirty="0" err="1">
                <a:latin typeface="Arial" pitchFamily="34" charset="0"/>
              </a:rPr>
              <a:t>παγκρεατεκτομή</a:t>
            </a:r>
            <a:r>
              <a:rPr lang="el-GR" dirty="0">
                <a:latin typeface="Arial" pitchFamily="34" charset="0"/>
              </a:rPr>
              <a:t>!</a:t>
            </a:r>
          </a:p>
          <a:p>
            <a:pPr>
              <a:lnSpc>
                <a:spcPct val="90000"/>
              </a:lnSpc>
              <a:spcBef>
                <a:spcPct val="50000"/>
              </a:spcBef>
            </a:pPr>
            <a:endParaRPr lang="el-GR" dirty="0">
              <a:solidFill>
                <a:srgbClr val="3399FF"/>
              </a:solidFill>
              <a:latin typeface="Arial" pitchFamily="34" charset="0"/>
            </a:endParaRPr>
          </a:p>
        </p:txBody>
      </p:sp>
      <p:pic>
        <p:nvPicPr>
          <p:cNvPr id="33797" name="Picture 5" descr="vascolariz"/>
          <p:cNvPicPr>
            <a:picLocks noChangeAspect="1" noChangeArrowheads="1"/>
          </p:cNvPicPr>
          <p:nvPr/>
        </p:nvPicPr>
        <p:blipFill>
          <a:blip r:embed="rId2" cstate="print"/>
          <a:srcRect/>
          <a:stretch>
            <a:fillRect/>
          </a:stretch>
        </p:blipFill>
        <p:spPr bwMode="auto">
          <a:xfrm>
            <a:off x="0" y="2271880"/>
            <a:ext cx="10691813" cy="5289384"/>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0" y="0"/>
            <a:ext cx="4365824" cy="588098"/>
          </a:xfrm>
          <a:ln/>
        </p:spPr>
        <p:txBody>
          <a:bodyPr>
            <a:normAutofit fontScale="90000"/>
          </a:bodyPr>
          <a:lstStyle/>
          <a:p>
            <a:endParaRPr lang="it-IT" sz="3200" dirty="0">
              <a:solidFill>
                <a:srgbClr val="FFFF00"/>
              </a:solidFill>
            </a:endParaRPr>
          </a:p>
        </p:txBody>
      </p:sp>
      <p:pic>
        <p:nvPicPr>
          <p:cNvPr id="35843" name="Picture 3" descr="vascolariz post testa2"/>
          <p:cNvPicPr>
            <a:picLocks noChangeAspect="1" noChangeArrowheads="1"/>
          </p:cNvPicPr>
          <p:nvPr/>
        </p:nvPicPr>
        <p:blipFill>
          <a:blip r:embed="rId3" cstate="print"/>
          <a:srcRect/>
          <a:stretch>
            <a:fillRect/>
          </a:stretch>
        </p:blipFill>
        <p:spPr bwMode="auto">
          <a:xfrm>
            <a:off x="534591" y="672113"/>
            <a:ext cx="6157074" cy="3386816"/>
          </a:xfrm>
          <a:prstGeom prst="rect">
            <a:avLst/>
          </a:prstGeom>
          <a:noFill/>
        </p:spPr>
      </p:pic>
      <p:pic>
        <p:nvPicPr>
          <p:cNvPr id="35844" name="Picture 4" descr="Vascolarizpost testa"/>
          <p:cNvPicPr>
            <a:picLocks noChangeAspect="1" noChangeArrowheads="1"/>
          </p:cNvPicPr>
          <p:nvPr/>
        </p:nvPicPr>
        <p:blipFill>
          <a:blip r:embed="rId4" cstate="print"/>
          <a:srcRect/>
          <a:stretch>
            <a:fillRect/>
          </a:stretch>
        </p:blipFill>
        <p:spPr bwMode="auto">
          <a:xfrm>
            <a:off x="4009430" y="3948660"/>
            <a:ext cx="6415088" cy="3360561"/>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5060" name="Rectangle 4"/>
          <p:cNvSpPr>
            <a:spLocks noChangeArrowheads="1"/>
          </p:cNvSpPr>
          <p:nvPr/>
        </p:nvSpPr>
        <p:spPr bwMode="auto">
          <a:xfrm>
            <a:off x="0" y="0"/>
            <a:ext cx="10691813" cy="1905807"/>
          </a:xfrm>
          <a:prstGeom prst="rect">
            <a:avLst/>
          </a:prstGeom>
          <a:noFill/>
          <a:ln w="9525">
            <a:noFill/>
            <a:miter lim="800000"/>
            <a:headEnd/>
            <a:tailEnd/>
          </a:ln>
          <a:effectLst/>
        </p:spPr>
        <p:txBody>
          <a:bodyPr lIns="104296" tIns="52148" rIns="104296" bIns="52148">
            <a:spAutoFit/>
          </a:bodyPr>
          <a:lstStyle/>
          <a:p>
            <a:r>
              <a:rPr lang="el-GR" sz="2700" b="1" dirty="0">
                <a:solidFill>
                  <a:srgbClr val="3399FF"/>
                </a:solidFill>
                <a:effectLst>
                  <a:outerShdw blurRad="38100" dist="38100" dir="2700000" algn="tl">
                    <a:srgbClr val="000000"/>
                  </a:outerShdw>
                </a:effectLst>
                <a:latin typeface="Arial" pitchFamily="34" charset="0"/>
              </a:rPr>
              <a:t>Αγγεία-φλέβες</a:t>
            </a:r>
          </a:p>
          <a:p>
            <a:r>
              <a:rPr lang="el-GR" dirty="0">
                <a:effectLst>
                  <a:outerShdw blurRad="38100" dist="38100" dir="2700000" algn="tl">
                    <a:srgbClr val="000000"/>
                  </a:outerShdw>
                </a:effectLst>
                <a:latin typeface="Arial" pitchFamily="34" charset="0"/>
              </a:rPr>
              <a:t>Άνω παγκρεατο12δακτυλική</a:t>
            </a:r>
          </a:p>
          <a:p>
            <a:r>
              <a:rPr lang="el-GR" dirty="0">
                <a:effectLst>
                  <a:outerShdw blurRad="38100" dist="38100" dir="2700000" algn="tl">
                    <a:srgbClr val="000000"/>
                  </a:outerShdw>
                </a:effectLst>
                <a:latin typeface="Arial" pitchFamily="34" charset="0"/>
              </a:rPr>
              <a:t>ΔΕ </a:t>
            </a:r>
            <a:r>
              <a:rPr lang="el-GR" dirty="0" err="1">
                <a:effectLst>
                  <a:outerShdw blurRad="38100" dist="38100" dir="2700000" algn="tl">
                    <a:srgbClr val="000000"/>
                  </a:outerShdw>
                </a:effectLst>
                <a:latin typeface="Arial" pitchFamily="34" charset="0"/>
              </a:rPr>
              <a:t>γαστροεπιπλοίίκή</a:t>
            </a:r>
            <a:endParaRPr lang="el-GR" dirty="0">
              <a:effectLst>
                <a:outerShdw blurRad="38100" dist="38100" dir="2700000" algn="tl">
                  <a:srgbClr val="000000"/>
                </a:outerShdw>
              </a:effectLst>
              <a:latin typeface="Arial" pitchFamily="34" charset="0"/>
            </a:endParaRPr>
          </a:p>
          <a:p>
            <a:r>
              <a:rPr lang="el-GR" dirty="0" err="1">
                <a:effectLst>
                  <a:outerShdw blurRad="38100" dist="38100" dir="2700000" algn="tl">
                    <a:srgbClr val="000000"/>
                  </a:outerShdw>
                </a:effectLst>
                <a:latin typeface="Arial" pitchFamily="34" charset="0"/>
              </a:rPr>
              <a:t>Κολική</a:t>
            </a:r>
            <a:r>
              <a:rPr lang="el-GR" dirty="0">
                <a:effectLst>
                  <a:outerShdw blurRad="38100" dist="38100" dir="2700000" algn="tl">
                    <a:srgbClr val="000000"/>
                  </a:outerShdw>
                </a:effectLst>
                <a:latin typeface="Arial" pitchFamily="34" charset="0"/>
              </a:rPr>
              <a:t> </a:t>
            </a:r>
          </a:p>
          <a:p>
            <a:r>
              <a:rPr lang="el-GR" dirty="0">
                <a:effectLst>
                  <a:outerShdw blurRad="38100" dist="38100" dir="2700000" algn="tl">
                    <a:srgbClr val="000000"/>
                  </a:outerShdw>
                </a:effectLst>
                <a:latin typeface="Arial" pitchFamily="34" charset="0"/>
              </a:rPr>
              <a:t>Μέσω της </a:t>
            </a:r>
            <a:r>
              <a:rPr lang="el-GR" dirty="0" err="1">
                <a:effectLst>
                  <a:outerShdw blurRad="38100" dist="38100" dir="2700000" algn="tl">
                    <a:srgbClr val="000000"/>
                  </a:outerShdw>
                </a:effectLst>
                <a:latin typeface="Arial" pitchFamily="34" charset="0"/>
              </a:rPr>
              <a:t>γαστροκολικής</a:t>
            </a:r>
            <a:r>
              <a:rPr lang="el-GR" dirty="0">
                <a:effectLst>
                  <a:outerShdw blurRad="38100" dist="38100" dir="2700000" algn="tl">
                    <a:srgbClr val="000000"/>
                  </a:outerShdw>
                </a:effectLst>
                <a:latin typeface="Arial" pitchFamily="34" charset="0"/>
              </a:rPr>
              <a:t> εκβάλλουν στην άνω </a:t>
            </a:r>
            <a:r>
              <a:rPr lang="el-GR" dirty="0" err="1">
                <a:effectLst>
                  <a:outerShdw blurRad="38100" dist="38100" dir="2700000" algn="tl">
                    <a:srgbClr val="000000"/>
                  </a:outerShdw>
                </a:effectLst>
                <a:latin typeface="Arial" pitchFamily="34" charset="0"/>
              </a:rPr>
              <a:t>μεσεντέριο</a:t>
            </a:r>
            <a:r>
              <a:rPr lang="el-GR" dirty="0">
                <a:effectLst>
                  <a:outerShdw blurRad="38100" dist="38100" dir="2700000" algn="tl">
                    <a:srgbClr val="000000"/>
                  </a:outerShdw>
                </a:effectLst>
                <a:latin typeface="Arial" pitchFamily="34" charset="0"/>
              </a:rPr>
              <a:t>, ενώ μικρότεροι  κλάδοι εκβάλλουν στην άνω </a:t>
            </a:r>
            <a:r>
              <a:rPr lang="el-GR" dirty="0" err="1">
                <a:effectLst>
                  <a:outerShdw blurRad="38100" dist="38100" dir="2700000" algn="tl">
                    <a:srgbClr val="000000"/>
                  </a:outerShdw>
                </a:effectLst>
                <a:latin typeface="Arial" pitchFamily="34" charset="0"/>
              </a:rPr>
              <a:t>μεσεντέριο</a:t>
            </a:r>
            <a:r>
              <a:rPr lang="el-GR" dirty="0">
                <a:effectLst>
                  <a:outerShdw blurRad="38100" dist="38100" dir="2700000" algn="tl">
                    <a:srgbClr val="000000"/>
                  </a:outerShdw>
                </a:effectLst>
                <a:latin typeface="Arial" pitchFamily="34" charset="0"/>
              </a:rPr>
              <a:t>, στην πυλαία και τη σπληνική.</a:t>
            </a:r>
          </a:p>
        </p:txBody>
      </p:sp>
      <p:pic>
        <p:nvPicPr>
          <p:cNvPr id="45062" name="Picture 6"/>
          <p:cNvPicPr>
            <a:picLocks noChangeAspect="1" noChangeArrowheads="1"/>
          </p:cNvPicPr>
          <p:nvPr/>
        </p:nvPicPr>
        <p:blipFill>
          <a:blip r:embed="rId2" cstate="print"/>
          <a:srcRect/>
          <a:stretch>
            <a:fillRect/>
          </a:stretch>
        </p:blipFill>
        <p:spPr bwMode="auto">
          <a:xfrm>
            <a:off x="1" y="2033840"/>
            <a:ext cx="10451306" cy="552742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p:cNvPicPr>
            <a:picLocks noChangeAspect="1" noChangeArrowheads="1"/>
          </p:cNvPicPr>
          <p:nvPr/>
        </p:nvPicPr>
        <p:blipFill>
          <a:blip r:embed="rId2" cstate="print"/>
          <a:srcRect/>
          <a:stretch>
            <a:fillRect/>
          </a:stretch>
        </p:blipFill>
        <p:spPr bwMode="auto">
          <a:xfrm>
            <a:off x="0" y="0"/>
            <a:ext cx="10691813" cy="75612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104451" name="Text Box 3"/>
          <p:cNvSpPr txBox="1">
            <a:spLocks noChangeArrowheads="1"/>
          </p:cNvSpPr>
          <p:nvPr/>
        </p:nvSpPr>
        <p:spPr bwMode="auto">
          <a:xfrm>
            <a:off x="5791399" y="336057"/>
            <a:ext cx="4900414" cy="2492990"/>
          </a:xfrm>
          <a:prstGeom prst="rect">
            <a:avLst/>
          </a:prstGeom>
          <a:noFill/>
          <a:ln w="3175">
            <a:solidFill>
              <a:srgbClr val="3399FF"/>
            </a:solidFill>
            <a:miter lim="800000"/>
            <a:headEnd/>
            <a:tailEnd/>
          </a:ln>
          <a:effectLst>
            <a:outerShdw dist="28398" dir="1593903" algn="ctr" rotWithShape="0">
              <a:srgbClr val="481F4F"/>
            </a:outerShdw>
          </a:effectLst>
        </p:spPr>
        <p:txBody>
          <a:bodyPr lIns="164246" tIns="0" rIns="0" bIns="0">
            <a:spAutoFit/>
          </a:bodyPr>
          <a:lstStyle/>
          <a:p>
            <a:r>
              <a:rPr lang="el-GR" sz="2700" b="1" dirty="0">
                <a:solidFill>
                  <a:srgbClr val="3399FF"/>
                </a:solidFill>
                <a:effectLst>
                  <a:outerShdw blurRad="38100" dist="38100" dir="2700000" algn="tl">
                    <a:srgbClr val="000000"/>
                  </a:outerShdw>
                </a:effectLst>
              </a:rPr>
              <a:t>Λεμφαγγεία</a:t>
            </a:r>
          </a:p>
          <a:p>
            <a:r>
              <a:rPr lang="el-GR" sz="2700" b="1" dirty="0">
                <a:effectLst>
                  <a:outerShdw blurRad="38100" dist="38100" dir="2700000" algn="tl">
                    <a:srgbClr val="000000"/>
                  </a:outerShdw>
                </a:effectLst>
              </a:rPr>
              <a:t>Άνω , κάτω, πρόσθια, οπίσθια και σπληνική ομάδα</a:t>
            </a:r>
          </a:p>
          <a:p>
            <a:endParaRPr lang="el-GR" sz="2700" b="1" dirty="0">
              <a:solidFill>
                <a:srgbClr val="3399FF"/>
              </a:solidFill>
              <a:effectLst>
                <a:outerShdw blurRad="38100" dist="38100" dir="2700000" algn="tl">
                  <a:srgbClr val="000000"/>
                </a:outerShdw>
              </a:effectLst>
            </a:endParaRPr>
          </a:p>
          <a:p>
            <a:pPr eaLnBrk="0" hangingPunct="0"/>
            <a:endParaRPr lang="it-IT" sz="2700" b="1" dirty="0">
              <a:latin typeface="Times New Roman" pitchFamily="18" charset="0"/>
            </a:endParaRPr>
          </a:p>
        </p:txBody>
      </p:sp>
      <p:pic>
        <p:nvPicPr>
          <p:cNvPr id="104452" name="Picture 4" descr="linfonodi ant"/>
          <p:cNvPicPr>
            <a:picLocks noChangeAspect="1" noChangeArrowheads="1"/>
          </p:cNvPicPr>
          <p:nvPr/>
        </p:nvPicPr>
        <p:blipFill>
          <a:blip r:embed="rId3" cstate="print"/>
          <a:srcRect/>
          <a:stretch>
            <a:fillRect/>
          </a:stretch>
        </p:blipFill>
        <p:spPr bwMode="auto">
          <a:xfrm>
            <a:off x="0" y="588098"/>
            <a:ext cx="5880497" cy="3887400"/>
          </a:xfrm>
          <a:prstGeom prst="rect">
            <a:avLst/>
          </a:prstGeom>
          <a:noFill/>
        </p:spPr>
      </p:pic>
      <p:sp>
        <p:nvSpPr>
          <p:cNvPr id="104453" name="Rectangle 5"/>
          <p:cNvSpPr>
            <a:spLocks noChangeArrowheads="1"/>
          </p:cNvSpPr>
          <p:nvPr/>
        </p:nvSpPr>
        <p:spPr bwMode="auto">
          <a:xfrm>
            <a:off x="4009430" y="4284716"/>
            <a:ext cx="1871067" cy="168028"/>
          </a:xfrm>
          <a:prstGeom prst="rect">
            <a:avLst/>
          </a:prstGeom>
          <a:solidFill>
            <a:schemeClr val="tx1"/>
          </a:solidFill>
          <a:ln w="9525">
            <a:noFill/>
            <a:miter lim="800000"/>
            <a:headEnd/>
            <a:tailEnd/>
          </a:ln>
          <a:effectLst/>
        </p:spPr>
        <p:txBody>
          <a:bodyPr wrap="none" lIns="104296" tIns="52148" rIns="104296" bIns="52148" anchor="ctr"/>
          <a:lstStyle/>
          <a:p>
            <a:pPr algn="ctr"/>
            <a:endParaRPr lang="el-GR" sz="2700" dirty="0">
              <a:latin typeface="Times New Roman" pitchFamily="18" charset="0"/>
            </a:endParaRPr>
          </a:p>
        </p:txBody>
      </p:sp>
      <p:pic>
        <p:nvPicPr>
          <p:cNvPr id="104454" name="Picture 6" descr="linfonodi post"/>
          <p:cNvPicPr>
            <a:picLocks noChangeAspect="1" noChangeArrowheads="1"/>
          </p:cNvPicPr>
          <p:nvPr/>
        </p:nvPicPr>
        <p:blipFill>
          <a:blip r:embed="rId4" cstate="print"/>
          <a:srcRect/>
          <a:stretch>
            <a:fillRect/>
          </a:stretch>
        </p:blipFill>
        <p:spPr bwMode="auto">
          <a:xfrm>
            <a:off x="4098528" y="4060678"/>
            <a:ext cx="6593285" cy="3500585"/>
          </a:xfrm>
          <a:prstGeom prst="rect">
            <a:avLst/>
          </a:prstGeom>
          <a:noFill/>
        </p:spPr>
      </p:pic>
      <p:sp>
        <p:nvSpPr>
          <p:cNvPr id="104455" name="Rectangle 7"/>
          <p:cNvSpPr>
            <a:spLocks noChangeArrowheads="1"/>
          </p:cNvSpPr>
          <p:nvPr/>
        </p:nvSpPr>
        <p:spPr bwMode="auto">
          <a:xfrm>
            <a:off x="4098529" y="4032674"/>
            <a:ext cx="1692870" cy="420070"/>
          </a:xfrm>
          <a:prstGeom prst="rect">
            <a:avLst/>
          </a:prstGeom>
          <a:solidFill>
            <a:schemeClr val="tx1"/>
          </a:solidFill>
          <a:ln w="9525">
            <a:solidFill>
              <a:schemeClr val="tx1"/>
            </a:solidFill>
            <a:miter lim="800000"/>
            <a:headEnd/>
            <a:tailEnd/>
          </a:ln>
          <a:effectLst/>
        </p:spPr>
        <p:txBody>
          <a:bodyPr wrap="none" lIns="104296" tIns="52148" rIns="104296" bIns="52148" anchor="ctr"/>
          <a:lstStyle/>
          <a:p>
            <a:endParaRPr lang="el-GR"/>
          </a:p>
        </p:txBody>
      </p:sp>
      <p:sp>
        <p:nvSpPr>
          <p:cNvPr id="104456" name="Oval 8"/>
          <p:cNvSpPr>
            <a:spLocks noChangeArrowheads="1"/>
          </p:cNvSpPr>
          <p:nvPr/>
        </p:nvSpPr>
        <p:spPr bwMode="auto">
          <a:xfrm>
            <a:off x="4365824" y="1764295"/>
            <a:ext cx="890984" cy="672112"/>
          </a:xfrm>
          <a:prstGeom prst="ellipse">
            <a:avLst/>
          </a:prstGeom>
          <a:noFill/>
          <a:ln w="38100">
            <a:solidFill>
              <a:srgbClr val="FF0066"/>
            </a:solidFill>
            <a:round/>
            <a:headEnd/>
            <a:tailEnd/>
          </a:ln>
          <a:effectLst/>
        </p:spPr>
        <p:txBody>
          <a:bodyPr wrap="none" lIns="104296" tIns="52148" rIns="104296" bIns="52148" anchor="ctr"/>
          <a:lstStyle/>
          <a:p>
            <a:endParaRPr lang="el-GR"/>
          </a:p>
        </p:txBody>
      </p:sp>
      <p:sp>
        <p:nvSpPr>
          <p:cNvPr id="104457" name="Oval 9"/>
          <p:cNvSpPr>
            <a:spLocks noChangeArrowheads="1"/>
          </p:cNvSpPr>
          <p:nvPr/>
        </p:nvSpPr>
        <p:spPr bwMode="auto">
          <a:xfrm>
            <a:off x="7751565" y="5544926"/>
            <a:ext cx="1247378" cy="1260211"/>
          </a:xfrm>
          <a:prstGeom prst="ellipse">
            <a:avLst/>
          </a:prstGeom>
          <a:noFill/>
          <a:ln w="38100">
            <a:solidFill>
              <a:srgbClr val="FFFF00"/>
            </a:solidFill>
            <a:round/>
            <a:headEnd/>
            <a:tailEnd/>
          </a:ln>
          <a:effectLst/>
        </p:spPr>
        <p:txBody>
          <a:bodyPr wrap="none" lIns="104296" tIns="52148" rIns="104296" bIns="52148" anchor="ctr"/>
          <a:lstStyle/>
          <a:p>
            <a:endParaRPr lang="el-GR"/>
          </a:p>
        </p:txBody>
      </p:sp>
      <p:sp>
        <p:nvSpPr>
          <p:cNvPr id="104458" name="Oval 10"/>
          <p:cNvSpPr>
            <a:spLocks noChangeArrowheads="1"/>
          </p:cNvSpPr>
          <p:nvPr/>
        </p:nvSpPr>
        <p:spPr bwMode="auto">
          <a:xfrm>
            <a:off x="1692871" y="2352393"/>
            <a:ext cx="890984" cy="840140"/>
          </a:xfrm>
          <a:prstGeom prst="ellipse">
            <a:avLst/>
          </a:prstGeom>
          <a:noFill/>
          <a:ln w="38100">
            <a:solidFill>
              <a:srgbClr val="66FF33"/>
            </a:solidFill>
            <a:round/>
            <a:headEnd/>
            <a:tailEnd/>
          </a:ln>
          <a:effectLst/>
        </p:spPr>
        <p:txBody>
          <a:bodyPr wrap="none" lIns="104296" tIns="52148" rIns="104296" bIns="52148" anchor="ctr"/>
          <a:lstStyle/>
          <a:p>
            <a:pPr algn="ctr"/>
            <a:endParaRPr lang="el-GR" sz="2700" dirty="0">
              <a:solidFill>
                <a:srgbClr val="FF3399"/>
              </a:solidFill>
              <a:latin typeface="Times New Roman" pitchFamily="18" charset="0"/>
            </a:endParaRPr>
          </a:p>
        </p:txBody>
      </p:sp>
      <p:sp>
        <p:nvSpPr>
          <p:cNvPr id="104459" name="Oval 11"/>
          <p:cNvSpPr>
            <a:spLocks noChangeArrowheads="1"/>
          </p:cNvSpPr>
          <p:nvPr/>
        </p:nvSpPr>
        <p:spPr bwMode="auto">
          <a:xfrm>
            <a:off x="2494756" y="1848309"/>
            <a:ext cx="801886" cy="588098"/>
          </a:xfrm>
          <a:prstGeom prst="ellipse">
            <a:avLst/>
          </a:prstGeom>
          <a:noFill/>
          <a:ln w="38100">
            <a:solidFill>
              <a:srgbClr val="00FFFF"/>
            </a:solidFill>
            <a:round/>
            <a:headEnd/>
            <a:tailEnd/>
          </a:ln>
          <a:effectLst/>
        </p:spPr>
        <p:txBody>
          <a:bodyPr wrap="none" lIns="104296" tIns="52148" rIns="104296" bIns="52148" anchor="ctr"/>
          <a:lstStyle/>
          <a:p>
            <a:endParaRPr lang="el-G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3" name="Picture 3"/>
          <p:cNvPicPr>
            <a:picLocks noChangeAspect="1" noChangeArrowheads="1"/>
          </p:cNvPicPr>
          <p:nvPr/>
        </p:nvPicPr>
        <p:blipFill>
          <a:blip r:embed="rId3" cstate="print"/>
          <a:srcRect/>
          <a:stretch>
            <a:fillRect/>
          </a:stretch>
        </p:blipFill>
        <p:spPr bwMode="auto">
          <a:xfrm>
            <a:off x="3238503" y="622300"/>
            <a:ext cx="1473199" cy="736600"/>
          </a:xfrm>
          <a:prstGeom prst="rect">
            <a:avLst/>
          </a:prstGeom>
          <a:noFill/>
        </p:spPr>
      </p:pic>
      <p:pic>
        <p:nvPicPr>
          <p:cNvPr id="5" name="Picture 3"/>
          <p:cNvPicPr>
            <a:picLocks noChangeAspect="1" noChangeArrowheads="1"/>
          </p:cNvPicPr>
          <p:nvPr/>
        </p:nvPicPr>
        <p:blipFill>
          <a:blip r:embed="rId4" cstate="print"/>
          <a:srcRect/>
          <a:stretch>
            <a:fillRect/>
          </a:stretch>
        </p:blipFill>
        <p:spPr bwMode="auto">
          <a:xfrm>
            <a:off x="3238503" y="1384302"/>
            <a:ext cx="1473199" cy="876301"/>
          </a:xfrm>
          <a:prstGeom prst="rect">
            <a:avLst/>
          </a:prstGeom>
          <a:noFill/>
        </p:spPr>
      </p:pic>
      <p:pic>
        <p:nvPicPr>
          <p:cNvPr id="6" name="Picture 3"/>
          <p:cNvPicPr>
            <a:picLocks noChangeAspect="1" noChangeArrowheads="1"/>
          </p:cNvPicPr>
          <p:nvPr/>
        </p:nvPicPr>
        <p:blipFill>
          <a:blip r:embed="rId5" cstate="print"/>
          <a:srcRect/>
          <a:stretch>
            <a:fillRect/>
          </a:stretch>
        </p:blipFill>
        <p:spPr bwMode="auto">
          <a:xfrm>
            <a:off x="939800" y="2971803"/>
            <a:ext cx="3594100" cy="2552700"/>
          </a:xfrm>
          <a:prstGeom prst="rect">
            <a:avLst/>
          </a:prstGeom>
          <a:noFill/>
        </p:spPr>
      </p:pic>
      <p:pic>
        <p:nvPicPr>
          <p:cNvPr id="7" name="Picture 3"/>
          <p:cNvPicPr>
            <a:picLocks noChangeAspect="1" noChangeArrowheads="1"/>
          </p:cNvPicPr>
          <p:nvPr/>
        </p:nvPicPr>
        <p:blipFill>
          <a:blip r:embed="rId6" cstate="print"/>
          <a:srcRect/>
          <a:stretch>
            <a:fillRect/>
          </a:stretch>
        </p:blipFill>
        <p:spPr bwMode="auto">
          <a:xfrm>
            <a:off x="6337300" y="3975100"/>
            <a:ext cx="3390900" cy="2908300"/>
          </a:xfrm>
          <a:prstGeom prst="rect">
            <a:avLst/>
          </a:prstGeom>
          <a:noFill/>
        </p:spPr>
      </p:pic>
      <p:sp>
        <p:nvSpPr>
          <p:cNvPr id="2" name="TextBox 1"/>
          <p:cNvSpPr txBox="1"/>
          <p:nvPr/>
        </p:nvSpPr>
        <p:spPr>
          <a:xfrm>
            <a:off x="1549400" y="1079501"/>
            <a:ext cx="1232710" cy="469338"/>
          </a:xfrm>
          <a:prstGeom prst="rect">
            <a:avLst/>
          </a:prstGeom>
          <a:noFill/>
        </p:spPr>
        <p:txBody>
          <a:bodyPr wrap="none" lIns="0" tIns="0" rIns="0" bIns="45699" rtlCol="0">
            <a:spAutoFit/>
          </a:bodyPr>
          <a:lstStyle/>
          <a:p>
            <a:pPr>
              <a:lnSpc>
                <a:spcPts val="3300"/>
              </a:lnSpc>
            </a:pPr>
            <a:r>
              <a:rPr lang="en-US" altLang="zh-CN" sz="2400" b="1" i="1" dirty="0" smtClean="0">
                <a:solidFill>
                  <a:srgbClr val="8EB4E3"/>
                </a:solidFill>
                <a:latin typeface="Times New Roman" pitchFamily="18" charset="0"/>
                <a:cs typeface="Times New Roman" pitchFamily="18" charset="0"/>
              </a:rPr>
              <a:t>Β.</a:t>
            </a:r>
            <a:r>
              <a:rPr lang="en-US" altLang="zh-CN" sz="2400" dirty="0" smtClean="0">
                <a:latin typeface="Times New Roman" pitchFamily="18" charset="0"/>
                <a:cs typeface="Times New Roman" pitchFamily="18" charset="0"/>
              </a:rPr>
              <a:t> </a:t>
            </a:r>
            <a:r>
              <a:rPr lang="en-US" altLang="zh-CN" sz="2400" b="1" i="1" u="sng" dirty="0" smtClean="0">
                <a:solidFill>
                  <a:srgbClr val="8EB4E3"/>
                </a:solidFill>
                <a:latin typeface="Times New Roman" pitchFamily="18" charset="0"/>
                <a:cs typeface="Times New Roman" pitchFamily="18" charset="0"/>
              </a:rPr>
              <a:t>Δόντια</a:t>
            </a:r>
          </a:p>
        </p:txBody>
      </p:sp>
      <p:sp>
        <p:nvSpPr>
          <p:cNvPr id="8" name="TextBox 1"/>
          <p:cNvSpPr txBox="1"/>
          <p:nvPr/>
        </p:nvSpPr>
        <p:spPr>
          <a:xfrm>
            <a:off x="4584700" y="736603"/>
            <a:ext cx="2434962" cy="5162931"/>
          </a:xfrm>
          <a:prstGeom prst="rect">
            <a:avLst/>
          </a:prstGeom>
          <a:noFill/>
        </p:spPr>
        <p:txBody>
          <a:bodyPr wrap="none" lIns="0" tIns="0" rIns="0" bIns="45699" rtlCol="0">
            <a:spAutoFit/>
          </a:bodyPr>
          <a:lstStyle/>
          <a:p>
            <a:pPr>
              <a:lnSpc>
                <a:spcPts val="2500"/>
              </a:lnSpc>
              <a:tabLst>
                <a:tab pos="63471" algn="l"/>
                <a:tab pos="126943" algn="l"/>
                <a:tab pos="406217" algn="l"/>
                <a:tab pos="418912" algn="l"/>
                <a:tab pos="685491" algn="l"/>
              </a:tabLst>
            </a:pPr>
            <a:r>
              <a:rPr lang="en-US" altLang="zh-CN" dirty="0" smtClean="0"/>
              <a:t>				</a:t>
            </a:r>
            <a:r>
              <a:rPr lang="en-US" altLang="zh-CN" b="1" dirty="0" smtClean="0">
                <a:solidFill>
                  <a:srgbClr val="F2F2F2"/>
                </a:solidFill>
                <a:latin typeface="Times New Roman" pitchFamily="18" charset="0"/>
                <a:cs typeface="Times New Roman" pitchFamily="18" charset="0"/>
              </a:rPr>
              <a:t>Μόνιμα</a:t>
            </a:r>
            <a:r>
              <a:rPr lang="en-US" altLang="zh-CN" dirty="0" smtClean="0">
                <a:latin typeface="Times New Roman" pitchFamily="18" charset="0"/>
                <a:cs typeface="Times New Roman" pitchFamily="18" charset="0"/>
              </a:rPr>
              <a:t> </a:t>
            </a:r>
            <a:r>
              <a:rPr lang="en-US" altLang="zh-CN" b="1" dirty="0" smtClean="0">
                <a:solidFill>
                  <a:srgbClr val="F2F2F2"/>
                </a:solidFill>
                <a:latin typeface="Times New Roman" pitchFamily="18" charset="0"/>
                <a:cs typeface="Times New Roman" pitchFamily="18" charset="0"/>
              </a:rPr>
              <a:t>δόντια</a:t>
            </a:r>
          </a:p>
          <a:p>
            <a:pPr>
              <a:lnSpc>
                <a:spcPts val="2100"/>
              </a:lnSpc>
              <a:tabLst>
                <a:tab pos="63471" algn="l"/>
                <a:tab pos="126943" algn="l"/>
                <a:tab pos="406217" algn="l"/>
                <a:tab pos="418912" algn="l"/>
                <a:tab pos="685491" algn="l"/>
              </a:tabLst>
            </a:pPr>
            <a:r>
              <a:rPr lang="en-US" altLang="zh-CN" dirty="0" smtClean="0"/>
              <a:t>				</a:t>
            </a:r>
            <a:r>
              <a:rPr lang="en-US" altLang="zh-CN" b="1" dirty="0" smtClean="0">
                <a:solidFill>
                  <a:srgbClr val="F2F2F2"/>
                </a:solidFill>
                <a:latin typeface="Times New Roman" pitchFamily="18" charset="0"/>
                <a:cs typeface="Times New Roman" pitchFamily="18" charset="0"/>
              </a:rPr>
              <a:t>που</a:t>
            </a:r>
            <a:r>
              <a:rPr lang="en-US" altLang="zh-CN" dirty="0" smtClean="0">
                <a:latin typeface="Times New Roman" pitchFamily="18" charset="0"/>
                <a:cs typeface="Times New Roman" pitchFamily="18" charset="0"/>
              </a:rPr>
              <a:t> </a:t>
            </a:r>
            <a:r>
              <a:rPr lang="en-US" altLang="zh-CN" b="1" dirty="0" smtClean="0">
                <a:solidFill>
                  <a:srgbClr val="F2F2F2"/>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b="1" dirty="0" smtClean="0">
                <a:solidFill>
                  <a:srgbClr val="F2F2F2"/>
                </a:solidFill>
                <a:latin typeface="Times New Roman" pitchFamily="18" charset="0"/>
                <a:cs typeface="Times New Roman" pitchFamily="18" charset="0"/>
              </a:rPr>
              <a:t>32</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2897"/>
              </a:lnSpc>
              <a:tabLst>
                <a:tab pos="63471" algn="l"/>
                <a:tab pos="126943" algn="l"/>
                <a:tab pos="406217" algn="l"/>
                <a:tab pos="418912" algn="l"/>
                <a:tab pos="685491" algn="l"/>
              </a:tabLst>
            </a:pPr>
            <a:r>
              <a:rPr lang="en-US" altLang="zh-CN" dirty="0" smtClean="0"/>
              <a:t>					</a:t>
            </a:r>
            <a:r>
              <a:rPr lang="en-US" altLang="zh-CN" b="1" dirty="0" smtClean="0">
                <a:solidFill>
                  <a:srgbClr val="F2F2F2"/>
                </a:solidFill>
                <a:latin typeface="Times New Roman" pitchFamily="18" charset="0"/>
                <a:cs typeface="Times New Roman" pitchFamily="18" charset="0"/>
              </a:rPr>
              <a:t>Νεογιλά</a:t>
            </a:r>
            <a:r>
              <a:rPr lang="en-US" altLang="zh-CN" dirty="0" smtClean="0">
                <a:latin typeface="Times New Roman" pitchFamily="18" charset="0"/>
                <a:cs typeface="Times New Roman" pitchFamily="18" charset="0"/>
              </a:rPr>
              <a:t> </a:t>
            </a:r>
            <a:r>
              <a:rPr lang="en-US" altLang="zh-CN" b="1" dirty="0" smtClean="0">
                <a:solidFill>
                  <a:srgbClr val="F2F2F2"/>
                </a:solidFill>
                <a:latin typeface="Times New Roman" pitchFamily="18" charset="0"/>
                <a:cs typeface="Times New Roman" pitchFamily="18" charset="0"/>
              </a:rPr>
              <a:t>δόντια</a:t>
            </a:r>
          </a:p>
          <a:p>
            <a:pPr>
              <a:lnSpc>
                <a:spcPts val="1997"/>
              </a:lnSpc>
              <a:tabLst>
                <a:tab pos="63471" algn="l"/>
                <a:tab pos="126943" algn="l"/>
                <a:tab pos="406217" algn="l"/>
                <a:tab pos="418912" algn="l"/>
                <a:tab pos="685491" algn="l"/>
              </a:tabLst>
            </a:pPr>
            <a:r>
              <a:rPr lang="en-US" altLang="zh-CN" dirty="0" smtClean="0"/>
              <a:t>			</a:t>
            </a:r>
            <a:r>
              <a:rPr lang="en-US" altLang="zh-CN" dirty="0" smtClean="0">
                <a:solidFill>
                  <a:srgbClr val="F2F2F2"/>
                </a:solidFill>
                <a:latin typeface="Times New Roman" pitchFamily="18" charset="0"/>
                <a:cs typeface="Times New Roman" pitchFamily="18" charset="0"/>
              </a:rPr>
              <a:t>6</a:t>
            </a:r>
            <a:r>
              <a:rPr lang="en-US" altLang="zh-CN" sz="1300" dirty="0" smtClean="0">
                <a:solidFill>
                  <a:srgbClr val="F2F2F2"/>
                </a:solidFill>
                <a:latin typeface="Times New Roman" pitchFamily="18" charset="0"/>
                <a:cs typeface="Times New Roman" pitchFamily="18" charset="0"/>
              </a:rPr>
              <a:t>ο</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μήνα</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μέχρι</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τον</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30</a:t>
            </a:r>
            <a:r>
              <a:rPr lang="en-US" altLang="zh-CN" sz="1300" dirty="0" smtClean="0">
                <a:solidFill>
                  <a:srgbClr val="F2F2F2"/>
                </a:solidFill>
                <a:latin typeface="Times New Roman" pitchFamily="18" charset="0"/>
                <a:cs typeface="Times New Roman" pitchFamily="18" charset="0"/>
              </a:rPr>
              <a:t>ο</a:t>
            </a:r>
          </a:p>
          <a:p>
            <a:pPr>
              <a:lnSpc>
                <a:spcPts val="2200"/>
              </a:lnSpc>
              <a:tabLst>
                <a:tab pos="63471" algn="l"/>
                <a:tab pos="126943" algn="l"/>
                <a:tab pos="406217" algn="l"/>
                <a:tab pos="418912" algn="l"/>
                <a:tab pos="685491" algn="l"/>
              </a:tabLst>
            </a:pPr>
            <a:r>
              <a:rPr lang="en-US" altLang="zh-CN" dirty="0" smtClean="0"/>
              <a:t>			</a:t>
            </a:r>
            <a:r>
              <a:rPr lang="en-US" altLang="zh-CN" b="1" dirty="0" smtClean="0">
                <a:solidFill>
                  <a:srgbClr val="F2F2F2"/>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b="1" dirty="0" smtClean="0">
                <a:solidFill>
                  <a:srgbClr val="F2F2F2"/>
                </a:solidFill>
                <a:latin typeface="Times New Roman" pitchFamily="18" charset="0"/>
                <a:cs typeface="Times New Roman" pitchFamily="18" charset="0"/>
              </a:rPr>
              <a:t>20</a:t>
            </a:r>
            <a:r>
              <a:rPr lang="en-US" altLang="zh-CN" dirty="0" smtClean="0">
                <a:latin typeface="Times New Roman" pitchFamily="18" charset="0"/>
                <a:cs typeface="Times New Roman" pitchFamily="18" charset="0"/>
              </a:rPr>
              <a:t> </a:t>
            </a:r>
            <a:r>
              <a:rPr lang="en-US" altLang="zh-CN" b="1" dirty="0" smtClean="0">
                <a:solidFill>
                  <a:srgbClr val="F2F2F2"/>
                </a:solidFill>
                <a:latin typeface="Times New Roman" pitchFamily="18" charset="0"/>
                <a:cs typeface="Times New Roman" pitchFamily="18" charset="0"/>
              </a:rPr>
              <a:t>στον</a:t>
            </a:r>
            <a:r>
              <a:rPr lang="en-US" altLang="zh-CN" dirty="0" smtClean="0">
                <a:latin typeface="Times New Roman" pitchFamily="18" charset="0"/>
                <a:cs typeface="Times New Roman" pitchFamily="18" charset="0"/>
              </a:rPr>
              <a:t> </a:t>
            </a:r>
            <a:r>
              <a:rPr lang="en-US" altLang="zh-CN" b="1" dirty="0" smtClean="0">
                <a:solidFill>
                  <a:srgbClr val="F2F2F2"/>
                </a:solidFill>
                <a:latin typeface="Times New Roman" pitchFamily="18" charset="0"/>
                <a:cs typeface="Times New Roman" pitchFamily="18" charset="0"/>
              </a:rPr>
              <a:t>αριθμό</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3600"/>
              </a:lnSpc>
              <a:tabLst>
                <a:tab pos="63471" algn="l"/>
                <a:tab pos="126943" algn="l"/>
                <a:tab pos="406217" algn="l"/>
                <a:tab pos="418912" algn="l"/>
                <a:tab pos="685491" algn="l"/>
              </a:tabLst>
            </a:pPr>
            <a:r>
              <a:rPr lang="en-US" altLang="zh-CN" dirty="0" smtClean="0"/>
              <a:t>	</a:t>
            </a:r>
            <a:r>
              <a:rPr lang="en-US" altLang="zh-CN" sz="2100" b="1" dirty="0" smtClean="0">
                <a:solidFill>
                  <a:srgbClr val="C00000"/>
                </a:solidFill>
                <a:latin typeface="Times New Roman" pitchFamily="18" charset="0"/>
                <a:cs typeface="Times New Roman" pitchFamily="18" charset="0"/>
              </a:rPr>
              <a:t>2</a:t>
            </a:r>
            <a:r>
              <a:rPr lang="en-US" altLang="zh-CN" sz="2100" dirty="0" smtClean="0">
                <a:latin typeface="Times New Roman" pitchFamily="18" charset="0"/>
                <a:cs typeface="Times New Roman" pitchFamily="18" charset="0"/>
              </a:rPr>
              <a:t> </a:t>
            </a:r>
            <a:r>
              <a:rPr lang="en-US" altLang="zh-CN" sz="2100" b="1" dirty="0" err="1" smtClean="0">
                <a:solidFill>
                  <a:srgbClr val="C00000"/>
                </a:solidFill>
                <a:latin typeface="Times New Roman" pitchFamily="18" charset="0"/>
                <a:cs typeface="Times New Roman" pitchFamily="18" charset="0"/>
              </a:rPr>
              <a:t>τομείς</a:t>
            </a:r>
            <a:endParaRPr lang="en-US" altLang="zh-CN" sz="2100" b="1" dirty="0" smtClean="0">
              <a:solidFill>
                <a:srgbClr val="C00000"/>
              </a:solidFill>
              <a:latin typeface="Times New Roman" pitchFamily="18" charset="0"/>
              <a:cs typeface="Times New Roman" pitchFamily="18" charset="0"/>
            </a:endParaRPr>
          </a:p>
          <a:p>
            <a:pPr>
              <a:lnSpc>
                <a:spcPts val="3600"/>
              </a:lnSpc>
              <a:tabLst>
                <a:tab pos="63471" algn="l"/>
                <a:tab pos="126943" algn="l"/>
                <a:tab pos="406217" algn="l"/>
                <a:tab pos="418912" algn="l"/>
                <a:tab pos="685491" algn="l"/>
              </a:tabLst>
            </a:pPr>
            <a:r>
              <a:rPr lang="en-US" altLang="zh-CN" sz="2100" b="1" dirty="0" smtClean="0">
                <a:solidFill>
                  <a:schemeClr val="accent1"/>
                </a:solidFill>
                <a:latin typeface="Times New Roman" pitchFamily="18" charset="0"/>
                <a:cs typeface="Times New Roman" pitchFamily="18" charset="0"/>
              </a:rPr>
              <a:t>2 </a:t>
            </a:r>
            <a:r>
              <a:rPr lang="el-GR" altLang="zh-CN" sz="2100" b="1" dirty="0" smtClean="0">
                <a:solidFill>
                  <a:schemeClr val="accent1"/>
                </a:solidFill>
                <a:latin typeface="Times New Roman" pitchFamily="18" charset="0"/>
                <a:cs typeface="Times New Roman" pitchFamily="18" charset="0"/>
              </a:rPr>
              <a:t>κοπτήρες</a:t>
            </a:r>
            <a:endParaRPr lang="en-US" altLang="zh-CN" sz="2100" b="1" dirty="0" smtClean="0">
              <a:solidFill>
                <a:schemeClr val="accent1"/>
              </a:solidFill>
              <a:latin typeface="Times New Roman" pitchFamily="18" charset="0"/>
              <a:cs typeface="Times New Roman" pitchFamily="18" charset="0"/>
            </a:endParaRPr>
          </a:p>
          <a:p>
            <a:pPr>
              <a:lnSpc>
                <a:spcPts val="3300"/>
              </a:lnSpc>
              <a:tabLst>
                <a:tab pos="63471" algn="l"/>
                <a:tab pos="126943" algn="l"/>
                <a:tab pos="406217" algn="l"/>
                <a:tab pos="418912" algn="l"/>
                <a:tab pos="685491" algn="l"/>
              </a:tabLst>
            </a:pPr>
            <a:r>
              <a:rPr lang="en-US" altLang="zh-CN" sz="2100" b="1" dirty="0" smtClean="0">
                <a:solidFill>
                  <a:srgbClr val="E46C0A"/>
                </a:solidFill>
                <a:latin typeface="Times New Roman" pitchFamily="18" charset="0"/>
                <a:cs typeface="Times New Roman" pitchFamily="18" charset="0"/>
              </a:rPr>
              <a:t>1</a:t>
            </a:r>
            <a:r>
              <a:rPr lang="en-US" altLang="zh-CN" sz="2100" dirty="0" smtClean="0">
                <a:latin typeface="Times New Roman" pitchFamily="18" charset="0"/>
                <a:cs typeface="Times New Roman" pitchFamily="18" charset="0"/>
              </a:rPr>
              <a:t> </a:t>
            </a:r>
            <a:r>
              <a:rPr lang="en-US" altLang="zh-CN" sz="2100" b="1" dirty="0" smtClean="0">
                <a:solidFill>
                  <a:srgbClr val="E46C0A"/>
                </a:solidFill>
                <a:latin typeface="Times New Roman" pitchFamily="18" charset="0"/>
                <a:cs typeface="Times New Roman" pitchFamily="18" charset="0"/>
              </a:rPr>
              <a:t>κυνόδοντας</a:t>
            </a:r>
          </a:p>
          <a:p>
            <a:pPr>
              <a:lnSpc>
                <a:spcPts val="3300"/>
              </a:lnSpc>
              <a:tabLst>
                <a:tab pos="63471" algn="l"/>
                <a:tab pos="126943" algn="l"/>
                <a:tab pos="406217" algn="l"/>
                <a:tab pos="418912" algn="l"/>
                <a:tab pos="685491" algn="l"/>
              </a:tabLst>
            </a:pPr>
            <a:r>
              <a:rPr lang="en-US" altLang="zh-CN" dirty="0" smtClean="0"/>
              <a:t>	</a:t>
            </a:r>
            <a:r>
              <a:rPr lang="en-US" altLang="zh-CN" sz="2100" b="1" dirty="0" smtClean="0">
                <a:solidFill>
                  <a:srgbClr val="558ED5"/>
                </a:solidFill>
                <a:latin typeface="Times New Roman" pitchFamily="18" charset="0"/>
                <a:cs typeface="Times New Roman" pitchFamily="18" charset="0"/>
              </a:rPr>
              <a:t>2</a:t>
            </a:r>
            <a:r>
              <a:rPr lang="en-US" altLang="zh-CN" sz="2100" dirty="0" smtClean="0">
                <a:latin typeface="Times New Roman" pitchFamily="18" charset="0"/>
                <a:cs typeface="Times New Roman" pitchFamily="18" charset="0"/>
              </a:rPr>
              <a:t> </a:t>
            </a:r>
            <a:r>
              <a:rPr lang="en-US" altLang="zh-CN" sz="2100" b="1" dirty="0" smtClean="0">
                <a:solidFill>
                  <a:srgbClr val="558ED5"/>
                </a:solidFill>
                <a:latin typeface="Times New Roman" pitchFamily="18" charset="0"/>
                <a:cs typeface="Times New Roman" pitchFamily="18" charset="0"/>
              </a:rPr>
              <a:t>προγόμφιοι</a:t>
            </a:r>
          </a:p>
          <a:p>
            <a:pPr>
              <a:lnSpc>
                <a:spcPts val="3399"/>
              </a:lnSpc>
              <a:tabLst>
                <a:tab pos="63471" algn="l"/>
                <a:tab pos="126943" algn="l"/>
                <a:tab pos="406217" algn="l"/>
                <a:tab pos="418912" algn="l"/>
                <a:tab pos="685491" algn="l"/>
              </a:tabLst>
            </a:pPr>
            <a:r>
              <a:rPr lang="en-US" altLang="zh-CN" dirty="0" smtClean="0"/>
              <a:t>		</a:t>
            </a:r>
            <a:r>
              <a:rPr lang="en-US" altLang="zh-CN" sz="2100" b="1" dirty="0" smtClean="0">
                <a:solidFill>
                  <a:srgbClr val="FFFFCC"/>
                </a:solidFill>
                <a:latin typeface="Times New Roman" pitchFamily="18" charset="0"/>
                <a:cs typeface="Times New Roman" pitchFamily="18" charset="0"/>
              </a:rPr>
              <a:t>3</a:t>
            </a:r>
            <a:r>
              <a:rPr lang="en-US" altLang="zh-CN" sz="2100" dirty="0" smtClean="0">
                <a:latin typeface="Times New Roman" pitchFamily="18" charset="0"/>
                <a:cs typeface="Times New Roman" pitchFamily="18" charset="0"/>
              </a:rPr>
              <a:t> </a:t>
            </a:r>
            <a:r>
              <a:rPr lang="en-US" altLang="zh-CN" sz="2100" b="1" dirty="0" smtClean="0">
                <a:solidFill>
                  <a:srgbClr val="FFFFCC"/>
                </a:solidFill>
                <a:latin typeface="Times New Roman" pitchFamily="18" charset="0"/>
                <a:cs typeface="Times New Roman" pitchFamily="18" charset="0"/>
              </a:rPr>
              <a:t>γομφίοι</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l-GR" sz="4600" dirty="0">
                <a:solidFill>
                  <a:srgbClr val="FF3300"/>
                </a:solidFill>
              </a:rPr>
              <a:t>Φυσιολογία Παγκρέατος</a:t>
            </a:r>
            <a:r>
              <a:rPr lang="el-GR" sz="4600" dirty="0"/>
              <a:t> </a:t>
            </a:r>
          </a:p>
        </p:txBody>
      </p:sp>
      <p:sp>
        <p:nvSpPr>
          <p:cNvPr id="47107" name="Rectangle 3"/>
          <p:cNvSpPr>
            <a:spLocks noGrp="1" noChangeArrowheads="1"/>
          </p:cNvSpPr>
          <p:nvPr>
            <p:ph type="body" idx="1"/>
          </p:nvPr>
        </p:nvSpPr>
        <p:spPr>
          <a:xfrm>
            <a:off x="209753" y="1557761"/>
            <a:ext cx="10482060" cy="5163362"/>
          </a:xfrm>
        </p:spPr>
        <p:txBody>
          <a:bodyPr/>
          <a:lstStyle/>
          <a:p>
            <a:pPr>
              <a:lnSpc>
                <a:spcPct val="80000"/>
              </a:lnSpc>
              <a:buFont typeface="Wingdings" pitchFamily="2" charset="2"/>
              <a:buNone/>
            </a:pPr>
            <a:r>
              <a:rPr lang="el-GR" sz="2300" dirty="0">
                <a:latin typeface="Arial" pitchFamily="34" charset="0"/>
              </a:rPr>
              <a:t>Αδένας που έχει </a:t>
            </a:r>
            <a:r>
              <a:rPr lang="el-GR" sz="2300" dirty="0">
                <a:solidFill>
                  <a:srgbClr val="3399FF"/>
                </a:solidFill>
                <a:latin typeface="Arial" pitchFamily="34" charset="0"/>
              </a:rPr>
              <a:t>εξωκρινή</a:t>
            </a:r>
            <a:r>
              <a:rPr lang="el-GR" sz="2300" dirty="0">
                <a:latin typeface="Arial" pitchFamily="34" charset="0"/>
              </a:rPr>
              <a:t> και </a:t>
            </a:r>
            <a:r>
              <a:rPr lang="el-GR" sz="2300" dirty="0">
                <a:solidFill>
                  <a:srgbClr val="3399FF"/>
                </a:solidFill>
                <a:latin typeface="Arial" pitchFamily="34" charset="0"/>
              </a:rPr>
              <a:t>ενδοκρινή</a:t>
            </a:r>
            <a:r>
              <a:rPr lang="el-GR" sz="2300" dirty="0">
                <a:latin typeface="Arial" pitchFamily="34" charset="0"/>
              </a:rPr>
              <a:t> λειτουργία</a:t>
            </a:r>
          </a:p>
          <a:p>
            <a:pPr>
              <a:lnSpc>
                <a:spcPct val="80000"/>
              </a:lnSpc>
              <a:buFont typeface="Wingdings" pitchFamily="2" charset="2"/>
              <a:buNone/>
            </a:pPr>
            <a:endParaRPr lang="el-GR" sz="2300" dirty="0">
              <a:latin typeface="Arial" pitchFamily="34" charset="0"/>
            </a:endParaRPr>
          </a:p>
          <a:p>
            <a:pPr>
              <a:lnSpc>
                <a:spcPct val="80000"/>
              </a:lnSpc>
              <a:buFont typeface="Wingdings" pitchFamily="2" charset="2"/>
              <a:buNone/>
            </a:pPr>
            <a:r>
              <a:rPr lang="el-GR" sz="2300" dirty="0">
                <a:solidFill>
                  <a:srgbClr val="3399FF"/>
                </a:solidFill>
                <a:latin typeface="Arial" pitchFamily="34" charset="0"/>
              </a:rPr>
              <a:t>Εξωκρινής μοίρα </a:t>
            </a:r>
            <a:r>
              <a:rPr lang="el-GR" sz="2300" dirty="0">
                <a:solidFill>
                  <a:srgbClr val="3399FF"/>
                </a:solidFill>
                <a:latin typeface="Arial" pitchFamily="34" charset="0"/>
                <a:ea typeface="Arial Unicode MS" pitchFamily="34" charset="-128"/>
                <a:cs typeface="Arial Unicode MS" pitchFamily="34" charset="-128"/>
              </a:rPr>
              <a:t>￫ </a:t>
            </a:r>
            <a:r>
              <a:rPr lang="el-GR" sz="2300" dirty="0">
                <a:latin typeface="Arial" pitchFamily="34" charset="0"/>
                <a:ea typeface="Arial Unicode MS" pitchFamily="34" charset="-128"/>
                <a:cs typeface="Arial Unicode MS" pitchFamily="34" charset="-128"/>
              </a:rPr>
              <a:t>εκκρίνει 1-2 </a:t>
            </a:r>
            <a:r>
              <a:rPr lang="en-US" sz="2300" dirty="0" err="1">
                <a:latin typeface="Arial" pitchFamily="34" charset="0"/>
                <a:ea typeface="Arial Unicode MS" pitchFamily="34" charset="-128"/>
                <a:cs typeface="Arial Unicode MS" pitchFamily="34" charset="-128"/>
              </a:rPr>
              <a:t>lt</a:t>
            </a:r>
            <a:r>
              <a:rPr lang="en-US" sz="2300" dirty="0">
                <a:latin typeface="Arial" pitchFamily="34" charset="0"/>
                <a:ea typeface="Arial Unicode MS" pitchFamily="34" charset="-128"/>
                <a:cs typeface="Arial Unicode MS" pitchFamily="34" charset="-128"/>
              </a:rPr>
              <a:t> </a:t>
            </a:r>
            <a:r>
              <a:rPr lang="el-GR" sz="2300" dirty="0">
                <a:latin typeface="Arial" pitchFamily="34" charset="0"/>
                <a:ea typeface="Arial Unicode MS" pitchFamily="34" charset="-128"/>
                <a:cs typeface="Arial Unicode MS" pitchFamily="34" charset="-128"/>
              </a:rPr>
              <a:t>παγκρεατικό υγρό</a:t>
            </a:r>
            <a:r>
              <a:rPr lang="en-US" sz="2300" dirty="0">
                <a:latin typeface="Arial" pitchFamily="34" charset="0"/>
                <a:ea typeface="Arial Unicode MS" pitchFamily="34" charset="-128"/>
                <a:cs typeface="Arial Unicode MS" pitchFamily="34" charset="-128"/>
              </a:rPr>
              <a:t>:</a:t>
            </a:r>
            <a:endParaRPr lang="el-GR" sz="2300" dirty="0">
              <a:latin typeface="Arial" pitchFamily="34" charset="0"/>
              <a:ea typeface="Arial Unicode MS" pitchFamily="34" charset="-128"/>
              <a:cs typeface="Arial Unicode MS" pitchFamily="34" charset="-128"/>
            </a:endParaRPr>
          </a:p>
          <a:p>
            <a:pPr>
              <a:lnSpc>
                <a:spcPct val="80000"/>
              </a:lnSpc>
              <a:buFont typeface="Wingdings" pitchFamily="2" charset="2"/>
              <a:buNone/>
            </a:pPr>
            <a:r>
              <a:rPr lang="el-GR" sz="2300" dirty="0">
                <a:latin typeface="Arial" pitchFamily="34" charset="0"/>
                <a:cs typeface="Arial" pitchFamily="34" charset="0"/>
              </a:rPr>
              <a:t>▪ </a:t>
            </a:r>
            <a:r>
              <a:rPr lang="el-GR" sz="2300" dirty="0">
                <a:latin typeface="Arial" pitchFamily="34" charset="0"/>
                <a:ea typeface="Arial Unicode MS" pitchFamily="34" charset="-128"/>
                <a:cs typeface="Arial Unicode MS" pitchFamily="34" charset="-128"/>
              </a:rPr>
              <a:t>Ηλεκτρολύτες / </a:t>
            </a:r>
            <a:r>
              <a:rPr lang="el-GR" sz="2300" dirty="0" err="1">
                <a:latin typeface="Arial" pitchFamily="34" charset="0"/>
                <a:ea typeface="Arial Unicode MS" pitchFamily="34" charset="-128"/>
                <a:cs typeface="Arial Unicode MS" pitchFamily="34" charset="-128"/>
              </a:rPr>
              <a:t>διττανθρακικά</a:t>
            </a:r>
            <a:r>
              <a:rPr lang="el-GR" sz="2300" dirty="0">
                <a:latin typeface="Arial" pitchFamily="34" charset="0"/>
                <a:ea typeface="Arial Unicode MS" pitchFamily="34" charset="-128"/>
                <a:cs typeface="Arial Unicode MS" pitchFamily="34" charset="-128"/>
              </a:rPr>
              <a:t> </a:t>
            </a:r>
          </a:p>
          <a:p>
            <a:pPr>
              <a:lnSpc>
                <a:spcPct val="80000"/>
              </a:lnSpc>
              <a:buFont typeface="Wingdings" pitchFamily="2" charset="2"/>
              <a:buNone/>
            </a:pPr>
            <a:r>
              <a:rPr lang="el-GR" sz="2300" dirty="0">
                <a:latin typeface="Arial" pitchFamily="34" charset="0"/>
                <a:cs typeface="Arial" pitchFamily="34" charset="0"/>
              </a:rPr>
              <a:t>▪ </a:t>
            </a:r>
            <a:r>
              <a:rPr lang="el-GR" sz="2300" dirty="0">
                <a:latin typeface="Arial" pitchFamily="34" charset="0"/>
                <a:ea typeface="Arial Unicode MS" pitchFamily="34" charset="-128"/>
                <a:cs typeface="Arial Unicode MS" pitchFamily="34" charset="-128"/>
              </a:rPr>
              <a:t>Ένζυμα πρωτεολυτικά –</a:t>
            </a:r>
            <a:r>
              <a:rPr lang="el-GR" sz="2300" dirty="0" err="1">
                <a:latin typeface="Arial" pitchFamily="34" charset="0"/>
                <a:ea typeface="Arial Unicode MS" pitchFamily="34" charset="-128"/>
                <a:cs typeface="Arial Unicode MS" pitchFamily="34" charset="-128"/>
              </a:rPr>
              <a:t>λιπολυτικά</a:t>
            </a:r>
            <a:r>
              <a:rPr lang="el-GR" sz="2300" dirty="0">
                <a:latin typeface="Arial" pitchFamily="34" charset="0"/>
                <a:ea typeface="Arial Unicode MS" pitchFamily="34" charset="-128"/>
                <a:cs typeface="Arial Unicode MS" pitchFamily="34" charset="-128"/>
              </a:rPr>
              <a:t> -</a:t>
            </a:r>
            <a:r>
              <a:rPr lang="el-GR" sz="2300" dirty="0" err="1">
                <a:latin typeface="Arial" pitchFamily="34" charset="0"/>
                <a:ea typeface="Arial Unicode MS" pitchFamily="34" charset="-128"/>
                <a:cs typeface="Arial Unicode MS" pitchFamily="34" charset="-128"/>
              </a:rPr>
              <a:t>αμυλολυτικά</a:t>
            </a:r>
            <a:r>
              <a:rPr lang="el-GR" sz="2300" dirty="0">
                <a:latin typeface="Arial" pitchFamily="34" charset="0"/>
                <a:ea typeface="Arial Unicode MS" pitchFamily="34" charset="-128"/>
                <a:cs typeface="Arial Unicode MS" pitchFamily="34" charset="-128"/>
              </a:rPr>
              <a:t> όπως θρυψίνη/</a:t>
            </a:r>
            <a:r>
              <a:rPr lang="el-GR" sz="2300" dirty="0" err="1">
                <a:latin typeface="Arial" pitchFamily="34" charset="0"/>
                <a:ea typeface="Arial Unicode MS" pitchFamily="34" charset="-128"/>
                <a:cs typeface="Arial Unicode MS" pitchFamily="34" charset="-128"/>
              </a:rPr>
              <a:t>χυμοθρυψίνη/</a:t>
            </a:r>
            <a:r>
              <a:rPr lang="el-GR" sz="2300" dirty="0">
                <a:latin typeface="Arial" pitchFamily="34" charset="0"/>
                <a:ea typeface="Arial Unicode MS" pitchFamily="34" charset="-128"/>
                <a:cs typeface="Arial Unicode MS" pitchFamily="34" charset="-128"/>
              </a:rPr>
              <a:t> </a:t>
            </a:r>
            <a:r>
              <a:rPr lang="el-GR" sz="2300" dirty="0" err="1">
                <a:latin typeface="Arial" pitchFamily="34" charset="0"/>
                <a:ea typeface="Arial Unicode MS" pitchFamily="34" charset="-128"/>
                <a:cs typeface="Arial Unicode MS" pitchFamily="34" charset="-128"/>
              </a:rPr>
              <a:t>ελαστάση</a:t>
            </a:r>
            <a:r>
              <a:rPr lang="el-GR" sz="2300" dirty="0">
                <a:latin typeface="Arial" pitchFamily="34" charset="0"/>
                <a:ea typeface="Arial Unicode MS" pitchFamily="34" charset="-128"/>
                <a:cs typeface="Arial Unicode MS" pitchFamily="34" charset="-128"/>
              </a:rPr>
              <a:t>/ </a:t>
            </a:r>
            <a:r>
              <a:rPr lang="el-GR" sz="2300" dirty="0" err="1">
                <a:latin typeface="Arial" pitchFamily="34" charset="0"/>
                <a:ea typeface="Arial Unicode MS" pitchFamily="34" charset="-128"/>
                <a:cs typeface="Arial Unicode MS" pitchFamily="34" charset="-128"/>
              </a:rPr>
              <a:t>ριβονουκλεάση</a:t>
            </a:r>
            <a:r>
              <a:rPr lang="el-GR" sz="2300" dirty="0">
                <a:latin typeface="Arial" pitchFamily="34" charset="0"/>
                <a:ea typeface="Arial Unicode MS" pitchFamily="34" charset="-128"/>
                <a:cs typeface="Arial Unicode MS" pitchFamily="34" charset="-128"/>
              </a:rPr>
              <a:t> - λιπάση/συνλιπάση/φοσφορολιπάσηΑ2- </a:t>
            </a:r>
            <a:r>
              <a:rPr lang="el-GR" sz="2300" dirty="0" err="1">
                <a:latin typeface="Arial" pitchFamily="34" charset="0"/>
                <a:ea typeface="Arial Unicode MS" pitchFamily="34" charset="-128"/>
                <a:cs typeface="Arial Unicode MS" pitchFamily="34" charset="-128"/>
              </a:rPr>
              <a:t>αμυλάση</a:t>
            </a:r>
            <a:r>
              <a:rPr lang="el-GR" sz="2300" dirty="0">
                <a:latin typeface="Arial" pitchFamily="34" charset="0"/>
                <a:ea typeface="Arial Unicode MS" pitchFamily="34" charset="-128"/>
                <a:cs typeface="Arial Unicode MS" pitchFamily="34" charset="-128"/>
              </a:rPr>
              <a:t> </a:t>
            </a:r>
            <a:endParaRPr lang="en-US" sz="2300" dirty="0">
              <a:latin typeface="Arial" pitchFamily="34" charset="0"/>
              <a:ea typeface="Arial Unicode MS" pitchFamily="34" charset="-128"/>
              <a:cs typeface="Arial Unicode MS" pitchFamily="34" charset="-128"/>
            </a:endParaRPr>
          </a:p>
          <a:p>
            <a:pPr>
              <a:lnSpc>
                <a:spcPct val="80000"/>
              </a:lnSpc>
              <a:buFont typeface="Wingdings" pitchFamily="2" charset="2"/>
              <a:buNone/>
            </a:pPr>
            <a:r>
              <a:rPr lang="el-GR" sz="2300" dirty="0">
                <a:latin typeface="Arial" pitchFamily="34" charset="0"/>
                <a:ea typeface="Arial Unicode MS" pitchFamily="34" charset="-128"/>
                <a:cs typeface="Arial Unicode MS" pitchFamily="34" charset="-128"/>
              </a:rPr>
              <a:t>(Εκκρίνονται σε ανταπόκριση της </a:t>
            </a:r>
            <a:r>
              <a:rPr lang="el-GR" sz="2300" dirty="0" err="1">
                <a:latin typeface="Arial" pitchFamily="34" charset="0"/>
                <a:ea typeface="Arial Unicode MS" pitchFamily="34" charset="-128"/>
                <a:cs typeface="Arial Unicode MS" pitchFamily="34" charset="-128"/>
              </a:rPr>
              <a:t>χολοκυστοκινίνης</a:t>
            </a:r>
            <a:r>
              <a:rPr lang="el-GR" sz="2300" dirty="0">
                <a:latin typeface="Arial" pitchFamily="34" charset="0"/>
                <a:ea typeface="Arial Unicode MS" pitchFamily="34" charset="-128"/>
                <a:cs typeface="Arial Unicode MS" pitchFamily="34" charset="-128"/>
              </a:rPr>
              <a:t>)</a:t>
            </a:r>
          </a:p>
          <a:p>
            <a:pPr>
              <a:lnSpc>
                <a:spcPct val="80000"/>
              </a:lnSpc>
              <a:buFont typeface="Wingdings" pitchFamily="2" charset="2"/>
              <a:buNone/>
            </a:pPr>
            <a:endParaRPr lang="el-GR" sz="2300" dirty="0">
              <a:latin typeface="Arial" pitchFamily="34" charset="0"/>
              <a:ea typeface="Arial Unicode MS" pitchFamily="34" charset="-128"/>
              <a:cs typeface="Arial Unicode MS" pitchFamily="34" charset="-128"/>
            </a:endParaRPr>
          </a:p>
          <a:p>
            <a:pPr>
              <a:lnSpc>
                <a:spcPct val="80000"/>
              </a:lnSpc>
              <a:buFont typeface="Wingdings" pitchFamily="2" charset="2"/>
              <a:buNone/>
            </a:pPr>
            <a:r>
              <a:rPr lang="el-GR" sz="2300" dirty="0">
                <a:solidFill>
                  <a:srgbClr val="3399FF"/>
                </a:solidFill>
                <a:latin typeface="Arial" pitchFamily="34" charset="0"/>
                <a:ea typeface="Arial Unicode MS" pitchFamily="34" charset="-128"/>
                <a:cs typeface="Arial Unicode MS" pitchFamily="34" charset="-128"/>
              </a:rPr>
              <a:t>Ενδοκρινής μοίρα</a:t>
            </a:r>
            <a:r>
              <a:rPr lang="el-GR" sz="2300" dirty="0">
                <a:latin typeface="Arial" pitchFamily="34" charset="0"/>
                <a:ea typeface="Arial Unicode MS" pitchFamily="34" charset="-128"/>
                <a:cs typeface="Arial Unicode MS" pitchFamily="34" charset="-128"/>
              </a:rPr>
              <a:t> </a:t>
            </a:r>
            <a:r>
              <a:rPr lang="el-GR" sz="2300" dirty="0">
                <a:solidFill>
                  <a:srgbClr val="3399FF"/>
                </a:solidFill>
                <a:latin typeface="Arial" pitchFamily="34" charset="0"/>
                <a:ea typeface="Arial Unicode MS" pitchFamily="34" charset="-128"/>
                <a:cs typeface="Arial Unicode MS" pitchFamily="34" charset="-128"/>
              </a:rPr>
              <a:t>￫ </a:t>
            </a:r>
            <a:r>
              <a:rPr lang="el-GR" sz="2300" dirty="0">
                <a:latin typeface="Arial" pitchFamily="34" charset="0"/>
                <a:ea typeface="Arial Unicode MS" pitchFamily="34" charset="-128"/>
                <a:cs typeface="Arial Unicode MS" pitchFamily="34" charset="-128"/>
              </a:rPr>
              <a:t>μέσω των νησιδίων του </a:t>
            </a:r>
            <a:r>
              <a:rPr lang="en-US" sz="2300" dirty="0" err="1">
                <a:solidFill>
                  <a:srgbClr val="FF3300"/>
                </a:solidFill>
                <a:latin typeface="Arial" pitchFamily="34" charset="0"/>
                <a:ea typeface="Arial Unicode MS" pitchFamily="34" charset="-128"/>
                <a:cs typeface="Arial Unicode MS" pitchFamily="34" charset="-128"/>
              </a:rPr>
              <a:t>Langerhans</a:t>
            </a:r>
            <a:r>
              <a:rPr lang="en-US" sz="2300" dirty="0">
                <a:solidFill>
                  <a:srgbClr val="FF3300"/>
                </a:solidFill>
                <a:latin typeface="Arial" pitchFamily="34" charset="0"/>
                <a:ea typeface="Arial Unicode MS" pitchFamily="34" charset="-128"/>
                <a:cs typeface="Arial Unicode MS" pitchFamily="34" charset="-128"/>
              </a:rPr>
              <a:t> </a:t>
            </a:r>
            <a:r>
              <a:rPr lang="el-GR" sz="2300" dirty="0">
                <a:latin typeface="Arial" pitchFamily="34" charset="0"/>
                <a:ea typeface="Arial Unicode MS" pitchFamily="34" charset="-128"/>
                <a:cs typeface="Arial Unicode MS" pitchFamily="34" charset="-128"/>
              </a:rPr>
              <a:t>εκκρίνονται ορμόνες όπως</a:t>
            </a:r>
            <a:r>
              <a:rPr lang="en-US" sz="2300" dirty="0">
                <a:latin typeface="Arial" pitchFamily="34" charset="0"/>
                <a:ea typeface="Arial Unicode MS" pitchFamily="34" charset="-128"/>
                <a:cs typeface="Arial Unicode MS" pitchFamily="34" charset="-128"/>
              </a:rPr>
              <a:t>:</a:t>
            </a:r>
            <a:r>
              <a:rPr lang="el-GR" sz="2300" dirty="0">
                <a:latin typeface="Arial" pitchFamily="34" charset="0"/>
                <a:ea typeface="Arial Unicode MS" pitchFamily="34" charset="-128"/>
                <a:cs typeface="Arial Unicode MS" pitchFamily="34" charset="-128"/>
              </a:rPr>
              <a:t> Ινσουλίνη (β-</a:t>
            </a:r>
            <a:r>
              <a:rPr lang="en-US" sz="2300" dirty="0">
                <a:latin typeface="Arial" pitchFamily="34" charset="0"/>
                <a:ea typeface="Arial Unicode MS" pitchFamily="34" charset="-128"/>
                <a:cs typeface="Arial Unicode MS" pitchFamily="34" charset="-128"/>
              </a:rPr>
              <a:t>cells),</a:t>
            </a:r>
            <a:endParaRPr lang="el-GR" sz="2300" dirty="0">
              <a:latin typeface="Arial" pitchFamily="34" charset="0"/>
              <a:ea typeface="Arial Unicode MS" pitchFamily="34" charset="-128"/>
              <a:cs typeface="Arial Unicode MS" pitchFamily="34" charset="-128"/>
            </a:endParaRPr>
          </a:p>
          <a:p>
            <a:pPr>
              <a:lnSpc>
                <a:spcPct val="80000"/>
              </a:lnSpc>
              <a:buFont typeface="Wingdings" pitchFamily="2" charset="2"/>
              <a:buNone/>
            </a:pPr>
            <a:r>
              <a:rPr lang="el-GR" sz="2300" dirty="0" err="1">
                <a:latin typeface="Arial" pitchFamily="34" charset="0"/>
                <a:ea typeface="Arial Unicode MS" pitchFamily="34" charset="-128"/>
                <a:cs typeface="Arial Unicode MS" pitchFamily="34" charset="-128"/>
              </a:rPr>
              <a:t>Γλυκαγόνο</a:t>
            </a:r>
            <a:r>
              <a:rPr lang="el-GR" sz="2300" dirty="0">
                <a:latin typeface="Arial" pitchFamily="34" charset="0"/>
                <a:ea typeface="Arial Unicode MS" pitchFamily="34" charset="-128"/>
                <a:cs typeface="Arial Unicode MS" pitchFamily="34" charset="-128"/>
              </a:rPr>
              <a:t> (α-</a:t>
            </a:r>
            <a:r>
              <a:rPr lang="en-US" sz="2300" dirty="0">
                <a:latin typeface="Arial" pitchFamily="34" charset="0"/>
                <a:ea typeface="Arial Unicode MS" pitchFamily="34" charset="-128"/>
                <a:cs typeface="Arial Unicode MS" pitchFamily="34" charset="-128"/>
              </a:rPr>
              <a:t>cells</a:t>
            </a:r>
            <a:r>
              <a:rPr lang="el-GR" sz="2300" dirty="0">
                <a:latin typeface="Arial" pitchFamily="34" charset="0"/>
                <a:ea typeface="Arial Unicode MS" pitchFamily="34" charset="-128"/>
                <a:cs typeface="Arial Unicode MS" pitchFamily="34" charset="-128"/>
              </a:rPr>
              <a:t>), </a:t>
            </a:r>
            <a:r>
              <a:rPr lang="el-GR" sz="2300" dirty="0" err="1">
                <a:latin typeface="Arial" pitchFamily="34" charset="0"/>
                <a:ea typeface="Arial Unicode MS" pitchFamily="34" charset="-128"/>
                <a:cs typeface="Arial Unicode MS" pitchFamily="34" charset="-128"/>
              </a:rPr>
              <a:t>Σωματοστατίνη</a:t>
            </a:r>
            <a:r>
              <a:rPr lang="el-GR" sz="2300" dirty="0">
                <a:latin typeface="Arial" pitchFamily="34" charset="0"/>
                <a:ea typeface="Arial Unicode MS" pitchFamily="34" charset="-128"/>
                <a:cs typeface="Arial Unicode MS" pitchFamily="34" charset="-128"/>
              </a:rPr>
              <a:t> (δ-</a:t>
            </a:r>
            <a:r>
              <a:rPr lang="en-US" sz="2300" dirty="0">
                <a:latin typeface="Arial" pitchFamily="34" charset="0"/>
                <a:ea typeface="Arial Unicode MS" pitchFamily="34" charset="-128"/>
                <a:cs typeface="Arial Unicode MS" pitchFamily="34" charset="-128"/>
              </a:rPr>
              <a:t>cells</a:t>
            </a:r>
            <a:r>
              <a:rPr lang="el-GR" sz="2300" dirty="0">
                <a:latin typeface="Arial" pitchFamily="34" charset="0"/>
                <a:ea typeface="Arial Unicode MS" pitchFamily="34" charset="-128"/>
                <a:cs typeface="Arial Unicode MS" pitchFamily="34" charset="-128"/>
              </a:rPr>
              <a:t>), </a:t>
            </a:r>
          </a:p>
          <a:p>
            <a:pPr>
              <a:lnSpc>
                <a:spcPct val="80000"/>
              </a:lnSpc>
              <a:buFont typeface="Wingdings" pitchFamily="2" charset="2"/>
              <a:buNone/>
            </a:pPr>
            <a:r>
              <a:rPr lang="el-GR" sz="2300" dirty="0">
                <a:latin typeface="Arial" pitchFamily="34" charset="0"/>
                <a:ea typeface="Arial Unicode MS" pitchFamily="34" charset="-128"/>
                <a:cs typeface="Arial Unicode MS" pitchFamily="34" charset="-128"/>
              </a:rPr>
              <a:t>Παγκρεατικά πολυπεπτίδια(αναστέλλουν την εξωκρινή έκκριση)</a:t>
            </a:r>
          </a:p>
        </p:txBody>
      </p:sp>
      <p:sp>
        <p:nvSpPr>
          <p:cNvPr id="47108" name="Rectangle 4"/>
          <p:cNvSpPr>
            <a:spLocks noChangeArrowheads="1"/>
          </p:cNvSpPr>
          <p:nvPr/>
        </p:nvSpPr>
        <p:spPr bwMode="auto">
          <a:xfrm>
            <a:off x="209753" y="5924741"/>
            <a:ext cx="9682031" cy="1521087"/>
          </a:xfrm>
          <a:prstGeom prst="rect">
            <a:avLst/>
          </a:prstGeom>
          <a:noFill/>
          <a:ln w="9525">
            <a:noFill/>
            <a:miter lim="800000"/>
            <a:headEnd/>
            <a:tailEnd/>
          </a:ln>
          <a:effectLst/>
        </p:spPr>
        <p:txBody>
          <a:bodyPr lIns="104296" tIns="52148" rIns="104296" bIns="52148">
            <a:spAutoFit/>
          </a:bodyPr>
          <a:lstStyle/>
          <a:p>
            <a:r>
              <a:rPr lang="el-GR" sz="2300" dirty="0">
                <a:latin typeface="Arial" pitchFamily="34" charset="0"/>
              </a:rPr>
              <a:t>Μερική </a:t>
            </a:r>
            <a:r>
              <a:rPr lang="el-GR" sz="2300" dirty="0" err="1">
                <a:latin typeface="Arial" pitchFamily="34" charset="0"/>
              </a:rPr>
              <a:t>εκτομη</a:t>
            </a:r>
            <a:r>
              <a:rPr lang="el-GR" sz="2300" dirty="0">
                <a:latin typeface="Arial" pitchFamily="34" charset="0"/>
              </a:rPr>
              <a:t> του παγκρέατος προκαλεί υπερτροφία και αυξημένη φυσιολογική δραστηριότητα των νησιδίων που απέμειναν οπότε απαιτείται περισσότερο από 90% </a:t>
            </a:r>
            <a:r>
              <a:rPr lang="el-GR" sz="2300" dirty="0" err="1">
                <a:latin typeface="Arial" pitchFamily="34" charset="0"/>
              </a:rPr>
              <a:t>εκτομη</a:t>
            </a:r>
            <a:r>
              <a:rPr lang="el-GR" sz="2300" dirty="0">
                <a:latin typeface="Arial" pitchFamily="34" charset="0"/>
              </a:rPr>
              <a:t> ώστε να επέλθει ενδοκρινική δυσλειτουργία</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1" y="0"/>
            <a:ext cx="10691812" cy="7561263"/>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3" name="Freeform 3"/>
          <p:cNvSpPr/>
          <p:nvPr/>
        </p:nvSpPr>
        <p:spPr>
          <a:xfrm>
            <a:off x="8074152" y="3127247"/>
            <a:ext cx="374903" cy="656844"/>
          </a:xfrm>
          <a:custGeom>
            <a:avLst/>
            <a:gdLst>
              <a:gd name="connsiteX0" fmla="*/ 16763 w 374903"/>
              <a:gd name="connsiteY0" fmla="*/ 0 h 656844"/>
              <a:gd name="connsiteX1" fmla="*/ 374903 w 374903"/>
              <a:gd name="connsiteY1" fmla="*/ 647700 h 656844"/>
              <a:gd name="connsiteX2" fmla="*/ 358139 w 374903"/>
              <a:gd name="connsiteY2" fmla="*/ 656844 h 656844"/>
              <a:gd name="connsiteX3" fmla="*/ 0 w 374903"/>
              <a:gd name="connsiteY3" fmla="*/ 9144 h 656844"/>
              <a:gd name="connsiteX4" fmla="*/ 16763 w 374903"/>
              <a:gd name="connsiteY4" fmla="*/ 0 h 65684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374903" h="656844">
                <a:moveTo>
                  <a:pt x="16763" y="0"/>
                </a:moveTo>
                <a:lnTo>
                  <a:pt x="374903" y="647700"/>
                </a:lnTo>
                <a:lnTo>
                  <a:pt x="358139" y="656844"/>
                </a:lnTo>
                <a:lnTo>
                  <a:pt x="0" y="9144"/>
                </a:lnTo>
                <a:lnTo>
                  <a:pt x="16763"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5" name="Picture 3"/>
          <p:cNvPicPr>
            <a:picLocks noChangeAspect="1" noChangeArrowheads="1"/>
          </p:cNvPicPr>
          <p:nvPr/>
        </p:nvPicPr>
        <p:blipFill>
          <a:blip r:embed="rId3" cstate="print"/>
          <a:srcRect/>
          <a:stretch>
            <a:fillRect/>
          </a:stretch>
        </p:blipFill>
        <p:spPr bwMode="auto">
          <a:xfrm>
            <a:off x="6921500" y="1384303"/>
            <a:ext cx="3009900" cy="3098800"/>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5626100" y="4483100"/>
            <a:ext cx="2019300" cy="2565400"/>
          </a:xfrm>
          <a:prstGeom prst="rect">
            <a:avLst/>
          </a:prstGeom>
          <a:noFill/>
        </p:spPr>
      </p:pic>
      <p:sp>
        <p:nvSpPr>
          <p:cNvPr id="2" name="TextBox 1"/>
          <p:cNvSpPr txBox="1"/>
          <p:nvPr/>
        </p:nvSpPr>
        <p:spPr>
          <a:xfrm>
            <a:off x="863603" y="850903"/>
            <a:ext cx="6481070" cy="4675618"/>
          </a:xfrm>
          <a:prstGeom prst="rect">
            <a:avLst/>
          </a:prstGeom>
          <a:noFill/>
        </p:spPr>
        <p:txBody>
          <a:bodyPr wrap="none" lIns="0" tIns="0" rIns="0" bIns="45699" rtlCol="0">
            <a:spAutoFit/>
          </a:bodyPr>
          <a:lstStyle/>
          <a:p>
            <a:pPr>
              <a:lnSpc>
                <a:spcPts val="2500"/>
              </a:lnSpc>
              <a:tabLst>
                <a:tab pos="177720" algn="l"/>
                <a:tab pos="228498" algn="l"/>
                <a:tab pos="888599" algn="l"/>
                <a:tab pos="2716576" algn="l"/>
              </a:tabLst>
            </a:pPr>
            <a:r>
              <a:rPr lang="en-US" altLang="zh-CN" dirty="0" smtClean="0"/>
              <a:t>			</a:t>
            </a:r>
            <a:r>
              <a:rPr lang="en-US" altLang="zh-CN" sz="2100" b="1" dirty="0" smtClean="0">
                <a:solidFill>
                  <a:srgbClr val="FFCC66"/>
                </a:solidFill>
                <a:latin typeface="Calibri" pitchFamily="18" charset="0"/>
                <a:cs typeface="Calibri" pitchFamily="18" charset="0"/>
              </a:rPr>
              <a:t>4.</a:t>
            </a:r>
            <a:r>
              <a:rPr lang="en-US" altLang="zh-CN" sz="2100" dirty="0" smtClean="0">
                <a:latin typeface="Times New Roman" pitchFamily="18" charset="0"/>
                <a:cs typeface="Times New Roman" pitchFamily="18" charset="0"/>
              </a:rPr>
              <a:t> </a:t>
            </a:r>
            <a:r>
              <a:rPr lang="en-US" altLang="zh-CN" sz="2100" b="1" dirty="0" smtClean="0">
                <a:solidFill>
                  <a:srgbClr val="FFCC66"/>
                </a:solidFill>
                <a:latin typeface="Calibri" pitchFamily="18" charset="0"/>
                <a:cs typeface="Calibri" pitchFamily="18" charset="0"/>
              </a:rPr>
              <a:t>ΣΠΛΗΝΑΣ</a:t>
            </a:r>
          </a:p>
          <a:p>
            <a:pPr>
              <a:lnSpc>
                <a:spcPts val="2200"/>
              </a:lnSpc>
              <a:tabLst>
                <a:tab pos="177720" algn="l"/>
                <a:tab pos="228498" algn="l"/>
                <a:tab pos="888599" algn="l"/>
                <a:tab pos="2716576" algn="l"/>
              </a:tabLst>
            </a:pPr>
            <a:r>
              <a:rPr lang="en-US" altLang="zh-CN" dirty="0" smtClean="0"/>
              <a:t>	</a:t>
            </a:r>
            <a:r>
              <a:rPr lang="en-US" altLang="zh-CN" dirty="0" smtClean="0">
                <a:solidFill>
                  <a:srgbClr val="FFFFFF"/>
                </a:solidFill>
                <a:latin typeface="Calibri" pitchFamily="18" charset="0"/>
                <a:cs typeface="Calibri" pitchFamily="18" charset="0"/>
              </a:rPr>
              <a:t>Έχει</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βάρος</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150</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-180</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γρ.</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σύσταση</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μαλακή</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χρώμα</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κυανέρυθρο</a:t>
            </a:r>
            <a:r>
              <a:rPr lang="en-US" altLang="zh-CN" dirty="0" smtClean="0">
                <a:solidFill>
                  <a:srgbClr val="000000"/>
                </a:solidFill>
                <a:latin typeface="Calibri" pitchFamily="18" charset="0"/>
                <a:cs typeface="Calibri" pitchFamily="18" charset="0"/>
              </a:rPr>
              <a:t>.</a:t>
            </a:r>
          </a:p>
          <a:p>
            <a:pPr>
              <a:lnSpc>
                <a:spcPts val="1000"/>
              </a:lnSpc>
            </a:pPr>
            <a:endParaRPr lang="en-US" altLang="zh-CN" dirty="0" smtClean="0"/>
          </a:p>
          <a:p>
            <a:pPr>
              <a:lnSpc>
                <a:spcPts val="2400"/>
              </a:lnSpc>
              <a:tabLst>
                <a:tab pos="177720" algn="l"/>
                <a:tab pos="228498" algn="l"/>
                <a:tab pos="888599" algn="l"/>
                <a:tab pos="2716576" algn="l"/>
              </a:tabLst>
            </a:pPr>
            <a:r>
              <a:rPr lang="en-US" altLang="zh-CN" dirty="0" smtClean="0"/>
              <a:t>	</a:t>
            </a:r>
            <a:r>
              <a:rPr lang="en-US" altLang="zh-CN" dirty="0" smtClean="0">
                <a:solidFill>
                  <a:srgbClr val="FFFFFF"/>
                </a:solidFill>
                <a:latin typeface="Calibri" pitchFamily="18" charset="0"/>
                <a:cs typeface="Calibri" pitchFamily="18" charset="0"/>
              </a:rPr>
              <a:t>Βρίσκεται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βάθος</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αριστερού</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άνω</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μέρους</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κοιλιάς</a:t>
            </a:r>
          </a:p>
          <a:p>
            <a:pPr>
              <a:lnSpc>
                <a:spcPts val="2100"/>
              </a:lnSpc>
              <a:tabLst>
                <a:tab pos="177720" algn="l"/>
                <a:tab pos="228498" algn="l"/>
                <a:tab pos="888599" algn="l"/>
                <a:tab pos="2716576" algn="l"/>
              </a:tabLst>
            </a:pPr>
            <a:r>
              <a:rPr lang="en-US" altLang="zh-CN" dirty="0" smtClean="0"/>
              <a:t>		</a:t>
            </a:r>
            <a:r>
              <a:rPr lang="en-US" altLang="zh-CN" dirty="0" smtClean="0">
                <a:solidFill>
                  <a:srgbClr val="FFFFFF"/>
                </a:solidFill>
                <a:latin typeface="Calibri" pitchFamily="18" charset="0"/>
                <a:cs typeface="Calibri"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ύψος</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9ης</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-10ης</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-11ης</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πλευράς</a:t>
            </a:r>
          </a:p>
          <a:p>
            <a:pPr>
              <a:lnSpc>
                <a:spcPts val="2100"/>
              </a:lnSpc>
              <a:tabLst>
                <a:tab pos="177720" algn="l"/>
                <a:tab pos="228498" algn="l"/>
                <a:tab pos="888599" algn="l"/>
                <a:tab pos="2716576" algn="l"/>
              </a:tabLst>
            </a:pPr>
            <a:r>
              <a:rPr lang="en-US" altLang="zh-CN" dirty="0" smtClean="0"/>
              <a:t>		</a:t>
            </a:r>
            <a:r>
              <a:rPr lang="en-US" altLang="zh-CN" dirty="0" smtClean="0">
                <a:solidFill>
                  <a:srgbClr val="FFFFFF"/>
                </a:solidFill>
                <a:latin typeface="Calibri" pitchFamily="18" charset="0"/>
                <a:cs typeface="Calibri" pitchFamily="18" charset="0"/>
              </a:rPr>
              <a:t>πίσω</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τον</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θόλο</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στομάχου,</a:t>
            </a:r>
          </a:p>
          <a:p>
            <a:pPr>
              <a:lnSpc>
                <a:spcPts val="2100"/>
              </a:lnSpc>
              <a:tabLst>
                <a:tab pos="177720" algn="l"/>
                <a:tab pos="228498" algn="l"/>
                <a:tab pos="888599" algn="l"/>
                <a:tab pos="2716576" algn="l"/>
              </a:tabLst>
            </a:pPr>
            <a:r>
              <a:rPr lang="en-US" altLang="zh-CN" dirty="0" smtClean="0"/>
              <a:t>		</a:t>
            </a:r>
            <a:r>
              <a:rPr lang="en-US" altLang="zh-CN" dirty="0" smtClean="0">
                <a:solidFill>
                  <a:srgbClr val="FFFFFF"/>
                </a:solidFill>
                <a:latin typeface="Calibri" pitchFamily="18" charset="0"/>
                <a:cs typeface="Calibri" pitchFamily="18" charset="0"/>
              </a:rPr>
              <a:t>κάτω</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τον</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αριστερό</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θόλο</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διαφράγματος,</a:t>
            </a:r>
          </a:p>
          <a:p>
            <a:pPr>
              <a:lnSpc>
                <a:spcPts val="2100"/>
              </a:lnSpc>
              <a:tabLst>
                <a:tab pos="177720" algn="l"/>
                <a:tab pos="228498" algn="l"/>
                <a:tab pos="888599" algn="l"/>
                <a:tab pos="2716576" algn="l"/>
              </a:tabLst>
            </a:pPr>
            <a:r>
              <a:rPr lang="en-US" altLang="zh-CN" dirty="0" smtClean="0"/>
              <a:t>		</a:t>
            </a:r>
            <a:r>
              <a:rPr lang="en-US" altLang="zh-CN" dirty="0" smtClean="0">
                <a:solidFill>
                  <a:srgbClr val="FFFFFF"/>
                </a:solidFill>
                <a:latin typeface="Calibri" pitchFamily="18" charset="0"/>
                <a:cs typeface="Calibri" pitchFamily="18" charset="0"/>
              </a:rPr>
              <a:t>πάνω</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αριστερό</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νεφρό</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επινεφρίδιο</a:t>
            </a:r>
          </a:p>
          <a:p>
            <a:pPr>
              <a:lnSpc>
                <a:spcPts val="3197"/>
              </a:lnSpc>
              <a:tabLst>
                <a:tab pos="177720" algn="l"/>
                <a:tab pos="228498" algn="l"/>
                <a:tab pos="888599" algn="l"/>
                <a:tab pos="2716576" algn="l"/>
              </a:tabLst>
            </a:pPr>
            <a:r>
              <a:rPr lang="en-US" altLang="zh-CN" dirty="0" smtClean="0">
                <a:solidFill>
                  <a:srgbClr val="FFFFFF"/>
                </a:solidFill>
                <a:latin typeface="Calibri" pitchFamily="18" charset="0"/>
                <a:cs typeface="Calibri" pitchFamily="18" charset="0"/>
              </a:rPr>
              <a:t>Αποτελείται</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δύο</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επιφάνειες</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έξω</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ή</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διαφραγματική</a:t>
            </a:r>
          </a:p>
          <a:p>
            <a:pPr>
              <a:lnSpc>
                <a:spcPts val="2100"/>
              </a:lnSpc>
              <a:tabLst>
                <a:tab pos="177720" algn="l"/>
                <a:tab pos="228498" algn="l"/>
                <a:tab pos="888599" algn="l"/>
                <a:tab pos="2716576" algn="l"/>
              </a:tabLst>
            </a:pPr>
            <a:r>
              <a:rPr lang="en-US" altLang="zh-CN" dirty="0" smtClean="0"/>
              <a:t>				</a:t>
            </a:r>
            <a:r>
              <a:rPr lang="en-US" altLang="zh-CN" dirty="0" smtClean="0">
                <a:solidFill>
                  <a:srgbClr val="FFFFFF"/>
                </a:solidFill>
                <a:latin typeface="Calibri" pitchFamily="18" charset="0"/>
                <a:cs typeface="Calibri"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έσω</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ή</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σπλαχνική</a:t>
            </a:r>
          </a:p>
          <a:p>
            <a:pPr>
              <a:lnSpc>
                <a:spcPts val="2297"/>
              </a:lnSpc>
              <a:tabLst>
                <a:tab pos="177720" algn="l"/>
                <a:tab pos="228498" algn="l"/>
                <a:tab pos="888599" algn="l"/>
                <a:tab pos="2716576" algn="l"/>
              </a:tabLst>
            </a:pPr>
            <a:r>
              <a:rPr lang="en-US" altLang="zh-CN" dirty="0" smtClean="0">
                <a:solidFill>
                  <a:srgbClr val="FFFFFF"/>
                </a:solidFill>
                <a:latin typeface="Calibri" pitchFamily="18" charset="0"/>
                <a:cs typeface="Calibri"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έσω</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επιφάνεια</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παρουσιάζει</a:t>
            </a:r>
          </a:p>
          <a:p>
            <a:pPr>
              <a:lnSpc>
                <a:spcPts val="2100"/>
              </a:lnSpc>
              <a:tabLst>
                <a:tab pos="177720" algn="l"/>
                <a:tab pos="228498" algn="l"/>
                <a:tab pos="888599" algn="l"/>
                <a:tab pos="2716576" algn="l"/>
              </a:tabLst>
            </a:pP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Calibri" pitchFamily="18" charset="0"/>
                <a:cs typeface="Calibri"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είσοδο</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σπληνικής</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αρτηρίας</a:t>
            </a:r>
          </a:p>
          <a:p>
            <a:pPr>
              <a:lnSpc>
                <a:spcPts val="2100"/>
              </a:lnSpc>
              <a:tabLst>
                <a:tab pos="177720" algn="l"/>
                <a:tab pos="228498" algn="l"/>
                <a:tab pos="888599" algn="l"/>
                <a:tab pos="2716576" algn="l"/>
              </a:tabLst>
            </a:pP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Calibri" pitchFamily="18" charset="0"/>
                <a:cs typeface="Calibri"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έξοδο</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σπληνικής</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φλέβας</a:t>
            </a:r>
          </a:p>
          <a:p>
            <a:pPr>
              <a:lnSpc>
                <a:spcPts val="1000"/>
              </a:lnSpc>
            </a:pPr>
            <a:endParaRPr lang="en-US" altLang="zh-CN" dirty="0" smtClean="0"/>
          </a:p>
          <a:p>
            <a:pPr>
              <a:lnSpc>
                <a:spcPts val="2597"/>
              </a:lnSpc>
              <a:tabLst>
                <a:tab pos="177720" algn="l"/>
                <a:tab pos="228498" algn="l"/>
                <a:tab pos="888599" algn="l"/>
                <a:tab pos="2716576" algn="l"/>
              </a:tabLst>
            </a:pPr>
            <a:r>
              <a:rPr lang="en-US" altLang="zh-CN" dirty="0" smtClean="0">
                <a:solidFill>
                  <a:srgbClr val="FFFFFF"/>
                </a:solidFill>
                <a:latin typeface="Calibri" pitchFamily="18" charset="0"/>
                <a:cs typeface="Calibri"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αγγείωση</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του</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οργάνου</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προέρχεται</a:t>
            </a:r>
          </a:p>
          <a:p>
            <a:pPr>
              <a:lnSpc>
                <a:spcPts val="2100"/>
              </a:lnSpc>
              <a:tabLst>
                <a:tab pos="177720" algn="l"/>
                <a:tab pos="228498" algn="l"/>
                <a:tab pos="888599" algn="l"/>
                <a:tab pos="2716576" algn="l"/>
              </a:tabLst>
            </a:pP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Calibri" pitchFamily="18" charset="0"/>
                <a:cs typeface="Calibri"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σπληνική</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αρτηρία</a:t>
            </a:r>
          </a:p>
          <a:p>
            <a:pPr>
              <a:lnSpc>
                <a:spcPts val="2100"/>
              </a:lnSpc>
              <a:tabLst>
                <a:tab pos="177720" algn="l"/>
                <a:tab pos="228498" algn="l"/>
                <a:tab pos="888599" algn="l"/>
                <a:tab pos="2716576" algn="l"/>
              </a:tabLst>
            </a:pPr>
            <a:r>
              <a:rPr lang="en-US" altLang="zh-CN" dirty="0" smtClean="0">
                <a:solidFill>
                  <a:srgbClr val="FFFFFF"/>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σπληνική</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φλέβα</a:t>
            </a:r>
          </a:p>
        </p:txBody>
      </p:sp>
      <p:sp>
        <p:nvSpPr>
          <p:cNvPr id="7" name="TextBox 1"/>
          <p:cNvSpPr txBox="1"/>
          <p:nvPr/>
        </p:nvSpPr>
        <p:spPr>
          <a:xfrm>
            <a:off x="8140702" y="3759200"/>
            <a:ext cx="961802" cy="379570"/>
          </a:xfrm>
          <a:prstGeom prst="rect">
            <a:avLst/>
          </a:prstGeom>
          <a:noFill/>
        </p:spPr>
        <p:txBody>
          <a:bodyPr wrap="none" lIns="0" tIns="0" rIns="0" bIns="45699" rtlCol="0">
            <a:spAutoFit/>
          </a:bodyPr>
          <a:lstStyle/>
          <a:p>
            <a:pPr>
              <a:lnSpc>
                <a:spcPts val="1100"/>
              </a:lnSpc>
              <a:tabLst>
                <a:tab pos="25390" algn="l"/>
              </a:tabLst>
            </a:pPr>
            <a:r>
              <a:rPr lang="en-US" altLang="zh-CN" dirty="0" smtClean="0"/>
              <a:t>	</a:t>
            </a:r>
            <a:r>
              <a:rPr lang="en-US" altLang="zh-CN" sz="900" dirty="0" smtClean="0">
                <a:solidFill>
                  <a:srgbClr val="000000"/>
                </a:solidFill>
                <a:latin typeface="Calibri" pitchFamily="18" charset="0"/>
                <a:cs typeface="Calibri" pitchFamily="18" charset="0"/>
              </a:rPr>
              <a:t>ΣΠΛΗΝΙΚΗ</a:t>
            </a:r>
            <a:r>
              <a:rPr lang="en-US" altLang="zh-CN" sz="900" dirty="0" smtClean="0">
                <a:latin typeface="Times New Roman" pitchFamily="18" charset="0"/>
                <a:cs typeface="Times New Roman" pitchFamily="18" charset="0"/>
              </a:rPr>
              <a:t> </a:t>
            </a:r>
            <a:r>
              <a:rPr lang="en-US" altLang="zh-CN" sz="900" dirty="0" smtClean="0">
                <a:solidFill>
                  <a:srgbClr val="000000"/>
                </a:solidFill>
                <a:latin typeface="Calibri" pitchFamily="18" charset="0"/>
                <a:cs typeface="Calibri" pitchFamily="18" charset="0"/>
              </a:rPr>
              <a:t>ΑΡΤΗΡΙΑ</a:t>
            </a:r>
          </a:p>
          <a:p>
            <a:pPr>
              <a:lnSpc>
                <a:spcPts val="1500"/>
              </a:lnSpc>
              <a:tabLst>
                <a:tab pos="25390" algn="l"/>
              </a:tabLst>
            </a:pPr>
            <a:r>
              <a:rPr lang="en-US" altLang="zh-CN" sz="900" dirty="0" smtClean="0">
                <a:solidFill>
                  <a:srgbClr val="000000"/>
                </a:solidFill>
                <a:latin typeface="Calibri" pitchFamily="18" charset="0"/>
                <a:cs typeface="Calibri" pitchFamily="18" charset="0"/>
              </a:rPr>
              <a:t>ΠΑΓΚΡΕΑΣ</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0" y="0"/>
            <a:ext cx="10691813" cy="7561263"/>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endParaRPr lang="en-US" altLang="zh-CN" dirty="0" smtClean="0">
              <a:solidFill>
                <a:srgbClr val="FFFFFF"/>
              </a:solidFill>
              <a:latin typeface="Calibri" pitchFamily="18" charset="0"/>
              <a:cs typeface="Calibri" pitchFamily="18" charset="0"/>
            </a:endParaRPr>
          </a:p>
          <a:p>
            <a:endParaRPr lang="en-US" altLang="zh-CN" dirty="0" smtClean="0">
              <a:solidFill>
                <a:srgbClr val="FFFFFF"/>
              </a:solidFill>
              <a:latin typeface="Calibri" pitchFamily="18" charset="0"/>
              <a:cs typeface="Calibri" pitchFamily="18" charset="0"/>
            </a:endParaRPr>
          </a:p>
          <a:p>
            <a:endParaRPr lang="en-US" altLang="zh-CN" dirty="0" smtClean="0">
              <a:solidFill>
                <a:srgbClr val="FFFFFF"/>
              </a:solidFill>
              <a:latin typeface="Calibri" pitchFamily="18" charset="0"/>
              <a:cs typeface="Calibri" pitchFamily="18" charset="0"/>
            </a:endParaRPr>
          </a:p>
          <a:p>
            <a:endParaRPr lang="en-US" altLang="zh-CN" dirty="0" smtClean="0">
              <a:solidFill>
                <a:srgbClr val="FFFFFF"/>
              </a:solidFill>
              <a:latin typeface="Calibri" pitchFamily="18" charset="0"/>
              <a:cs typeface="Calibri" pitchFamily="18" charset="0"/>
            </a:endParaRPr>
          </a:p>
          <a:p>
            <a:endParaRPr lang="en-US" altLang="zh-CN" dirty="0" smtClean="0">
              <a:solidFill>
                <a:srgbClr val="FFFFFF"/>
              </a:solidFill>
              <a:latin typeface="Calibri" pitchFamily="18" charset="0"/>
              <a:cs typeface="Calibri" pitchFamily="18" charset="0"/>
            </a:endParaRPr>
          </a:p>
          <a:p>
            <a:endParaRPr lang="en-US" altLang="zh-CN" dirty="0" smtClean="0">
              <a:solidFill>
                <a:srgbClr val="FFFFFF"/>
              </a:solidFill>
              <a:latin typeface="Calibri" pitchFamily="18" charset="0"/>
              <a:cs typeface="Calibri" pitchFamily="18" charset="0"/>
            </a:endParaRPr>
          </a:p>
          <a:p>
            <a:endParaRPr lang="en-US" altLang="zh-CN" dirty="0" smtClean="0">
              <a:solidFill>
                <a:srgbClr val="FFFFFF"/>
              </a:solidFill>
              <a:latin typeface="Calibri" pitchFamily="18" charset="0"/>
              <a:cs typeface="Calibri" pitchFamily="18" charset="0"/>
            </a:endParaRPr>
          </a:p>
          <a:p>
            <a:endParaRPr lang="en-US" altLang="zh-CN" dirty="0" smtClean="0">
              <a:solidFill>
                <a:srgbClr val="FFFFFF"/>
              </a:solidFill>
              <a:latin typeface="Calibri" pitchFamily="18" charset="0"/>
              <a:cs typeface="Calibri" pitchFamily="18" charset="0"/>
            </a:endParaRPr>
          </a:p>
          <a:p>
            <a:endParaRPr lang="en-US" altLang="zh-CN" dirty="0" smtClean="0">
              <a:solidFill>
                <a:srgbClr val="FFFFFF"/>
              </a:solidFill>
              <a:latin typeface="Calibri" pitchFamily="18" charset="0"/>
              <a:cs typeface="Calibri" pitchFamily="18" charset="0"/>
            </a:endParaRPr>
          </a:p>
          <a:p>
            <a:endParaRPr lang="en-US" altLang="zh-CN" dirty="0" smtClean="0">
              <a:solidFill>
                <a:srgbClr val="FFFFFF"/>
              </a:solidFill>
              <a:latin typeface="Calibri" pitchFamily="18" charset="0"/>
              <a:cs typeface="Calibri" pitchFamily="18" charset="0"/>
            </a:endParaRPr>
          </a:p>
          <a:p>
            <a:endParaRPr lang="en-US" altLang="zh-CN" dirty="0" smtClean="0">
              <a:solidFill>
                <a:srgbClr val="FFFFFF"/>
              </a:solidFill>
              <a:latin typeface="Calibri" pitchFamily="18" charset="0"/>
              <a:cs typeface="Calibri" pitchFamily="18" charset="0"/>
            </a:endParaRPr>
          </a:p>
          <a:p>
            <a:endParaRPr lang="en-US" altLang="zh-CN" dirty="0" smtClean="0">
              <a:solidFill>
                <a:srgbClr val="FFFFFF"/>
              </a:solidFill>
              <a:latin typeface="Calibri" pitchFamily="18" charset="0"/>
              <a:cs typeface="Calibri" pitchFamily="18" charset="0"/>
            </a:endParaRPr>
          </a:p>
          <a:p>
            <a:endParaRPr lang="en-US" altLang="zh-CN" dirty="0" smtClean="0">
              <a:solidFill>
                <a:srgbClr val="FFFFFF"/>
              </a:solidFill>
              <a:latin typeface="Calibri" pitchFamily="18" charset="0"/>
              <a:cs typeface="Calibri" pitchFamily="18" charset="0"/>
            </a:endParaRPr>
          </a:p>
          <a:p>
            <a:endParaRPr lang="en-US" altLang="zh-CN" dirty="0" smtClean="0">
              <a:solidFill>
                <a:srgbClr val="FFFFFF"/>
              </a:solidFill>
              <a:latin typeface="Calibri" pitchFamily="18" charset="0"/>
              <a:cs typeface="Calibri" pitchFamily="18" charset="0"/>
            </a:endParaRPr>
          </a:p>
          <a:p>
            <a:r>
              <a:rPr lang="en-US" altLang="zh-CN" b="1" dirty="0" smtClean="0">
                <a:solidFill>
                  <a:srgbClr val="FFFFFF"/>
                </a:solidFill>
                <a:latin typeface="Calibri" pitchFamily="18" charset="0"/>
                <a:cs typeface="Calibri" pitchFamily="18" charset="0"/>
              </a:rPr>
              <a:t>Η</a:t>
            </a:r>
            <a:r>
              <a:rPr lang="en-US" altLang="zh-CN" b="1" dirty="0" smtClean="0">
                <a:latin typeface="Times New Roman" pitchFamily="18" charset="0"/>
                <a:cs typeface="Times New Roman" pitchFamily="18" charset="0"/>
              </a:rPr>
              <a:t> </a:t>
            </a:r>
            <a:r>
              <a:rPr lang="en-US" altLang="zh-CN" b="1" dirty="0" err="1" smtClean="0">
                <a:solidFill>
                  <a:srgbClr val="FFFFFF"/>
                </a:solidFill>
                <a:latin typeface="Calibri" pitchFamily="18" charset="0"/>
                <a:cs typeface="Calibri" pitchFamily="18" charset="0"/>
              </a:rPr>
              <a:t>λειτουργία</a:t>
            </a:r>
            <a:r>
              <a:rPr lang="en-US" altLang="zh-CN" b="1" dirty="0" smtClean="0">
                <a:latin typeface="Times New Roman" pitchFamily="18" charset="0"/>
                <a:cs typeface="Times New Roman" pitchFamily="18" charset="0"/>
              </a:rPr>
              <a:t> </a:t>
            </a:r>
            <a:r>
              <a:rPr lang="en-US" altLang="zh-CN" b="1" dirty="0" err="1" smtClean="0">
                <a:solidFill>
                  <a:srgbClr val="FFFFFF"/>
                </a:solidFill>
                <a:latin typeface="Calibri" pitchFamily="18" charset="0"/>
                <a:cs typeface="Calibri" pitchFamily="18" charset="0"/>
              </a:rPr>
              <a:t>του</a:t>
            </a:r>
            <a:r>
              <a:rPr lang="en-US" altLang="zh-CN" b="1" dirty="0" smtClean="0">
                <a:latin typeface="Times New Roman" pitchFamily="18" charset="0"/>
                <a:cs typeface="Times New Roman" pitchFamily="18" charset="0"/>
              </a:rPr>
              <a:t> </a:t>
            </a:r>
            <a:r>
              <a:rPr lang="en-US" altLang="zh-CN" b="1" dirty="0" err="1" smtClean="0">
                <a:solidFill>
                  <a:srgbClr val="FFFFFF"/>
                </a:solidFill>
                <a:latin typeface="Calibri" pitchFamily="18" charset="0"/>
                <a:cs typeface="Calibri" pitchFamily="18" charset="0"/>
              </a:rPr>
              <a:t>σπλήνα</a:t>
            </a:r>
            <a:r>
              <a:rPr lang="en-US" altLang="zh-CN" b="1" dirty="0" smtClean="0">
                <a:latin typeface="Times New Roman" pitchFamily="18" charset="0"/>
                <a:cs typeface="Times New Roman" pitchFamily="18" charset="0"/>
              </a:rPr>
              <a:t> </a:t>
            </a:r>
            <a:r>
              <a:rPr lang="en-US" altLang="zh-CN" b="1" dirty="0" err="1" smtClean="0">
                <a:solidFill>
                  <a:srgbClr val="FFFFFF"/>
                </a:solidFill>
                <a:latin typeface="Calibri" pitchFamily="18" charset="0"/>
                <a:cs typeface="Calibri" pitchFamily="18" charset="0"/>
              </a:rPr>
              <a:t>είναι</a:t>
            </a:r>
            <a:r>
              <a:rPr lang="en-US" altLang="zh-CN" b="1" dirty="0" smtClean="0">
                <a:latin typeface="Times New Roman" pitchFamily="18" charset="0"/>
                <a:cs typeface="Times New Roman" pitchFamily="18" charset="0"/>
              </a:rPr>
              <a:t> </a:t>
            </a:r>
            <a:endParaRPr lang="en-US" altLang="zh-CN" b="1"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1.</a:t>
            </a:r>
            <a:r>
              <a:rPr lang="el-GR" dirty="0" smtClean="0"/>
              <a:t>Αποτελεί </a:t>
            </a:r>
            <a:r>
              <a:rPr lang="el-GR" dirty="0" smtClean="0"/>
              <a:t>αιμοποιητικό όργανο κατά την </a:t>
            </a:r>
            <a:r>
              <a:rPr lang="el-GR" dirty="0" smtClean="0">
                <a:hlinkClick r:id="rId3" tooltip="Έμβρυο"/>
              </a:rPr>
              <a:t>εμβρυϊκή</a:t>
            </a:r>
            <a:r>
              <a:rPr lang="el-GR" dirty="0" smtClean="0"/>
              <a:t> ζωή (παραγωγή ερυθρών </a:t>
            </a:r>
            <a:r>
              <a:rPr lang="el-GR" dirty="0" smtClean="0"/>
              <a:t>αιμοσφαιρίων</a:t>
            </a:r>
            <a:r>
              <a:rPr lang="en-US" dirty="0" smtClean="0"/>
              <a:t>.</a:t>
            </a:r>
            <a:r>
              <a:rPr lang="el-GR" dirty="0" smtClean="0"/>
              <a:t>)</a:t>
            </a:r>
            <a:endParaRPr lang="el-GR" dirty="0" smtClean="0"/>
          </a:p>
          <a:p>
            <a:r>
              <a:rPr lang="en-US" dirty="0" smtClean="0"/>
              <a:t>2.</a:t>
            </a:r>
            <a:r>
              <a:rPr lang="el-GR" dirty="0" smtClean="0"/>
              <a:t>λειτουργεί </a:t>
            </a:r>
            <a:r>
              <a:rPr lang="el-GR" dirty="0" smtClean="0"/>
              <a:t>ως </a:t>
            </a:r>
            <a:r>
              <a:rPr lang="el-GR" dirty="0" smtClean="0">
                <a:hlinkClick r:id="rId4" tooltip="Διήθηση"/>
              </a:rPr>
              <a:t>ηθμός</a:t>
            </a:r>
            <a:r>
              <a:rPr lang="el-GR" dirty="0" smtClean="0"/>
              <a:t> (φίλτρο) και καθαρίζει το αίμα </a:t>
            </a:r>
          </a:p>
          <a:p>
            <a:pPr lvl="1"/>
            <a:r>
              <a:rPr lang="el-GR" dirty="0" smtClean="0"/>
              <a:t>από </a:t>
            </a:r>
            <a:r>
              <a:rPr lang="el-GR" dirty="0" err="1" smtClean="0"/>
              <a:t>γηρασμένα</a:t>
            </a:r>
            <a:r>
              <a:rPr lang="el-GR" dirty="0" smtClean="0"/>
              <a:t> ή παθολογικά ερυθρά αιμοσφαίρια</a:t>
            </a:r>
          </a:p>
          <a:p>
            <a:pPr lvl="1"/>
            <a:r>
              <a:rPr lang="el-GR" dirty="0" smtClean="0"/>
              <a:t>από έγκλειστα που υπάρχουν εντός των </a:t>
            </a:r>
            <a:r>
              <a:rPr lang="el-GR" dirty="0" err="1" smtClean="0"/>
              <a:t>ερυθροκυττάρων</a:t>
            </a:r>
            <a:r>
              <a:rPr lang="el-GR" dirty="0" smtClean="0"/>
              <a:t> ή ξένα σωματίδια</a:t>
            </a:r>
          </a:p>
          <a:p>
            <a:pPr lvl="1"/>
            <a:r>
              <a:rPr lang="el-GR" dirty="0" smtClean="0"/>
              <a:t>από </a:t>
            </a:r>
            <a:r>
              <a:rPr lang="el-GR" dirty="0" smtClean="0">
                <a:hlinkClick r:id="rId5" tooltip="Αντιγόνο"/>
              </a:rPr>
              <a:t>αντιγόνα</a:t>
            </a:r>
            <a:r>
              <a:rPr lang="el-GR" dirty="0" smtClean="0"/>
              <a:t> και </a:t>
            </a:r>
            <a:r>
              <a:rPr lang="el-GR" dirty="0" smtClean="0">
                <a:hlinkClick r:id="rId6" tooltip="Μικροοργανισμός"/>
              </a:rPr>
              <a:t>μικροοργανισμούς</a:t>
            </a:r>
            <a:endParaRPr lang="el-GR" dirty="0" smtClean="0"/>
          </a:p>
          <a:p>
            <a:r>
              <a:rPr lang="en-US" dirty="0" smtClean="0"/>
              <a:t>2.</a:t>
            </a:r>
            <a:r>
              <a:rPr lang="el-GR" dirty="0" smtClean="0"/>
              <a:t>παίζει </a:t>
            </a:r>
            <a:r>
              <a:rPr lang="el-GR" dirty="0" smtClean="0"/>
              <a:t>σημαντικό ρόλο στη μη ειδική και ειδική </a:t>
            </a:r>
            <a:r>
              <a:rPr lang="el-GR" dirty="0" smtClean="0">
                <a:hlinkClick r:id="rId7" tooltip="Ανοσία (δεν έχει γραφτεί ακόμα)"/>
              </a:rPr>
              <a:t>ανοσία</a:t>
            </a:r>
            <a:r>
              <a:rPr lang="el-GR" dirty="0" smtClean="0"/>
              <a:t> του οργανισμού</a:t>
            </a:r>
          </a:p>
          <a:p>
            <a:r>
              <a:rPr lang="en-US" dirty="0" smtClean="0"/>
              <a:t>3.</a:t>
            </a:r>
            <a:r>
              <a:rPr lang="el-GR" dirty="0" smtClean="0"/>
              <a:t>συμμετέχει </a:t>
            </a:r>
            <a:r>
              <a:rPr lang="el-GR" dirty="0" smtClean="0"/>
              <a:t>στο </a:t>
            </a:r>
            <a:r>
              <a:rPr lang="el-GR" dirty="0" smtClean="0">
                <a:hlinkClick r:id="rId8" tooltip="Μεταβολισμός"/>
              </a:rPr>
              <a:t>μεταβολισμό</a:t>
            </a:r>
            <a:r>
              <a:rPr lang="el-GR" dirty="0" smtClean="0"/>
              <a:t> του </a:t>
            </a:r>
            <a:r>
              <a:rPr lang="el-GR" dirty="0" smtClean="0">
                <a:hlinkClick r:id="rId9" tooltip="Σίδηρος"/>
              </a:rPr>
              <a:t>σιδήρου</a:t>
            </a:r>
            <a:endParaRPr lang="el-GR" dirty="0" smtClean="0"/>
          </a:p>
          <a:p>
            <a:r>
              <a:rPr lang="en-US" dirty="0" smtClean="0"/>
              <a:t>4.</a:t>
            </a:r>
            <a:r>
              <a:rPr lang="el-GR" dirty="0" smtClean="0"/>
              <a:t>λειτουργεί </a:t>
            </a:r>
            <a:r>
              <a:rPr lang="el-GR" dirty="0" smtClean="0"/>
              <a:t>ως αποθήκη λευκών αιμοσφαιρίων και αιμοπεταλίων </a:t>
            </a:r>
            <a:r>
              <a:rPr lang="en-US" dirty="0" smtClean="0"/>
              <a:t>.</a:t>
            </a:r>
            <a:endParaRPr lang="el-GR" dirty="0"/>
          </a:p>
        </p:txBody>
      </p:sp>
      <p:sp>
        <p:nvSpPr>
          <p:cNvPr id="3" name="Freeform 3"/>
          <p:cNvSpPr/>
          <p:nvPr/>
        </p:nvSpPr>
        <p:spPr>
          <a:xfrm>
            <a:off x="3581403" y="1565147"/>
            <a:ext cx="765047" cy="15239"/>
          </a:xfrm>
          <a:custGeom>
            <a:avLst/>
            <a:gdLst>
              <a:gd name="connsiteX0" fmla="*/ 0 w 765047"/>
              <a:gd name="connsiteY0" fmla="*/ 7619 h 15239"/>
              <a:gd name="connsiteX1" fmla="*/ 765047 w 765047"/>
              <a:gd name="connsiteY1" fmla="*/ 7619 h 15239"/>
            </a:gdLst>
            <a:ahLst/>
            <a:cxnLst>
              <a:cxn ang="0">
                <a:pos x="connsiteX0" y="connsiteY0"/>
              </a:cxn>
              <a:cxn ang="1">
                <a:pos x="connsiteX1" y="connsiteY1"/>
              </a:cxn>
            </a:cxnLst>
            <a:rect l="l" t="t" r="r" b="b"/>
            <a:pathLst>
              <a:path w="765047" h="15239">
                <a:moveTo>
                  <a:pt x="0" y="7619"/>
                </a:moveTo>
                <a:lnTo>
                  <a:pt x="765047" y="7619"/>
                </a:lnTo>
              </a:path>
            </a:pathLst>
          </a:custGeom>
          <a:ln w="12700">
            <a:solidFill>
              <a:srgbClr val="FFFFFF">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91399" tIns="45699" rIns="91399" bIns="45699" rtlCol="0" anchor="ctr"/>
          <a:lstStyle/>
          <a:p>
            <a:pPr algn="ctr"/>
            <a:endParaRPr lang="zh-CN" altLang="en-US"/>
          </a:p>
        </p:txBody>
      </p:sp>
      <p:pic>
        <p:nvPicPr>
          <p:cNvPr id="7" name="Picture 3"/>
          <p:cNvPicPr>
            <a:picLocks noChangeAspect="1" noChangeArrowheads="1"/>
          </p:cNvPicPr>
          <p:nvPr/>
        </p:nvPicPr>
        <p:blipFill>
          <a:blip r:embed="rId10" cstate="print"/>
          <a:srcRect/>
          <a:stretch>
            <a:fillRect/>
          </a:stretch>
        </p:blipFill>
        <p:spPr bwMode="auto">
          <a:xfrm>
            <a:off x="4964906" y="1875631"/>
            <a:ext cx="5105400" cy="2819400"/>
          </a:xfrm>
          <a:prstGeom prst="rect">
            <a:avLst/>
          </a:prstGeom>
          <a:noFill/>
        </p:spPr>
      </p:pic>
      <p:sp>
        <p:nvSpPr>
          <p:cNvPr id="2" name="TextBox 1"/>
          <p:cNvSpPr txBox="1"/>
          <p:nvPr/>
        </p:nvSpPr>
        <p:spPr>
          <a:xfrm>
            <a:off x="1078706" y="351631"/>
            <a:ext cx="7992124" cy="1546556"/>
          </a:xfrm>
          <a:prstGeom prst="rect">
            <a:avLst/>
          </a:prstGeom>
          <a:noFill/>
        </p:spPr>
        <p:txBody>
          <a:bodyPr wrap="none" lIns="0" tIns="0" rIns="0" bIns="45699" rtlCol="0">
            <a:spAutoFit/>
          </a:bodyPr>
          <a:lstStyle/>
          <a:p>
            <a:pPr>
              <a:lnSpc>
                <a:spcPts val="2200"/>
              </a:lnSpc>
              <a:tabLst>
                <a:tab pos="50776" algn="l"/>
                <a:tab pos="114248" algn="l"/>
                <a:tab pos="139637" algn="l"/>
              </a:tabLst>
            </a:pPr>
            <a:r>
              <a:rPr lang="en-US" altLang="zh-CN" dirty="0" smtClean="0">
                <a:solidFill>
                  <a:srgbClr val="FFFFFF"/>
                </a:solidFill>
                <a:latin typeface="Calibri" pitchFamily="18" charset="0"/>
                <a:cs typeface="Calibri"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σπλήνα</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αποτελείται</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εξωτερικά</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κάψα</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εσωτερικά</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παρέγχυμα</a:t>
            </a:r>
          </a:p>
          <a:p>
            <a:pPr>
              <a:lnSpc>
                <a:spcPts val="1000"/>
              </a:lnSpc>
            </a:pPr>
            <a:endParaRPr lang="en-US" altLang="zh-CN" dirty="0" smtClean="0"/>
          </a:p>
          <a:p>
            <a:pPr>
              <a:lnSpc>
                <a:spcPts val="2500"/>
              </a:lnSpc>
              <a:tabLst>
                <a:tab pos="50776" algn="l"/>
                <a:tab pos="114248" algn="l"/>
                <a:tab pos="139637" algn="l"/>
              </a:tabLst>
            </a:pPr>
            <a:r>
              <a:rPr lang="en-US" altLang="zh-CN" dirty="0" smtClean="0"/>
              <a:t>	</a:t>
            </a:r>
            <a:r>
              <a:rPr lang="en-US" altLang="zh-CN" dirty="0" smtClean="0">
                <a:solidFill>
                  <a:srgbClr val="FFFFFF"/>
                </a:solidFill>
                <a:latin typeface="Calibri" pitchFamily="18" charset="0"/>
                <a:cs typeface="Calibri"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παρέγχυμα</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ονομάζεται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πολφός</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διακρίνεται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σε</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λευκό</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ερυθρό.</a:t>
            </a:r>
          </a:p>
          <a:p>
            <a:pPr>
              <a:lnSpc>
                <a:spcPts val="1000"/>
              </a:lnSpc>
            </a:pPr>
            <a:endParaRPr lang="en-US" altLang="zh-CN" dirty="0" smtClean="0"/>
          </a:p>
          <a:p>
            <a:pPr>
              <a:lnSpc>
                <a:spcPts val="2400"/>
              </a:lnSpc>
              <a:tabLst>
                <a:tab pos="50776" algn="l"/>
                <a:tab pos="114248" algn="l"/>
                <a:tab pos="139637" algn="l"/>
              </a:tabLst>
            </a:pPr>
            <a:r>
              <a:rPr lang="en-US" altLang="zh-CN" dirty="0" smtClean="0"/>
              <a:t>		</a:t>
            </a: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Calibri" pitchFamily="18" charset="0"/>
                <a:cs typeface="Calibri" pitchFamily="18" charset="0"/>
              </a:rPr>
              <a:t>ο</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λευκός</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αποτελείται</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τα</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Μαλπιγιανά</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σωμάτια</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που</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λεμφοκύτταρα</a:t>
            </a:r>
          </a:p>
          <a:p>
            <a:pPr>
              <a:lnSpc>
                <a:spcPts val="2597"/>
              </a:lnSpc>
              <a:tabLst>
                <a:tab pos="50776" algn="l"/>
                <a:tab pos="114248" algn="l"/>
                <a:tab pos="139637" algn="l"/>
              </a:tabLst>
            </a:pPr>
            <a:r>
              <a:rPr lang="en-US" altLang="zh-CN" dirty="0" smtClean="0"/>
              <a:t>			</a:t>
            </a: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Calibri" pitchFamily="18" charset="0"/>
                <a:cs typeface="Calibri" pitchFamily="18" charset="0"/>
              </a:rPr>
              <a:t>ο</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ερυθρός</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ερυθρά</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αιμοσφαίρια</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μεγάλα</a:t>
            </a:r>
            <a:r>
              <a:rPr lang="en-US" altLang="zh-CN" dirty="0" smtClean="0">
                <a:latin typeface="Times New Roman" pitchFamily="18" charset="0"/>
                <a:cs typeface="Times New Roman" pitchFamily="18" charset="0"/>
              </a:rPr>
              <a:t> </a:t>
            </a:r>
            <a:r>
              <a:rPr lang="en-US" altLang="zh-CN" dirty="0" smtClean="0">
                <a:solidFill>
                  <a:srgbClr val="FFFFFF"/>
                </a:solidFill>
                <a:latin typeface="Calibri" pitchFamily="18" charset="0"/>
                <a:cs typeface="Calibri" pitchFamily="18" charset="0"/>
              </a:rPr>
              <a:t>λεμφοκύτταρα.</a:t>
            </a:r>
          </a:p>
        </p:txBody>
      </p:sp>
      <p:pic>
        <p:nvPicPr>
          <p:cNvPr id="10" name="Picture 2" descr="https://upload.wikimedia.org/wikipedia/commons/e/ee/Spleen.jpg"/>
          <p:cNvPicPr>
            <a:picLocks noChangeAspect="1" noChangeArrowheads="1"/>
          </p:cNvPicPr>
          <p:nvPr/>
        </p:nvPicPr>
        <p:blipFill>
          <a:blip r:embed="rId11" cstate="print"/>
          <a:srcRect/>
          <a:stretch>
            <a:fillRect/>
          </a:stretch>
        </p:blipFill>
        <p:spPr bwMode="auto">
          <a:xfrm>
            <a:off x="0" y="2028031"/>
            <a:ext cx="4888706" cy="2345532"/>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0836" name="Object 4"/>
          <p:cNvGraphicFramePr>
            <a:graphicFrameLocks noChangeAspect="1"/>
          </p:cNvGraphicFramePr>
          <p:nvPr>
            <p:ph idx="1"/>
          </p:nvPr>
        </p:nvGraphicFramePr>
        <p:xfrm>
          <a:off x="0" y="0"/>
          <a:ext cx="10691813" cy="7561263"/>
        </p:xfrm>
        <a:graphic>
          <a:graphicData uri="http://schemas.openxmlformats.org/presentationml/2006/ole">
            <p:oleObj spid="_x0000_s1026" name="Bitmap Image" r:id="rId3" imgW="6180952" imgH="8888066" progId="Paint.Picture">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3906" y="275431"/>
            <a:ext cx="9525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3" name="Freeform 3"/>
          <p:cNvSpPr/>
          <p:nvPr/>
        </p:nvSpPr>
        <p:spPr>
          <a:xfrm>
            <a:off x="1043942" y="4216907"/>
            <a:ext cx="2170175" cy="24384"/>
          </a:xfrm>
          <a:custGeom>
            <a:avLst/>
            <a:gdLst>
              <a:gd name="connsiteX0" fmla="*/ 0 w 2170175"/>
              <a:gd name="connsiteY0" fmla="*/ 12192 h 24384"/>
              <a:gd name="connsiteX1" fmla="*/ 2170175 w 2170175"/>
              <a:gd name="connsiteY1" fmla="*/ 12192 h 24384"/>
            </a:gdLst>
            <a:ahLst/>
            <a:cxnLst>
              <a:cxn ang="0">
                <a:pos x="connsiteX0" y="connsiteY0"/>
              </a:cxn>
              <a:cxn ang="1">
                <a:pos x="connsiteX1" y="connsiteY1"/>
              </a:cxn>
            </a:cxnLst>
            <a:rect l="l" t="t" r="r" b="b"/>
            <a:pathLst>
              <a:path w="2170175" h="24384">
                <a:moveTo>
                  <a:pt x="0" y="12192"/>
                </a:moveTo>
                <a:lnTo>
                  <a:pt x="2170175" y="12192"/>
                </a:lnTo>
              </a:path>
            </a:pathLst>
          </a:custGeom>
          <a:ln w="25400">
            <a:solidFill>
              <a:srgbClr val="F2F2F2">
                <a:alpha val="100000"/>
              </a:srgbClr>
            </a:solidFill>
            <a:prstDash val="solid"/>
          </a:ln>
        </p:spPr>
        <p:style>
          <a:lnRef idx="1">
            <a:schemeClr val="accent1"/>
          </a:lnRef>
          <a:fillRef idx="0">
            <a:schemeClr val="accent1"/>
          </a:fillRef>
          <a:effectRef idx="0">
            <a:schemeClr val="accent1"/>
          </a:effectRef>
          <a:fontRef idx="minor">
            <a:schemeClr val="tx1"/>
          </a:fontRef>
        </p:style>
        <p:txBody>
          <a:bodyPr lIns="91399" tIns="45699" rIns="91399" bIns="45699" rtlCol="0" anchor="ctr"/>
          <a:lstStyle/>
          <a:p>
            <a:pPr algn="ctr"/>
            <a:endParaRPr lang="zh-CN" altLang="en-US"/>
          </a:p>
        </p:txBody>
      </p:sp>
      <p:sp>
        <p:nvSpPr>
          <p:cNvPr id="5" name="Freeform 3"/>
          <p:cNvSpPr/>
          <p:nvPr/>
        </p:nvSpPr>
        <p:spPr>
          <a:xfrm>
            <a:off x="7001255" y="1895855"/>
            <a:ext cx="156972" cy="1537716"/>
          </a:xfrm>
          <a:custGeom>
            <a:avLst/>
            <a:gdLst>
              <a:gd name="connsiteX0" fmla="*/ 0 w 156972"/>
              <a:gd name="connsiteY0" fmla="*/ 0 h 1537716"/>
              <a:gd name="connsiteX1" fmla="*/ 15240 w 156972"/>
              <a:gd name="connsiteY1" fmla="*/ 0 h 1537716"/>
              <a:gd name="connsiteX2" fmla="*/ 28956 w 156972"/>
              <a:gd name="connsiteY2" fmla="*/ 0 h 1537716"/>
              <a:gd name="connsiteX3" fmla="*/ 41147 w 156972"/>
              <a:gd name="connsiteY3" fmla="*/ 1523 h 1537716"/>
              <a:gd name="connsiteX4" fmla="*/ 53340 w 156972"/>
              <a:gd name="connsiteY4" fmla="*/ 3048 h 1537716"/>
              <a:gd name="connsiteX5" fmla="*/ 62484 w 156972"/>
              <a:gd name="connsiteY5" fmla="*/ 4572 h 1537716"/>
              <a:gd name="connsiteX6" fmla="*/ 67056 w 156972"/>
              <a:gd name="connsiteY6" fmla="*/ 6095 h 1537716"/>
              <a:gd name="connsiteX7" fmla="*/ 70104 w 156972"/>
              <a:gd name="connsiteY7" fmla="*/ 7619 h 1537716"/>
              <a:gd name="connsiteX8" fmla="*/ 74676 w 156972"/>
              <a:gd name="connsiteY8" fmla="*/ 9144 h 1537716"/>
              <a:gd name="connsiteX9" fmla="*/ 76200 w 156972"/>
              <a:gd name="connsiteY9" fmla="*/ 9144 h 1537716"/>
              <a:gd name="connsiteX10" fmla="*/ 77723 w 156972"/>
              <a:gd name="connsiteY10" fmla="*/ 10667 h 1537716"/>
              <a:gd name="connsiteX11" fmla="*/ 80772 w 156972"/>
              <a:gd name="connsiteY11" fmla="*/ 13716 h 1537716"/>
              <a:gd name="connsiteX12" fmla="*/ 82296 w 156972"/>
              <a:gd name="connsiteY12" fmla="*/ 15239 h 1537716"/>
              <a:gd name="connsiteX13" fmla="*/ 83820 w 156972"/>
              <a:gd name="connsiteY13" fmla="*/ 19811 h 1537716"/>
              <a:gd name="connsiteX14" fmla="*/ 83820 w 156972"/>
              <a:gd name="connsiteY14" fmla="*/ 19811 h 1537716"/>
              <a:gd name="connsiteX15" fmla="*/ 85344 w 156972"/>
              <a:gd name="connsiteY15" fmla="*/ 24383 h 1537716"/>
              <a:gd name="connsiteX16" fmla="*/ 85344 w 156972"/>
              <a:gd name="connsiteY16" fmla="*/ 755903 h 1537716"/>
              <a:gd name="connsiteX17" fmla="*/ 83820 w 156972"/>
              <a:gd name="connsiteY17" fmla="*/ 752855 h 1537716"/>
              <a:gd name="connsiteX18" fmla="*/ 85344 w 156972"/>
              <a:gd name="connsiteY18" fmla="*/ 754379 h 1537716"/>
              <a:gd name="connsiteX19" fmla="*/ 82296 w 156972"/>
              <a:gd name="connsiteY19" fmla="*/ 748283 h 1537716"/>
              <a:gd name="connsiteX20" fmla="*/ 83820 w 156972"/>
              <a:gd name="connsiteY20" fmla="*/ 749807 h 1537716"/>
              <a:gd name="connsiteX21" fmla="*/ 80772 w 156972"/>
              <a:gd name="connsiteY21" fmla="*/ 748283 h 1537716"/>
              <a:gd name="connsiteX22" fmla="*/ 82296 w 156972"/>
              <a:gd name="connsiteY22" fmla="*/ 749807 h 1537716"/>
              <a:gd name="connsiteX23" fmla="*/ 83820 w 156972"/>
              <a:gd name="connsiteY23" fmla="*/ 749807 h 1537716"/>
              <a:gd name="connsiteX24" fmla="*/ 85344 w 156972"/>
              <a:gd name="connsiteY24" fmla="*/ 749807 h 1537716"/>
              <a:gd name="connsiteX25" fmla="*/ 88392 w 156972"/>
              <a:gd name="connsiteY25" fmla="*/ 751332 h 1537716"/>
              <a:gd name="connsiteX26" fmla="*/ 96011 w 156972"/>
              <a:gd name="connsiteY26" fmla="*/ 752855 h 1537716"/>
              <a:gd name="connsiteX27" fmla="*/ 105156 w 156972"/>
              <a:gd name="connsiteY27" fmla="*/ 754379 h 1537716"/>
              <a:gd name="connsiteX28" fmla="*/ 117347 w 156972"/>
              <a:gd name="connsiteY28" fmla="*/ 754379 h 1537716"/>
              <a:gd name="connsiteX29" fmla="*/ 131064 w 156972"/>
              <a:gd name="connsiteY29" fmla="*/ 755903 h 1537716"/>
              <a:gd name="connsiteX30" fmla="*/ 144780 w 156972"/>
              <a:gd name="connsiteY30" fmla="*/ 755903 h 1537716"/>
              <a:gd name="connsiteX31" fmla="*/ 156972 w 156972"/>
              <a:gd name="connsiteY31" fmla="*/ 768095 h 1537716"/>
              <a:gd name="connsiteX32" fmla="*/ 144780 w 156972"/>
              <a:gd name="connsiteY32" fmla="*/ 780288 h 1537716"/>
              <a:gd name="connsiteX33" fmla="*/ 129540 w 156972"/>
              <a:gd name="connsiteY33" fmla="*/ 781811 h 1537716"/>
              <a:gd name="connsiteX34" fmla="*/ 117347 w 156972"/>
              <a:gd name="connsiteY34" fmla="*/ 781811 h 1537716"/>
              <a:gd name="connsiteX35" fmla="*/ 105156 w 156972"/>
              <a:gd name="connsiteY35" fmla="*/ 783335 h 1537716"/>
              <a:gd name="connsiteX36" fmla="*/ 96011 w 156972"/>
              <a:gd name="connsiteY36" fmla="*/ 784860 h 1537716"/>
              <a:gd name="connsiteX37" fmla="*/ 86868 w 156972"/>
              <a:gd name="connsiteY37" fmla="*/ 786383 h 1537716"/>
              <a:gd name="connsiteX38" fmla="*/ 83820 w 156972"/>
              <a:gd name="connsiteY38" fmla="*/ 786383 h 1537716"/>
              <a:gd name="connsiteX39" fmla="*/ 82296 w 156972"/>
              <a:gd name="connsiteY39" fmla="*/ 787907 h 1537716"/>
              <a:gd name="connsiteX40" fmla="*/ 80772 w 156972"/>
              <a:gd name="connsiteY40" fmla="*/ 787907 h 1537716"/>
              <a:gd name="connsiteX41" fmla="*/ 82296 w 156972"/>
              <a:gd name="connsiteY41" fmla="*/ 787907 h 1537716"/>
              <a:gd name="connsiteX42" fmla="*/ 80772 w 156972"/>
              <a:gd name="connsiteY42" fmla="*/ 787907 h 1537716"/>
              <a:gd name="connsiteX43" fmla="*/ 83820 w 156972"/>
              <a:gd name="connsiteY43" fmla="*/ 786383 h 1537716"/>
              <a:gd name="connsiteX44" fmla="*/ 82296 w 156972"/>
              <a:gd name="connsiteY44" fmla="*/ 787907 h 1537716"/>
              <a:gd name="connsiteX45" fmla="*/ 85344 w 156972"/>
              <a:gd name="connsiteY45" fmla="*/ 783335 h 1537716"/>
              <a:gd name="connsiteX46" fmla="*/ 83820 w 156972"/>
              <a:gd name="connsiteY46" fmla="*/ 783335 h 1537716"/>
              <a:gd name="connsiteX47" fmla="*/ 85344 w 156972"/>
              <a:gd name="connsiteY47" fmla="*/ 780288 h 1537716"/>
              <a:gd name="connsiteX48" fmla="*/ 85344 w 156972"/>
              <a:gd name="connsiteY48" fmla="*/ 1511808 h 1537716"/>
              <a:gd name="connsiteX49" fmla="*/ 83820 w 156972"/>
              <a:gd name="connsiteY49" fmla="*/ 1516379 h 1537716"/>
              <a:gd name="connsiteX50" fmla="*/ 83820 w 156972"/>
              <a:gd name="connsiteY50" fmla="*/ 1517903 h 1537716"/>
              <a:gd name="connsiteX51" fmla="*/ 80772 w 156972"/>
              <a:gd name="connsiteY51" fmla="*/ 1522476 h 1537716"/>
              <a:gd name="connsiteX52" fmla="*/ 80772 w 156972"/>
              <a:gd name="connsiteY52" fmla="*/ 1524000 h 1537716"/>
              <a:gd name="connsiteX53" fmla="*/ 77723 w 156972"/>
              <a:gd name="connsiteY53" fmla="*/ 1525523 h 1537716"/>
              <a:gd name="connsiteX54" fmla="*/ 76200 w 156972"/>
              <a:gd name="connsiteY54" fmla="*/ 1527047 h 1537716"/>
              <a:gd name="connsiteX55" fmla="*/ 71628 w 156972"/>
              <a:gd name="connsiteY55" fmla="*/ 1528571 h 1537716"/>
              <a:gd name="connsiteX56" fmla="*/ 67056 w 156972"/>
              <a:gd name="connsiteY56" fmla="*/ 1530095 h 1537716"/>
              <a:gd name="connsiteX57" fmla="*/ 64008 w 156972"/>
              <a:gd name="connsiteY57" fmla="*/ 1531620 h 1537716"/>
              <a:gd name="connsiteX58" fmla="*/ 53340 w 156972"/>
              <a:gd name="connsiteY58" fmla="*/ 1533144 h 1537716"/>
              <a:gd name="connsiteX59" fmla="*/ 42672 w 156972"/>
              <a:gd name="connsiteY59" fmla="*/ 1534667 h 1537716"/>
              <a:gd name="connsiteX60" fmla="*/ 28956 w 156972"/>
              <a:gd name="connsiteY60" fmla="*/ 1536191 h 1537716"/>
              <a:gd name="connsiteX61" fmla="*/ 15240 w 156972"/>
              <a:gd name="connsiteY61" fmla="*/ 1536191 h 1537716"/>
              <a:gd name="connsiteX62" fmla="*/ 0 w 156972"/>
              <a:gd name="connsiteY62" fmla="*/ 1537715 h 1537716"/>
              <a:gd name="connsiteX63" fmla="*/ 0 w 156972"/>
              <a:gd name="connsiteY63" fmla="*/ 1511808 h 1537716"/>
              <a:gd name="connsiteX64" fmla="*/ 13716 w 156972"/>
              <a:gd name="connsiteY64" fmla="*/ 1511808 h 1537716"/>
              <a:gd name="connsiteX65" fmla="*/ 27432 w 156972"/>
              <a:gd name="connsiteY65" fmla="*/ 1510283 h 1537716"/>
              <a:gd name="connsiteX66" fmla="*/ 39623 w 156972"/>
              <a:gd name="connsiteY66" fmla="*/ 1510283 h 1537716"/>
              <a:gd name="connsiteX67" fmla="*/ 48768 w 156972"/>
              <a:gd name="connsiteY67" fmla="*/ 1508759 h 1537716"/>
              <a:gd name="connsiteX68" fmla="*/ 56388 w 156972"/>
              <a:gd name="connsiteY68" fmla="*/ 1507235 h 1537716"/>
              <a:gd name="connsiteX69" fmla="*/ 59435 w 156972"/>
              <a:gd name="connsiteY69" fmla="*/ 1505711 h 1537716"/>
              <a:gd name="connsiteX70" fmla="*/ 60960 w 156972"/>
              <a:gd name="connsiteY70" fmla="*/ 1505711 h 1537716"/>
              <a:gd name="connsiteX71" fmla="*/ 62484 w 156972"/>
              <a:gd name="connsiteY71" fmla="*/ 1505711 h 1537716"/>
              <a:gd name="connsiteX72" fmla="*/ 64008 w 156972"/>
              <a:gd name="connsiteY72" fmla="*/ 1504188 h 1537716"/>
              <a:gd name="connsiteX73" fmla="*/ 60960 w 156972"/>
              <a:gd name="connsiteY73" fmla="*/ 1505711 h 1537716"/>
              <a:gd name="connsiteX74" fmla="*/ 62484 w 156972"/>
              <a:gd name="connsiteY74" fmla="*/ 1505711 h 1537716"/>
              <a:gd name="connsiteX75" fmla="*/ 59435 w 156972"/>
              <a:gd name="connsiteY75" fmla="*/ 1510283 h 1537716"/>
              <a:gd name="connsiteX76" fmla="*/ 60960 w 156972"/>
              <a:gd name="connsiteY76" fmla="*/ 1508759 h 1537716"/>
              <a:gd name="connsiteX77" fmla="*/ 59435 w 156972"/>
              <a:gd name="connsiteY77" fmla="*/ 1511808 h 1537716"/>
              <a:gd name="connsiteX78" fmla="*/ 59435 w 156972"/>
              <a:gd name="connsiteY78" fmla="*/ 780288 h 1537716"/>
              <a:gd name="connsiteX79" fmla="*/ 60960 w 156972"/>
              <a:gd name="connsiteY79" fmla="*/ 777239 h 1537716"/>
              <a:gd name="connsiteX80" fmla="*/ 60960 w 156972"/>
              <a:gd name="connsiteY80" fmla="*/ 775716 h 1537716"/>
              <a:gd name="connsiteX81" fmla="*/ 62484 w 156972"/>
              <a:gd name="connsiteY81" fmla="*/ 771144 h 1537716"/>
              <a:gd name="connsiteX82" fmla="*/ 64008 w 156972"/>
              <a:gd name="connsiteY82" fmla="*/ 769619 h 1537716"/>
              <a:gd name="connsiteX83" fmla="*/ 67056 w 156972"/>
              <a:gd name="connsiteY83" fmla="*/ 766572 h 1537716"/>
              <a:gd name="connsiteX84" fmla="*/ 68580 w 156972"/>
              <a:gd name="connsiteY84" fmla="*/ 766572 h 1537716"/>
              <a:gd name="connsiteX85" fmla="*/ 70104 w 156972"/>
              <a:gd name="connsiteY85" fmla="*/ 765047 h 1537716"/>
              <a:gd name="connsiteX86" fmla="*/ 73152 w 156972"/>
              <a:gd name="connsiteY86" fmla="*/ 763523 h 1537716"/>
              <a:gd name="connsiteX87" fmla="*/ 77723 w 156972"/>
              <a:gd name="connsiteY87" fmla="*/ 762000 h 1537716"/>
              <a:gd name="connsiteX88" fmla="*/ 82296 w 156972"/>
              <a:gd name="connsiteY88" fmla="*/ 760475 h 1537716"/>
              <a:gd name="connsiteX89" fmla="*/ 91440 w 156972"/>
              <a:gd name="connsiteY89" fmla="*/ 758951 h 1537716"/>
              <a:gd name="connsiteX90" fmla="*/ 103632 w 156972"/>
              <a:gd name="connsiteY90" fmla="*/ 757427 h 1537716"/>
              <a:gd name="connsiteX91" fmla="*/ 115823 w 156972"/>
              <a:gd name="connsiteY91" fmla="*/ 755903 h 1537716"/>
              <a:gd name="connsiteX92" fmla="*/ 129540 w 156972"/>
              <a:gd name="connsiteY92" fmla="*/ 755903 h 1537716"/>
              <a:gd name="connsiteX93" fmla="*/ 144780 w 156972"/>
              <a:gd name="connsiteY93" fmla="*/ 755903 h 1537716"/>
              <a:gd name="connsiteX94" fmla="*/ 144780 w 156972"/>
              <a:gd name="connsiteY94" fmla="*/ 780288 h 1537716"/>
              <a:gd name="connsiteX95" fmla="*/ 129540 w 156972"/>
              <a:gd name="connsiteY95" fmla="*/ 780288 h 1537716"/>
              <a:gd name="connsiteX96" fmla="*/ 115823 w 156972"/>
              <a:gd name="connsiteY96" fmla="*/ 780288 h 1537716"/>
              <a:gd name="connsiteX97" fmla="*/ 102108 w 156972"/>
              <a:gd name="connsiteY97" fmla="*/ 778763 h 1537716"/>
              <a:gd name="connsiteX98" fmla="*/ 91440 w 156972"/>
              <a:gd name="connsiteY98" fmla="*/ 777239 h 1537716"/>
              <a:gd name="connsiteX99" fmla="*/ 80772 w 156972"/>
              <a:gd name="connsiteY99" fmla="*/ 775716 h 1537716"/>
              <a:gd name="connsiteX100" fmla="*/ 76200 w 156972"/>
              <a:gd name="connsiteY100" fmla="*/ 774191 h 1537716"/>
              <a:gd name="connsiteX101" fmla="*/ 73152 w 156972"/>
              <a:gd name="connsiteY101" fmla="*/ 772667 h 1537716"/>
              <a:gd name="connsiteX102" fmla="*/ 68580 w 156972"/>
              <a:gd name="connsiteY102" fmla="*/ 771144 h 1537716"/>
              <a:gd name="connsiteX103" fmla="*/ 67056 w 156972"/>
              <a:gd name="connsiteY103" fmla="*/ 769619 h 1537716"/>
              <a:gd name="connsiteX104" fmla="*/ 64008 w 156972"/>
              <a:gd name="connsiteY104" fmla="*/ 766572 h 1537716"/>
              <a:gd name="connsiteX105" fmla="*/ 64008 w 156972"/>
              <a:gd name="connsiteY105" fmla="*/ 766572 h 1537716"/>
              <a:gd name="connsiteX106" fmla="*/ 60960 w 156972"/>
              <a:gd name="connsiteY106" fmla="*/ 762000 h 1537716"/>
              <a:gd name="connsiteX107" fmla="*/ 60960 w 156972"/>
              <a:gd name="connsiteY107" fmla="*/ 760475 h 1537716"/>
              <a:gd name="connsiteX108" fmla="*/ 59435 w 156972"/>
              <a:gd name="connsiteY108" fmla="*/ 755903 h 1537716"/>
              <a:gd name="connsiteX109" fmla="*/ 59435 w 156972"/>
              <a:gd name="connsiteY109" fmla="*/ 24383 h 1537716"/>
              <a:gd name="connsiteX110" fmla="*/ 60960 w 156972"/>
              <a:gd name="connsiteY110" fmla="*/ 27432 h 1537716"/>
              <a:gd name="connsiteX111" fmla="*/ 59435 w 156972"/>
              <a:gd name="connsiteY111" fmla="*/ 27432 h 1537716"/>
              <a:gd name="connsiteX112" fmla="*/ 62484 w 156972"/>
              <a:gd name="connsiteY112" fmla="*/ 30479 h 1537716"/>
              <a:gd name="connsiteX113" fmla="*/ 60960 w 156972"/>
              <a:gd name="connsiteY113" fmla="*/ 30479 h 1537716"/>
              <a:gd name="connsiteX114" fmla="*/ 64008 w 156972"/>
              <a:gd name="connsiteY114" fmla="*/ 32004 h 1537716"/>
              <a:gd name="connsiteX115" fmla="*/ 62484 w 156972"/>
              <a:gd name="connsiteY115" fmla="*/ 32004 h 1537716"/>
              <a:gd name="connsiteX116" fmla="*/ 64008 w 156972"/>
              <a:gd name="connsiteY116" fmla="*/ 32004 h 1537716"/>
              <a:gd name="connsiteX117" fmla="*/ 62484 w 156972"/>
              <a:gd name="connsiteY117" fmla="*/ 32004 h 1537716"/>
              <a:gd name="connsiteX118" fmla="*/ 59435 w 156972"/>
              <a:gd name="connsiteY118" fmla="*/ 30479 h 1537716"/>
              <a:gd name="connsiteX119" fmla="*/ 57911 w 156972"/>
              <a:gd name="connsiteY119" fmla="*/ 30479 h 1537716"/>
              <a:gd name="connsiteX120" fmla="*/ 48768 w 156972"/>
              <a:gd name="connsiteY120" fmla="*/ 28955 h 1537716"/>
              <a:gd name="connsiteX121" fmla="*/ 39623 w 156972"/>
              <a:gd name="connsiteY121" fmla="*/ 27432 h 1537716"/>
              <a:gd name="connsiteX122" fmla="*/ 27432 w 156972"/>
              <a:gd name="connsiteY122" fmla="*/ 25907 h 1537716"/>
              <a:gd name="connsiteX123" fmla="*/ 15240 w 156972"/>
              <a:gd name="connsiteY123" fmla="*/ 25907 h 1537716"/>
              <a:gd name="connsiteX124" fmla="*/ 0 w 156972"/>
              <a:gd name="connsiteY124" fmla="*/ 24383 h 1537716"/>
              <a:gd name="connsiteX125" fmla="*/ 0 w 156972"/>
              <a:gd name="connsiteY125" fmla="*/ 0 h 153771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 ang="116">
                <a:pos x="connsiteX116" y="connsiteY116"/>
              </a:cxn>
              <a:cxn ang="117">
                <a:pos x="connsiteX117" y="connsiteY117"/>
              </a:cxn>
              <a:cxn ang="118">
                <a:pos x="connsiteX118" y="connsiteY118"/>
              </a:cxn>
              <a:cxn ang="119">
                <a:pos x="connsiteX119" y="connsiteY119"/>
              </a:cxn>
              <a:cxn ang="120">
                <a:pos x="connsiteX120" y="connsiteY120"/>
              </a:cxn>
              <a:cxn ang="121">
                <a:pos x="connsiteX121" y="connsiteY121"/>
              </a:cxn>
              <a:cxn ang="122">
                <a:pos x="connsiteX122" y="connsiteY122"/>
              </a:cxn>
              <a:cxn ang="123">
                <a:pos x="connsiteX123" y="connsiteY123"/>
              </a:cxn>
              <a:cxn ang="124">
                <a:pos x="connsiteX124" y="connsiteY124"/>
              </a:cxn>
              <a:cxn ang="125">
                <a:pos x="connsiteX125" y="connsiteY125"/>
              </a:cxn>
            </a:cxnLst>
            <a:rect l="l" t="t" r="r" b="b"/>
            <a:pathLst>
              <a:path w="156972" h="1537716">
                <a:moveTo>
                  <a:pt x="0" y="0"/>
                </a:moveTo>
                <a:lnTo>
                  <a:pt x="15240" y="0"/>
                </a:lnTo>
                <a:lnTo>
                  <a:pt x="28956" y="0"/>
                </a:lnTo>
                <a:lnTo>
                  <a:pt x="41147" y="1523"/>
                </a:lnTo>
                <a:lnTo>
                  <a:pt x="53340" y="3048"/>
                </a:lnTo>
                <a:lnTo>
                  <a:pt x="62484" y="4572"/>
                </a:lnTo>
                <a:lnTo>
                  <a:pt x="67056" y="6095"/>
                </a:lnTo>
                <a:lnTo>
                  <a:pt x="70104" y="7619"/>
                </a:lnTo>
                <a:lnTo>
                  <a:pt x="74676" y="9144"/>
                </a:lnTo>
                <a:cubicBezTo>
                  <a:pt x="74676" y="9144"/>
                  <a:pt x="74676" y="9144"/>
                  <a:pt x="76200" y="9144"/>
                </a:cubicBezTo>
                <a:lnTo>
                  <a:pt x="77723" y="10667"/>
                </a:lnTo>
                <a:cubicBezTo>
                  <a:pt x="79247" y="12191"/>
                  <a:pt x="79247" y="12191"/>
                  <a:pt x="80772" y="13716"/>
                </a:cubicBezTo>
                <a:lnTo>
                  <a:pt x="82296" y="15239"/>
                </a:lnTo>
                <a:cubicBezTo>
                  <a:pt x="82296" y="16763"/>
                  <a:pt x="83820" y="18288"/>
                  <a:pt x="83820" y="19811"/>
                </a:cubicBezTo>
                <a:lnTo>
                  <a:pt x="83820" y="19811"/>
                </a:lnTo>
                <a:cubicBezTo>
                  <a:pt x="85344" y="21335"/>
                  <a:pt x="85344" y="22860"/>
                  <a:pt x="85344" y="24383"/>
                </a:cubicBezTo>
                <a:lnTo>
                  <a:pt x="85344" y="755903"/>
                </a:lnTo>
                <a:lnTo>
                  <a:pt x="83820" y="752855"/>
                </a:lnTo>
                <a:lnTo>
                  <a:pt x="85344" y="754379"/>
                </a:lnTo>
                <a:lnTo>
                  <a:pt x="82296" y="748283"/>
                </a:lnTo>
                <a:lnTo>
                  <a:pt x="83820" y="749807"/>
                </a:lnTo>
                <a:lnTo>
                  <a:pt x="80772" y="748283"/>
                </a:lnTo>
                <a:lnTo>
                  <a:pt x="82296" y="749807"/>
                </a:lnTo>
                <a:lnTo>
                  <a:pt x="83820" y="749807"/>
                </a:lnTo>
                <a:lnTo>
                  <a:pt x="85344" y="749807"/>
                </a:lnTo>
                <a:lnTo>
                  <a:pt x="88392" y="751332"/>
                </a:lnTo>
                <a:lnTo>
                  <a:pt x="96011" y="752855"/>
                </a:lnTo>
                <a:lnTo>
                  <a:pt x="105156" y="754379"/>
                </a:lnTo>
                <a:lnTo>
                  <a:pt x="117347" y="754379"/>
                </a:lnTo>
                <a:lnTo>
                  <a:pt x="131064" y="755903"/>
                </a:lnTo>
                <a:lnTo>
                  <a:pt x="144780" y="755903"/>
                </a:lnTo>
                <a:cubicBezTo>
                  <a:pt x="150876" y="755903"/>
                  <a:pt x="156972" y="762000"/>
                  <a:pt x="156972" y="768095"/>
                </a:cubicBezTo>
                <a:cubicBezTo>
                  <a:pt x="156972" y="775716"/>
                  <a:pt x="150876" y="780288"/>
                  <a:pt x="144780" y="780288"/>
                </a:cubicBezTo>
                <a:lnTo>
                  <a:pt x="129540" y="781811"/>
                </a:lnTo>
                <a:lnTo>
                  <a:pt x="117347" y="781811"/>
                </a:lnTo>
                <a:lnTo>
                  <a:pt x="105156" y="783335"/>
                </a:lnTo>
                <a:lnTo>
                  <a:pt x="96011" y="784860"/>
                </a:lnTo>
                <a:lnTo>
                  <a:pt x="86868" y="786383"/>
                </a:lnTo>
                <a:lnTo>
                  <a:pt x="83820" y="786383"/>
                </a:lnTo>
                <a:lnTo>
                  <a:pt x="82296" y="787907"/>
                </a:lnTo>
                <a:lnTo>
                  <a:pt x="80772" y="787907"/>
                </a:lnTo>
                <a:lnTo>
                  <a:pt x="82296" y="787907"/>
                </a:lnTo>
                <a:lnTo>
                  <a:pt x="80772" y="787907"/>
                </a:lnTo>
                <a:lnTo>
                  <a:pt x="83820" y="786383"/>
                </a:lnTo>
                <a:lnTo>
                  <a:pt x="82296" y="787907"/>
                </a:lnTo>
                <a:lnTo>
                  <a:pt x="85344" y="783335"/>
                </a:lnTo>
                <a:lnTo>
                  <a:pt x="83820" y="783335"/>
                </a:lnTo>
                <a:lnTo>
                  <a:pt x="85344" y="780288"/>
                </a:lnTo>
                <a:lnTo>
                  <a:pt x="85344" y="1511808"/>
                </a:lnTo>
                <a:cubicBezTo>
                  <a:pt x="85344" y="1513332"/>
                  <a:pt x="85344" y="1514855"/>
                  <a:pt x="83820" y="1516379"/>
                </a:cubicBezTo>
                <a:lnTo>
                  <a:pt x="83820" y="1517903"/>
                </a:lnTo>
                <a:cubicBezTo>
                  <a:pt x="83820" y="1519427"/>
                  <a:pt x="82296" y="1520952"/>
                  <a:pt x="80772" y="1522476"/>
                </a:cubicBezTo>
                <a:lnTo>
                  <a:pt x="80772" y="1524000"/>
                </a:lnTo>
                <a:cubicBezTo>
                  <a:pt x="79247" y="1524000"/>
                  <a:pt x="79247" y="1525523"/>
                  <a:pt x="77723" y="1525523"/>
                </a:cubicBezTo>
                <a:lnTo>
                  <a:pt x="76200" y="1527047"/>
                </a:lnTo>
                <a:lnTo>
                  <a:pt x="71628" y="1528571"/>
                </a:lnTo>
                <a:lnTo>
                  <a:pt x="67056" y="1530095"/>
                </a:lnTo>
                <a:lnTo>
                  <a:pt x="64008" y="1531620"/>
                </a:lnTo>
                <a:lnTo>
                  <a:pt x="53340" y="1533144"/>
                </a:lnTo>
                <a:lnTo>
                  <a:pt x="42672" y="1534667"/>
                </a:lnTo>
                <a:lnTo>
                  <a:pt x="28956" y="1536191"/>
                </a:lnTo>
                <a:lnTo>
                  <a:pt x="15240" y="1536191"/>
                </a:lnTo>
                <a:lnTo>
                  <a:pt x="0" y="1537715"/>
                </a:lnTo>
                <a:lnTo>
                  <a:pt x="0" y="1511808"/>
                </a:lnTo>
                <a:lnTo>
                  <a:pt x="13716" y="1511808"/>
                </a:lnTo>
                <a:lnTo>
                  <a:pt x="27432" y="1510283"/>
                </a:lnTo>
                <a:lnTo>
                  <a:pt x="39623" y="1510283"/>
                </a:lnTo>
                <a:lnTo>
                  <a:pt x="48768" y="1508759"/>
                </a:lnTo>
                <a:lnTo>
                  <a:pt x="56388" y="1507235"/>
                </a:lnTo>
                <a:lnTo>
                  <a:pt x="59435" y="1505711"/>
                </a:lnTo>
                <a:lnTo>
                  <a:pt x="60960" y="1505711"/>
                </a:lnTo>
                <a:lnTo>
                  <a:pt x="62484" y="1505711"/>
                </a:lnTo>
                <a:lnTo>
                  <a:pt x="64008" y="1504188"/>
                </a:lnTo>
                <a:lnTo>
                  <a:pt x="60960" y="1505711"/>
                </a:lnTo>
                <a:lnTo>
                  <a:pt x="62484" y="1505711"/>
                </a:lnTo>
                <a:lnTo>
                  <a:pt x="59435" y="1510283"/>
                </a:lnTo>
                <a:lnTo>
                  <a:pt x="60960" y="1508759"/>
                </a:lnTo>
                <a:lnTo>
                  <a:pt x="59435" y="1511808"/>
                </a:lnTo>
                <a:lnTo>
                  <a:pt x="59435" y="780288"/>
                </a:lnTo>
                <a:cubicBezTo>
                  <a:pt x="59435" y="778763"/>
                  <a:pt x="59435" y="777239"/>
                  <a:pt x="60960" y="777239"/>
                </a:cubicBezTo>
                <a:lnTo>
                  <a:pt x="60960" y="775716"/>
                </a:lnTo>
                <a:cubicBezTo>
                  <a:pt x="60960" y="774191"/>
                  <a:pt x="62484" y="772667"/>
                  <a:pt x="62484" y="771144"/>
                </a:cubicBezTo>
                <a:lnTo>
                  <a:pt x="64008" y="769619"/>
                </a:lnTo>
                <a:cubicBezTo>
                  <a:pt x="65532" y="768095"/>
                  <a:pt x="65532" y="768095"/>
                  <a:pt x="67056" y="766572"/>
                </a:cubicBezTo>
                <a:lnTo>
                  <a:pt x="68580" y="766572"/>
                </a:lnTo>
                <a:cubicBezTo>
                  <a:pt x="68580" y="765047"/>
                  <a:pt x="70104" y="765047"/>
                  <a:pt x="70104" y="765047"/>
                </a:cubicBezTo>
                <a:lnTo>
                  <a:pt x="73152" y="763523"/>
                </a:lnTo>
                <a:lnTo>
                  <a:pt x="77723" y="762000"/>
                </a:lnTo>
                <a:lnTo>
                  <a:pt x="82296" y="760475"/>
                </a:lnTo>
                <a:lnTo>
                  <a:pt x="91440" y="758951"/>
                </a:lnTo>
                <a:lnTo>
                  <a:pt x="103632" y="757427"/>
                </a:lnTo>
                <a:lnTo>
                  <a:pt x="115823" y="755903"/>
                </a:lnTo>
                <a:lnTo>
                  <a:pt x="129540" y="755903"/>
                </a:lnTo>
                <a:lnTo>
                  <a:pt x="144780" y="755903"/>
                </a:lnTo>
                <a:lnTo>
                  <a:pt x="144780" y="780288"/>
                </a:lnTo>
                <a:lnTo>
                  <a:pt x="129540" y="780288"/>
                </a:lnTo>
                <a:lnTo>
                  <a:pt x="115823" y="780288"/>
                </a:lnTo>
                <a:lnTo>
                  <a:pt x="102108" y="778763"/>
                </a:lnTo>
                <a:lnTo>
                  <a:pt x="91440" y="777239"/>
                </a:lnTo>
                <a:lnTo>
                  <a:pt x="80772" y="775716"/>
                </a:lnTo>
                <a:lnTo>
                  <a:pt x="76200" y="774191"/>
                </a:lnTo>
                <a:lnTo>
                  <a:pt x="73152" y="772667"/>
                </a:lnTo>
                <a:lnTo>
                  <a:pt x="68580" y="771144"/>
                </a:lnTo>
                <a:lnTo>
                  <a:pt x="67056" y="769619"/>
                </a:lnTo>
                <a:cubicBezTo>
                  <a:pt x="65532" y="768095"/>
                  <a:pt x="65532" y="768095"/>
                  <a:pt x="64008" y="766572"/>
                </a:cubicBezTo>
                <a:lnTo>
                  <a:pt x="64008" y="766572"/>
                </a:lnTo>
                <a:cubicBezTo>
                  <a:pt x="62484" y="765047"/>
                  <a:pt x="60960" y="763523"/>
                  <a:pt x="60960" y="762000"/>
                </a:cubicBezTo>
                <a:lnTo>
                  <a:pt x="60960" y="760475"/>
                </a:lnTo>
                <a:cubicBezTo>
                  <a:pt x="59435" y="758951"/>
                  <a:pt x="59435" y="757427"/>
                  <a:pt x="59435" y="755903"/>
                </a:cubicBezTo>
                <a:lnTo>
                  <a:pt x="59435" y="24383"/>
                </a:lnTo>
                <a:lnTo>
                  <a:pt x="60960" y="27432"/>
                </a:lnTo>
                <a:lnTo>
                  <a:pt x="59435" y="27432"/>
                </a:lnTo>
                <a:lnTo>
                  <a:pt x="62484" y="30479"/>
                </a:lnTo>
                <a:lnTo>
                  <a:pt x="60960" y="30479"/>
                </a:lnTo>
                <a:lnTo>
                  <a:pt x="64008" y="32004"/>
                </a:lnTo>
                <a:lnTo>
                  <a:pt x="62484" y="32004"/>
                </a:lnTo>
                <a:lnTo>
                  <a:pt x="64008" y="32004"/>
                </a:lnTo>
                <a:lnTo>
                  <a:pt x="62484" y="32004"/>
                </a:lnTo>
                <a:lnTo>
                  <a:pt x="59435" y="30479"/>
                </a:lnTo>
                <a:lnTo>
                  <a:pt x="57911" y="30479"/>
                </a:lnTo>
                <a:lnTo>
                  <a:pt x="48768" y="28955"/>
                </a:lnTo>
                <a:lnTo>
                  <a:pt x="39623" y="27432"/>
                </a:lnTo>
                <a:lnTo>
                  <a:pt x="27432" y="25907"/>
                </a:lnTo>
                <a:lnTo>
                  <a:pt x="15240" y="25907"/>
                </a:lnTo>
                <a:lnTo>
                  <a:pt x="0" y="24383"/>
                </a:lnTo>
                <a:lnTo>
                  <a:pt x="0" y="0"/>
                </a:lnTo>
              </a:path>
            </a:pathLst>
          </a:custGeom>
          <a:solidFill>
            <a:srgbClr val="C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6" name="Freeform 3"/>
          <p:cNvSpPr/>
          <p:nvPr/>
        </p:nvSpPr>
        <p:spPr>
          <a:xfrm>
            <a:off x="8141208" y="1391413"/>
            <a:ext cx="373380" cy="961644"/>
          </a:xfrm>
          <a:custGeom>
            <a:avLst/>
            <a:gdLst>
              <a:gd name="connsiteX0" fmla="*/ 371856 w 373380"/>
              <a:gd name="connsiteY0" fmla="*/ 961644 h 961644"/>
              <a:gd name="connsiteX1" fmla="*/ 353568 w 373380"/>
              <a:gd name="connsiteY1" fmla="*/ 961644 h 961644"/>
              <a:gd name="connsiteX2" fmla="*/ 335280 w 373380"/>
              <a:gd name="connsiteY2" fmla="*/ 960119 h 961644"/>
              <a:gd name="connsiteX3" fmla="*/ 318516 w 373380"/>
              <a:gd name="connsiteY3" fmla="*/ 960119 h 961644"/>
              <a:gd name="connsiteX4" fmla="*/ 301752 w 373380"/>
              <a:gd name="connsiteY4" fmla="*/ 958595 h 961644"/>
              <a:gd name="connsiteX5" fmla="*/ 286511 w 373380"/>
              <a:gd name="connsiteY5" fmla="*/ 957072 h 961644"/>
              <a:gd name="connsiteX6" fmla="*/ 271271 w 373380"/>
              <a:gd name="connsiteY6" fmla="*/ 955548 h 961644"/>
              <a:gd name="connsiteX7" fmla="*/ 256032 w 373380"/>
              <a:gd name="connsiteY7" fmla="*/ 954023 h 961644"/>
              <a:gd name="connsiteX8" fmla="*/ 243840 w 373380"/>
              <a:gd name="connsiteY8" fmla="*/ 952500 h 961644"/>
              <a:gd name="connsiteX9" fmla="*/ 231647 w 373380"/>
              <a:gd name="connsiteY9" fmla="*/ 950976 h 961644"/>
              <a:gd name="connsiteX10" fmla="*/ 220980 w 373380"/>
              <a:gd name="connsiteY10" fmla="*/ 947927 h 961644"/>
              <a:gd name="connsiteX11" fmla="*/ 210311 w 373380"/>
              <a:gd name="connsiteY11" fmla="*/ 944879 h 961644"/>
              <a:gd name="connsiteX12" fmla="*/ 202692 w 373380"/>
              <a:gd name="connsiteY12" fmla="*/ 941832 h 961644"/>
              <a:gd name="connsiteX13" fmla="*/ 195071 w 373380"/>
              <a:gd name="connsiteY13" fmla="*/ 938783 h 961644"/>
              <a:gd name="connsiteX14" fmla="*/ 193547 w 373380"/>
              <a:gd name="connsiteY14" fmla="*/ 938783 h 961644"/>
              <a:gd name="connsiteX15" fmla="*/ 188976 w 373380"/>
              <a:gd name="connsiteY15" fmla="*/ 935735 h 961644"/>
              <a:gd name="connsiteX16" fmla="*/ 187452 w 373380"/>
              <a:gd name="connsiteY16" fmla="*/ 932688 h 961644"/>
              <a:gd name="connsiteX17" fmla="*/ 184404 w 373380"/>
              <a:gd name="connsiteY17" fmla="*/ 929639 h 961644"/>
              <a:gd name="connsiteX18" fmla="*/ 181356 w 373380"/>
              <a:gd name="connsiteY18" fmla="*/ 925067 h 961644"/>
              <a:gd name="connsiteX19" fmla="*/ 179832 w 373380"/>
              <a:gd name="connsiteY19" fmla="*/ 922019 h 961644"/>
              <a:gd name="connsiteX20" fmla="*/ 179832 w 373380"/>
              <a:gd name="connsiteY20" fmla="*/ 918972 h 961644"/>
              <a:gd name="connsiteX21" fmla="*/ 179832 w 373380"/>
              <a:gd name="connsiteY21" fmla="*/ 510539 h 961644"/>
              <a:gd name="connsiteX22" fmla="*/ 179832 w 373380"/>
              <a:gd name="connsiteY22" fmla="*/ 515111 h 961644"/>
              <a:gd name="connsiteX23" fmla="*/ 179832 w 373380"/>
              <a:gd name="connsiteY23" fmla="*/ 512063 h 961644"/>
              <a:gd name="connsiteX24" fmla="*/ 182880 w 373380"/>
              <a:gd name="connsiteY24" fmla="*/ 516635 h 961644"/>
              <a:gd name="connsiteX25" fmla="*/ 179832 w 373380"/>
              <a:gd name="connsiteY25" fmla="*/ 513588 h 961644"/>
              <a:gd name="connsiteX26" fmla="*/ 181356 w 373380"/>
              <a:gd name="connsiteY26" fmla="*/ 515111 h 961644"/>
              <a:gd name="connsiteX27" fmla="*/ 176783 w 373380"/>
              <a:gd name="connsiteY27" fmla="*/ 512063 h 961644"/>
              <a:gd name="connsiteX28" fmla="*/ 179832 w 373380"/>
              <a:gd name="connsiteY28" fmla="*/ 513588 h 961644"/>
              <a:gd name="connsiteX29" fmla="*/ 173735 w 373380"/>
              <a:gd name="connsiteY29" fmla="*/ 510539 h 961644"/>
              <a:gd name="connsiteX30" fmla="*/ 166116 w 373380"/>
              <a:gd name="connsiteY30" fmla="*/ 509016 h 961644"/>
              <a:gd name="connsiteX31" fmla="*/ 158495 w 373380"/>
              <a:gd name="connsiteY31" fmla="*/ 505967 h 961644"/>
              <a:gd name="connsiteX32" fmla="*/ 149352 w 373380"/>
              <a:gd name="connsiteY32" fmla="*/ 504444 h 961644"/>
              <a:gd name="connsiteX33" fmla="*/ 137159 w 373380"/>
              <a:gd name="connsiteY33" fmla="*/ 501395 h 961644"/>
              <a:gd name="connsiteX34" fmla="*/ 124968 w 373380"/>
              <a:gd name="connsiteY34" fmla="*/ 499872 h 961644"/>
              <a:gd name="connsiteX35" fmla="*/ 111252 w 373380"/>
              <a:gd name="connsiteY35" fmla="*/ 498348 h 961644"/>
              <a:gd name="connsiteX36" fmla="*/ 97535 w 373380"/>
              <a:gd name="connsiteY36" fmla="*/ 496823 h 961644"/>
              <a:gd name="connsiteX37" fmla="*/ 82295 w 373380"/>
              <a:gd name="connsiteY37" fmla="*/ 495300 h 961644"/>
              <a:gd name="connsiteX38" fmla="*/ 65532 w 373380"/>
              <a:gd name="connsiteY38" fmla="*/ 495300 h 961644"/>
              <a:gd name="connsiteX39" fmla="*/ 48768 w 373380"/>
              <a:gd name="connsiteY39" fmla="*/ 493776 h 961644"/>
              <a:gd name="connsiteX40" fmla="*/ 30480 w 373380"/>
              <a:gd name="connsiteY40" fmla="*/ 493776 h 961644"/>
              <a:gd name="connsiteX41" fmla="*/ 12192 w 373380"/>
              <a:gd name="connsiteY41" fmla="*/ 493776 h 961644"/>
              <a:gd name="connsiteX42" fmla="*/ 0 w 373380"/>
              <a:gd name="connsiteY42" fmla="*/ 480060 h 961644"/>
              <a:gd name="connsiteX43" fmla="*/ 12192 w 373380"/>
              <a:gd name="connsiteY43" fmla="*/ 467867 h 961644"/>
              <a:gd name="connsiteX44" fmla="*/ 30480 w 373380"/>
              <a:gd name="connsiteY44" fmla="*/ 467867 h 961644"/>
              <a:gd name="connsiteX45" fmla="*/ 48768 w 373380"/>
              <a:gd name="connsiteY45" fmla="*/ 467867 h 961644"/>
              <a:gd name="connsiteX46" fmla="*/ 65532 w 373380"/>
              <a:gd name="connsiteY46" fmla="*/ 466344 h 961644"/>
              <a:gd name="connsiteX47" fmla="*/ 82295 w 373380"/>
              <a:gd name="connsiteY47" fmla="*/ 466344 h 961644"/>
              <a:gd name="connsiteX48" fmla="*/ 97535 w 373380"/>
              <a:gd name="connsiteY48" fmla="*/ 464820 h 961644"/>
              <a:gd name="connsiteX49" fmla="*/ 111252 w 373380"/>
              <a:gd name="connsiteY49" fmla="*/ 463295 h 961644"/>
              <a:gd name="connsiteX50" fmla="*/ 124968 w 373380"/>
              <a:gd name="connsiteY50" fmla="*/ 461772 h 961644"/>
              <a:gd name="connsiteX51" fmla="*/ 138683 w 373380"/>
              <a:gd name="connsiteY51" fmla="*/ 458723 h 961644"/>
              <a:gd name="connsiteX52" fmla="*/ 149352 w 373380"/>
              <a:gd name="connsiteY52" fmla="*/ 457200 h 961644"/>
              <a:gd name="connsiteX53" fmla="*/ 158495 w 373380"/>
              <a:gd name="connsiteY53" fmla="*/ 455676 h 961644"/>
              <a:gd name="connsiteX54" fmla="*/ 167640 w 373380"/>
              <a:gd name="connsiteY54" fmla="*/ 452627 h 961644"/>
              <a:gd name="connsiteX55" fmla="*/ 173735 w 373380"/>
              <a:gd name="connsiteY55" fmla="*/ 451104 h 961644"/>
              <a:gd name="connsiteX56" fmla="*/ 179832 w 373380"/>
              <a:gd name="connsiteY56" fmla="*/ 448055 h 961644"/>
              <a:gd name="connsiteX57" fmla="*/ 176783 w 373380"/>
              <a:gd name="connsiteY57" fmla="*/ 449579 h 961644"/>
              <a:gd name="connsiteX58" fmla="*/ 181356 w 373380"/>
              <a:gd name="connsiteY58" fmla="*/ 446532 h 961644"/>
              <a:gd name="connsiteX59" fmla="*/ 179832 w 373380"/>
              <a:gd name="connsiteY59" fmla="*/ 448055 h 961644"/>
              <a:gd name="connsiteX60" fmla="*/ 182880 w 373380"/>
              <a:gd name="connsiteY60" fmla="*/ 445007 h 961644"/>
              <a:gd name="connsiteX61" fmla="*/ 179832 w 373380"/>
              <a:gd name="connsiteY61" fmla="*/ 449579 h 961644"/>
              <a:gd name="connsiteX62" fmla="*/ 179832 w 373380"/>
              <a:gd name="connsiteY62" fmla="*/ 446532 h 961644"/>
              <a:gd name="connsiteX63" fmla="*/ 179832 w 373380"/>
              <a:gd name="connsiteY63" fmla="*/ 451104 h 961644"/>
              <a:gd name="connsiteX64" fmla="*/ 179832 w 373380"/>
              <a:gd name="connsiteY64" fmla="*/ 42672 h 961644"/>
              <a:gd name="connsiteX65" fmla="*/ 179832 w 373380"/>
              <a:gd name="connsiteY65" fmla="*/ 38100 h 961644"/>
              <a:gd name="connsiteX66" fmla="*/ 181356 w 373380"/>
              <a:gd name="connsiteY66" fmla="*/ 35052 h 961644"/>
              <a:gd name="connsiteX67" fmla="*/ 184404 w 373380"/>
              <a:gd name="connsiteY67" fmla="*/ 30480 h 961644"/>
              <a:gd name="connsiteX68" fmla="*/ 187452 w 373380"/>
              <a:gd name="connsiteY68" fmla="*/ 27432 h 961644"/>
              <a:gd name="connsiteX69" fmla="*/ 188976 w 373380"/>
              <a:gd name="connsiteY69" fmla="*/ 25908 h 961644"/>
              <a:gd name="connsiteX70" fmla="*/ 193547 w 373380"/>
              <a:gd name="connsiteY70" fmla="*/ 22860 h 961644"/>
              <a:gd name="connsiteX71" fmla="*/ 195071 w 373380"/>
              <a:gd name="connsiteY71" fmla="*/ 22860 h 961644"/>
              <a:gd name="connsiteX72" fmla="*/ 201168 w 373380"/>
              <a:gd name="connsiteY72" fmla="*/ 19811 h 961644"/>
              <a:gd name="connsiteX73" fmla="*/ 210311 w 373380"/>
              <a:gd name="connsiteY73" fmla="*/ 16763 h 961644"/>
              <a:gd name="connsiteX74" fmla="*/ 219456 w 373380"/>
              <a:gd name="connsiteY74" fmla="*/ 13716 h 961644"/>
              <a:gd name="connsiteX75" fmla="*/ 231647 w 373380"/>
              <a:gd name="connsiteY75" fmla="*/ 10668 h 961644"/>
              <a:gd name="connsiteX76" fmla="*/ 242316 w 373380"/>
              <a:gd name="connsiteY76" fmla="*/ 9144 h 961644"/>
              <a:gd name="connsiteX77" fmla="*/ 256032 w 373380"/>
              <a:gd name="connsiteY77" fmla="*/ 7619 h 961644"/>
              <a:gd name="connsiteX78" fmla="*/ 269747 w 373380"/>
              <a:gd name="connsiteY78" fmla="*/ 4572 h 961644"/>
              <a:gd name="connsiteX79" fmla="*/ 284988 w 373380"/>
              <a:gd name="connsiteY79" fmla="*/ 3047 h 961644"/>
              <a:gd name="connsiteX80" fmla="*/ 301752 w 373380"/>
              <a:gd name="connsiteY80" fmla="*/ 3047 h 961644"/>
              <a:gd name="connsiteX81" fmla="*/ 318516 w 373380"/>
              <a:gd name="connsiteY81" fmla="*/ 1524 h 961644"/>
              <a:gd name="connsiteX82" fmla="*/ 335280 w 373380"/>
              <a:gd name="connsiteY82" fmla="*/ 0 h 961644"/>
              <a:gd name="connsiteX83" fmla="*/ 353568 w 373380"/>
              <a:gd name="connsiteY83" fmla="*/ 0 h 961644"/>
              <a:gd name="connsiteX84" fmla="*/ 371856 w 373380"/>
              <a:gd name="connsiteY84" fmla="*/ 0 h 961644"/>
              <a:gd name="connsiteX85" fmla="*/ 373380 w 373380"/>
              <a:gd name="connsiteY85" fmla="*/ 25908 h 961644"/>
              <a:gd name="connsiteX86" fmla="*/ 355092 w 373380"/>
              <a:gd name="connsiteY86" fmla="*/ 25908 h 961644"/>
              <a:gd name="connsiteX87" fmla="*/ 336804 w 373380"/>
              <a:gd name="connsiteY87" fmla="*/ 25908 h 961644"/>
              <a:gd name="connsiteX88" fmla="*/ 320040 w 373380"/>
              <a:gd name="connsiteY88" fmla="*/ 25908 h 961644"/>
              <a:gd name="connsiteX89" fmla="*/ 303276 w 373380"/>
              <a:gd name="connsiteY89" fmla="*/ 27432 h 961644"/>
              <a:gd name="connsiteX90" fmla="*/ 288035 w 373380"/>
              <a:gd name="connsiteY90" fmla="*/ 28955 h 961644"/>
              <a:gd name="connsiteX91" fmla="*/ 272795 w 373380"/>
              <a:gd name="connsiteY91" fmla="*/ 30480 h 961644"/>
              <a:gd name="connsiteX92" fmla="*/ 260604 w 373380"/>
              <a:gd name="connsiteY92" fmla="*/ 32003 h 961644"/>
              <a:gd name="connsiteX93" fmla="*/ 248411 w 373380"/>
              <a:gd name="connsiteY93" fmla="*/ 33527 h 961644"/>
              <a:gd name="connsiteX94" fmla="*/ 236220 w 373380"/>
              <a:gd name="connsiteY94" fmla="*/ 36575 h 961644"/>
              <a:gd name="connsiteX95" fmla="*/ 227076 w 373380"/>
              <a:gd name="connsiteY95" fmla="*/ 38100 h 961644"/>
              <a:gd name="connsiteX96" fmla="*/ 217932 w 373380"/>
              <a:gd name="connsiteY96" fmla="*/ 39624 h 961644"/>
              <a:gd name="connsiteX97" fmla="*/ 211835 w 373380"/>
              <a:gd name="connsiteY97" fmla="*/ 42672 h 961644"/>
              <a:gd name="connsiteX98" fmla="*/ 205740 w 373380"/>
              <a:gd name="connsiteY98" fmla="*/ 45719 h 961644"/>
              <a:gd name="connsiteX99" fmla="*/ 207264 w 373380"/>
              <a:gd name="connsiteY99" fmla="*/ 44195 h 961644"/>
              <a:gd name="connsiteX100" fmla="*/ 202692 w 373380"/>
              <a:gd name="connsiteY100" fmla="*/ 47244 h 961644"/>
              <a:gd name="connsiteX101" fmla="*/ 205740 w 373380"/>
              <a:gd name="connsiteY101" fmla="*/ 45719 h 961644"/>
              <a:gd name="connsiteX102" fmla="*/ 202692 w 373380"/>
              <a:gd name="connsiteY102" fmla="*/ 48767 h 961644"/>
              <a:gd name="connsiteX103" fmla="*/ 205740 w 373380"/>
              <a:gd name="connsiteY103" fmla="*/ 42672 h 961644"/>
              <a:gd name="connsiteX104" fmla="*/ 204216 w 373380"/>
              <a:gd name="connsiteY104" fmla="*/ 45719 h 961644"/>
              <a:gd name="connsiteX105" fmla="*/ 205740 w 373380"/>
              <a:gd name="connsiteY105" fmla="*/ 42672 h 961644"/>
              <a:gd name="connsiteX106" fmla="*/ 205740 w 373380"/>
              <a:gd name="connsiteY106" fmla="*/ 451104 h 961644"/>
              <a:gd name="connsiteX107" fmla="*/ 204216 w 373380"/>
              <a:gd name="connsiteY107" fmla="*/ 454151 h 961644"/>
              <a:gd name="connsiteX108" fmla="*/ 204216 w 373380"/>
              <a:gd name="connsiteY108" fmla="*/ 457200 h 961644"/>
              <a:gd name="connsiteX109" fmla="*/ 201168 w 373380"/>
              <a:gd name="connsiteY109" fmla="*/ 461772 h 961644"/>
              <a:gd name="connsiteX110" fmla="*/ 198120 w 373380"/>
              <a:gd name="connsiteY110" fmla="*/ 464820 h 961644"/>
              <a:gd name="connsiteX111" fmla="*/ 196595 w 373380"/>
              <a:gd name="connsiteY111" fmla="*/ 467867 h 961644"/>
              <a:gd name="connsiteX112" fmla="*/ 192023 w 373380"/>
              <a:gd name="connsiteY112" fmla="*/ 470916 h 961644"/>
              <a:gd name="connsiteX113" fmla="*/ 190500 w 373380"/>
              <a:gd name="connsiteY113" fmla="*/ 470916 h 961644"/>
              <a:gd name="connsiteX114" fmla="*/ 182880 w 373380"/>
              <a:gd name="connsiteY114" fmla="*/ 473963 h 961644"/>
              <a:gd name="connsiteX115" fmla="*/ 173735 w 373380"/>
              <a:gd name="connsiteY115" fmla="*/ 477011 h 961644"/>
              <a:gd name="connsiteX116" fmla="*/ 164592 w 373380"/>
              <a:gd name="connsiteY116" fmla="*/ 480060 h 961644"/>
              <a:gd name="connsiteX117" fmla="*/ 153923 w 373380"/>
              <a:gd name="connsiteY117" fmla="*/ 481583 h 961644"/>
              <a:gd name="connsiteX118" fmla="*/ 141732 w 373380"/>
              <a:gd name="connsiteY118" fmla="*/ 484632 h 961644"/>
              <a:gd name="connsiteX119" fmla="*/ 128016 w 373380"/>
              <a:gd name="connsiteY119" fmla="*/ 486155 h 961644"/>
              <a:gd name="connsiteX120" fmla="*/ 114300 w 373380"/>
              <a:gd name="connsiteY120" fmla="*/ 487679 h 961644"/>
              <a:gd name="connsiteX121" fmla="*/ 99059 w 373380"/>
              <a:gd name="connsiteY121" fmla="*/ 489204 h 961644"/>
              <a:gd name="connsiteX122" fmla="*/ 83820 w 373380"/>
              <a:gd name="connsiteY122" fmla="*/ 490727 h 961644"/>
              <a:gd name="connsiteX123" fmla="*/ 67056 w 373380"/>
              <a:gd name="connsiteY123" fmla="*/ 492251 h 961644"/>
              <a:gd name="connsiteX124" fmla="*/ 48768 w 373380"/>
              <a:gd name="connsiteY124" fmla="*/ 492251 h 961644"/>
              <a:gd name="connsiteX125" fmla="*/ 30480 w 373380"/>
              <a:gd name="connsiteY125" fmla="*/ 493776 h 961644"/>
              <a:gd name="connsiteX126" fmla="*/ 12192 w 373380"/>
              <a:gd name="connsiteY126" fmla="*/ 493776 h 961644"/>
              <a:gd name="connsiteX127" fmla="*/ 12192 w 373380"/>
              <a:gd name="connsiteY127" fmla="*/ 467867 h 961644"/>
              <a:gd name="connsiteX128" fmla="*/ 30480 w 373380"/>
              <a:gd name="connsiteY128" fmla="*/ 467867 h 961644"/>
              <a:gd name="connsiteX129" fmla="*/ 48768 w 373380"/>
              <a:gd name="connsiteY129" fmla="*/ 467867 h 961644"/>
              <a:gd name="connsiteX130" fmla="*/ 67056 w 373380"/>
              <a:gd name="connsiteY130" fmla="*/ 469392 h 961644"/>
              <a:gd name="connsiteX131" fmla="*/ 83820 w 373380"/>
              <a:gd name="connsiteY131" fmla="*/ 470916 h 961644"/>
              <a:gd name="connsiteX132" fmla="*/ 99059 w 373380"/>
              <a:gd name="connsiteY132" fmla="*/ 470916 h 961644"/>
              <a:gd name="connsiteX133" fmla="*/ 114300 w 373380"/>
              <a:gd name="connsiteY133" fmla="*/ 473963 h 961644"/>
              <a:gd name="connsiteX134" fmla="*/ 129540 w 373380"/>
              <a:gd name="connsiteY134" fmla="*/ 475488 h 961644"/>
              <a:gd name="connsiteX135" fmla="*/ 141732 w 373380"/>
              <a:gd name="connsiteY135" fmla="*/ 477011 h 961644"/>
              <a:gd name="connsiteX136" fmla="*/ 153923 w 373380"/>
              <a:gd name="connsiteY136" fmla="*/ 478535 h 961644"/>
              <a:gd name="connsiteX137" fmla="*/ 164592 w 373380"/>
              <a:gd name="connsiteY137" fmla="*/ 481583 h 961644"/>
              <a:gd name="connsiteX138" fmla="*/ 175259 w 373380"/>
              <a:gd name="connsiteY138" fmla="*/ 484632 h 961644"/>
              <a:gd name="connsiteX139" fmla="*/ 184404 w 373380"/>
              <a:gd name="connsiteY139" fmla="*/ 487679 h 961644"/>
              <a:gd name="connsiteX140" fmla="*/ 190500 w 373380"/>
              <a:gd name="connsiteY140" fmla="*/ 490727 h 961644"/>
              <a:gd name="connsiteX141" fmla="*/ 192023 w 373380"/>
              <a:gd name="connsiteY141" fmla="*/ 490727 h 961644"/>
              <a:gd name="connsiteX142" fmla="*/ 196595 w 373380"/>
              <a:gd name="connsiteY142" fmla="*/ 493776 h 961644"/>
              <a:gd name="connsiteX143" fmla="*/ 198120 w 373380"/>
              <a:gd name="connsiteY143" fmla="*/ 496823 h 961644"/>
              <a:gd name="connsiteX144" fmla="*/ 201168 w 373380"/>
              <a:gd name="connsiteY144" fmla="*/ 499872 h 961644"/>
              <a:gd name="connsiteX145" fmla="*/ 204216 w 373380"/>
              <a:gd name="connsiteY145" fmla="*/ 504444 h 961644"/>
              <a:gd name="connsiteX146" fmla="*/ 204216 w 373380"/>
              <a:gd name="connsiteY146" fmla="*/ 507492 h 961644"/>
              <a:gd name="connsiteX147" fmla="*/ 205740 w 373380"/>
              <a:gd name="connsiteY147" fmla="*/ 510539 h 961644"/>
              <a:gd name="connsiteX148" fmla="*/ 205740 w 373380"/>
              <a:gd name="connsiteY148" fmla="*/ 918972 h 961644"/>
              <a:gd name="connsiteX149" fmla="*/ 204216 w 373380"/>
              <a:gd name="connsiteY149" fmla="*/ 914400 h 961644"/>
              <a:gd name="connsiteX150" fmla="*/ 205740 w 373380"/>
              <a:gd name="connsiteY150" fmla="*/ 917448 h 961644"/>
              <a:gd name="connsiteX151" fmla="*/ 202692 w 373380"/>
              <a:gd name="connsiteY151" fmla="*/ 912876 h 961644"/>
              <a:gd name="connsiteX152" fmla="*/ 205740 w 373380"/>
              <a:gd name="connsiteY152" fmla="*/ 915923 h 961644"/>
              <a:gd name="connsiteX153" fmla="*/ 202692 w 373380"/>
              <a:gd name="connsiteY153" fmla="*/ 914400 h 961644"/>
              <a:gd name="connsiteX154" fmla="*/ 207264 w 373380"/>
              <a:gd name="connsiteY154" fmla="*/ 917448 h 961644"/>
              <a:gd name="connsiteX155" fmla="*/ 205740 w 373380"/>
              <a:gd name="connsiteY155" fmla="*/ 915923 h 961644"/>
              <a:gd name="connsiteX156" fmla="*/ 210311 w 373380"/>
              <a:gd name="connsiteY156" fmla="*/ 918972 h 961644"/>
              <a:gd name="connsiteX157" fmla="*/ 217932 w 373380"/>
              <a:gd name="connsiteY157" fmla="*/ 920495 h 961644"/>
              <a:gd name="connsiteX158" fmla="*/ 225552 w 373380"/>
              <a:gd name="connsiteY158" fmla="*/ 923544 h 961644"/>
              <a:gd name="connsiteX159" fmla="*/ 236220 w 373380"/>
              <a:gd name="connsiteY159" fmla="*/ 925067 h 961644"/>
              <a:gd name="connsiteX160" fmla="*/ 246888 w 373380"/>
              <a:gd name="connsiteY160" fmla="*/ 928116 h 961644"/>
              <a:gd name="connsiteX161" fmla="*/ 259080 w 373380"/>
              <a:gd name="connsiteY161" fmla="*/ 929639 h 961644"/>
              <a:gd name="connsiteX162" fmla="*/ 272795 w 373380"/>
              <a:gd name="connsiteY162" fmla="*/ 931163 h 961644"/>
              <a:gd name="connsiteX163" fmla="*/ 288035 w 373380"/>
              <a:gd name="connsiteY163" fmla="*/ 932688 h 961644"/>
              <a:gd name="connsiteX164" fmla="*/ 303276 w 373380"/>
              <a:gd name="connsiteY164" fmla="*/ 934211 h 961644"/>
              <a:gd name="connsiteX165" fmla="*/ 320040 w 373380"/>
              <a:gd name="connsiteY165" fmla="*/ 934211 h 961644"/>
              <a:gd name="connsiteX166" fmla="*/ 336804 w 373380"/>
              <a:gd name="connsiteY166" fmla="*/ 935735 h 961644"/>
              <a:gd name="connsiteX167" fmla="*/ 353568 w 373380"/>
              <a:gd name="connsiteY167" fmla="*/ 935735 h 961644"/>
              <a:gd name="connsiteX168" fmla="*/ 373380 w 373380"/>
              <a:gd name="connsiteY168" fmla="*/ 935735 h 961644"/>
              <a:gd name="connsiteX169" fmla="*/ 371856 w 373380"/>
              <a:gd name="connsiteY169" fmla="*/ 961644 h 96164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 ang="24">
                <a:pos x="connsiteX24" y="connsiteY24"/>
              </a:cxn>
              <a:cxn ang="25">
                <a:pos x="connsiteX25" y="connsiteY25"/>
              </a:cxn>
              <a:cxn ang="26">
                <a:pos x="connsiteX26" y="connsiteY26"/>
              </a:cxn>
              <a:cxn ang="27">
                <a:pos x="connsiteX27" y="connsiteY27"/>
              </a:cxn>
              <a:cxn ang="28">
                <a:pos x="connsiteX28" y="connsiteY28"/>
              </a:cxn>
              <a:cxn ang="29">
                <a:pos x="connsiteX29" y="connsiteY29"/>
              </a:cxn>
              <a:cxn ang="30">
                <a:pos x="connsiteX30" y="connsiteY30"/>
              </a:cxn>
              <a:cxn ang="31">
                <a:pos x="connsiteX31" y="connsiteY31"/>
              </a:cxn>
              <a:cxn ang="32">
                <a:pos x="connsiteX32" y="connsiteY32"/>
              </a:cxn>
              <a:cxn ang="33">
                <a:pos x="connsiteX33" y="connsiteY33"/>
              </a:cxn>
              <a:cxn ang="34">
                <a:pos x="connsiteX34" y="connsiteY34"/>
              </a:cxn>
              <a:cxn ang="35">
                <a:pos x="connsiteX35" y="connsiteY35"/>
              </a:cxn>
              <a:cxn ang="36">
                <a:pos x="connsiteX36" y="connsiteY36"/>
              </a:cxn>
              <a:cxn ang="37">
                <a:pos x="connsiteX37" y="connsiteY37"/>
              </a:cxn>
              <a:cxn ang="38">
                <a:pos x="connsiteX38" y="connsiteY38"/>
              </a:cxn>
              <a:cxn ang="39">
                <a:pos x="connsiteX39" y="connsiteY39"/>
              </a:cxn>
              <a:cxn ang="40">
                <a:pos x="connsiteX40" y="connsiteY40"/>
              </a:cxn>
              <a:cxn ang="41">
                <a:pos x="connsiteX41" y="connsiteY41"/>
              </a:cxn>
              <a:cxn ang="42">
                <a:pos x="connsiteX42" y="connsiteY42"/>
              </a:cxn>
              <a:cxn ang="43">
                <a:pos x="connsiteX43" y="connsiteY43"/>
              </a:cxn>
              <a:cxn ang="44">
                <a:pos x="connsiteX44" y="connsiteY44"/>
              </a:cxn>
              <a:cxn ang="45">
                <a:pos x="connsiteX45" y="connsiteY45"/>
              </a:cxn>
              <a:cxn ang="46">
                <a:pos x="connsiteX46" y="connsiteY46"/>
              </a:cxn>
              <a:cxn ang="47">
                <a:pos x="connsiteX47" y="connsiteY47"/>
              </a:cxn>
              <a:cxn ang="48">
                <a:pos x="connsiteX48" y="connsiteY48"/>
              </a:cxn>
              <a:cxn ang="49">
                <a:pos x="connsiteX49" y="connsiteY49"/>
              </a:cxn>
              <a:cxn ang="50">
                <a:pos x="connsiteX50" y="connsiteY50"/>
              </a:cxn>
              <a:cxn ang="51">
                <a:pos x="connsiteX51" y="connsiteY51"/>
              </a:cxn>
              <a:cxn ang="52">
                <a:pos x="connsiteX52" y="connsiteY52"/>
              </a:cxn>
              <a:cxn ang="53">
                <a:pos x="connsiteX53" y="connsiteY53"/>
              </a:cxn>
              <a:cxn ang="54">
                <a:pos x="connsiteX54" y="connsiteY54"/>
              </a:cxn>
              <a:cxn ang="55">
                <a:pos x="connsiteX55" y="connsiteY55"/>
              </a:cxn>
              <a:cxn ang="56">
                <a:pos x="connsiteX56" y="connsiteY56"/>
              </a:cxn>
              <a:cxn ang="57">
                <a:pos x="connsiteX57" y="connsiteY57"/>
              </a:cxn>
              <a:cxn ang="58">
                <a:pos x="connsiteX58" y="connsiteY58"/>
              </a:cxn>
              <a:cxn ang="59">
                <a:pos x="connsiteX59" y="connsiteY59"/>
              </a:cxn>
              <a:cxn ang="60">
                <a:pos x="connsiteX60" y="connsiteY60"/>
              </a:cxn>
              <a:cxn ang="61">
                <a:pos x="connsiteX61" y="connsiteY61"/>
              </a:cxn>
              <a:cxn ang="62">
                <a:pos x="connsiteX62" y="connsiteY62"/>
              </a:cxn>
              <a:cxn ang="63">
                <a:pos x="connsiteX63" y="connsiteY63"/>
              </a:cxn>
              <a:cxn ang="64">
                <a:pos x="connsiteX64" y="connsiteY64"/>
              </a:cxn>
              <a:cxn ang="65">
                <a:pos x="connsiteX65" y="connsiteY65"/>
              </a:cxn>
              <a:cxn ang="66">
                <a:pos x="connsiteX66" y="connsiteY66"/>
              </a:cxn>
              <a:cxn ang="67">
                <a:pos x="connsiteX67" y="connsiteY67"/>
              </a:cxn>
              <a:cxn ang="68">
                <a:pos x="connsiteX68" y="connsiteY68"/>
              </a:cxn>
              <a:cxn ang="69">
                <a:pos x="connsiteX69" y="connsiteY69"/>
              </a:cxn>
              <a:cxn ang="70">
                <a:pos x="connsiteX70" y="connsiteY70"/>
              </a:cxn>
              <a:cxn ang="71">
                <a:pos x="connsiteX71" y="connsiteY71"/>
              </a:cxn>
              <a:cxn ang="72">
                <a:pos x="connsiteX72" y="connsiteY72"/>
              </a:cxn>
              <a:cxn ang="73">
                <a:pos x="connsiteX73" y="connsiteY73"/>
              </a:cxn>
              <a:cxn ang="74">
                <a:pos x="connsiteX74" y="connsiteY74"/>
              </a:cxn>
              <a:cxn ang="75">
                <a:pos x="connsiteX75" y="connsiteY75"/>
              </a:cxn>
              <a:cxn ang="76">
                <a:pos x="connsiteX76" y="connsiteY76"/>
              </a:cxn>
              <a:cxn ang="77">
                <a:pos x="connsiteX77" y="connsiteY77"/>
              </a:cxn>
              <a:cxn ang="78">
                <a:pos x="connsiteX78" y="connsiteY78"/>
              </a:cxn>
              <a:cxn ang="79">
                <a:pos x="connsiteX79" y="connsiteY79"/>
              </a:cxn>
              <a:cxn ang="80">
                <a:pos x="connsiteX80" y="connsiteY80"/>
              </a:cxn>
              <a:cxn ang="81">
                <a:pos x="connsiteX81" y="connsiteY81"/>
              </a:cxn>
              <a:cxn ang="82">
                <a:pos x="connsiteX82" y="connsiteY82"/>
              </a:cxn>
              <a:cxn ang="83">
                <a:pos x="connsiteX83" y="connsiteY83"/>
              </a:cxn>
              <a:cxn ang="84">
                <a:pos x="connsiteX84" y="connsiteY84"/>
              </a:cxn>
              <a:cxn ang="85">
                <a:pos x="connsiteX85" y="connsiteY85"/>
              </a:cxn>
              <a:cxn ang="86">
                <a:pos x="connsiteX86" y="connsiteY86"/>
              </a:cxn>
              <a:cxn ang="87">
                <a:pos x="connsiteX87" y="connsiteY87"/>
              </a:cxn>
              <a:cxn ang="88">
                <a:pos x="connsiteX88" y="connsiteY88"/>
              </a:cxn>
              <a:cxn ang="89">
                <a:pos x="connsiteX89" y="connsiteY89"/>
              </a:cxn>
              <a:cxn ang="90">
                <a:pos x="connsiteX90" y="connsiteY90"/>
              </a:cxn>
              <a:cxn ang="91">
                <a:pos x="connsiteX91" y="connsiteY91"/>
              </a:cxn>
              <a:cxn ang="92">
                <a:pos x="connsiteX92" y="connsiteY92"/>
              </a:cxn>
              <a:cxn ang="93">
                <a:pos x="connsiteX93" y="connsiteY93"/>
              </a:cxn>
              <a:cxn ang="94">
                <a:pos x="connsiteX94" y="connsiteY94"/>
              </a:cxn>
              <a:cxn ang="95">
                <a:pos x="connsiteX95" y="connsiteY95"/>
              </a:cxn>
              <a:cxn ang="96">
                <a:pos x="connsiteX96" y="connsiteY96"/>
              </a:cxn>
              <a:cxn ang="97">
                <a:pos x="connsiteX97" y="connsiteY97"/>
              </a:cxn>
              <a:cxn ang="98">
                <a:pos x="connsiteX98" y="connsiteY98"/>
              </a:cxn>
              <a:cxn ang="99">
                <a:pos x="connsiteX99" y="connsiteY99"/>
              </a:cxn>
              <a:cxn ang="100">
                <a:pos x="connsiteX100" y="connsiteY100"/>
              </a:cxn>
              <a:cxn ang="101">
                <a:pos x="connsiteX101" y="connsiteY101"/>
              </a:cxn>
              <a:cxn ang="102">
                <a:pos x="connsiteX102" y="connsiteY102"/>
              </a:cxn>
              <a:cxn ang="103">
                <a:pos x="connsiteX103" y="connsiteY103"/>
              </a:cxn>
              <a:cxn ang="104">
                <a:pos x="connsiteX104" y="connsiteY104"/>
              </a:cxn>
              <a:cxn ang="105">
                <a:pos x="connsiteX105" y="connsiteY105"/>
              </a:cxn>
              <a:cxn ang="106">
                <a:pos x="connsiteX106" y="connsiteY106"/>
              </a:cxn>
              <a:cxn ang="107">
                <a:pos x="connsiteX107" y="connsiteY107"/>
              </a:cxn>
              <a:cxn ang="108">
                <a:pos x="connsiteX108" y="connsiteY108"/>
              </a:cxn>
              <a:cxn ang="109">
                <a:pos x="connsiteX109" y="connsiteY109"/>
              </a:cxn>
              <a:cxn ang="110">
                <a:pos x="connsiteX110" y="connsiteY110"/>
              </a:cxn>
              <a:cxn ang="111">
                <a:pos x="connsiteX111" y="connsiteY111"/>
              </a:cxn>
              <a:cxn ang="112">
                <a:pos x="connsiteX112" y="connsiteY112"/>
              </a:cxn>
              <a:cxn ang="113">
                <a:pos x="connsiteX113" y="connsiteY113"/>
              </a:cxn>
              <a:cxn ang="114">
                <a:pos x="connsiteX114" y="connsiteY114"/>
              </a:cxn>
              <a:cxn ang="115">
                <a:pos x="connsiteX115" y="connsiteY115"/>
              </a:cxn>
              <a:cxn ang="116">
                <a:pos x="connsiteX116" y="connsiteY116"/>
              </a:cxn>
              <a:cxn ang="117">
                <a:pos x="connsiteX117" y="connsiteY117"/>
              </a:cxn>
              <a:cxn ang="118">
                <a:pos x="connsiteX118" y="connsiteY118"/>
              </a:cxn>
              <a:cxn ang="119">
                <a:pos x="connsiteX119" y="connsiteY119"/>
              </a:cxn>
              <a:cxn ang="120">
                <a:pos x="connsiteX120" y="connsiteY120"/>
              </a:cxn>
              <a:cxn ang="121">
                <a:pos x="connsiteX121" y="connsiteY121"/>
              </a:cxn>
              <a:cxn ang="122">
                <a:pos x="connsiteX122" y="connsiteY122"/>
              </a:cxn>
              <a:cxn ang="123">
                <a:pos x="connsiteX123" y="connsiteY123"/>
              </a:cxn>
              <a:cxn ang="124">
                <a:pos x="connsiteX124" y="connsiteY124"/>
              </a:cxn>
              <a:cxn ang="125">
                <a:pos x="connsiteX125" y="connsiteY125"/>
              </a:cxn>
              <a:cxn ang="126">
                <a:pos x="connsiteX126" y="connsiteY126"/>
              </a:cxn>
              <a:cxn ang="127">
                <a:pos x="connsiteX127" y="connsiteY127"/>
              </a:cxn>
              <a:cxn ang="128">
                <a:pos x="connsiteX128" y="connsiteY128"/>
              </a:cxn>
              <a:cxn ang="129">
                <a:pos x="connsiteX129" y="connsiteY129"/>
              </a:cxn>
              <a:cxn ang="130">
                <a:pos x="connsiteX130" y="connsiteY130"/>
              </a:cxn>
              <a:cxn ang="131">
                <a:pos x="connsiteX131" y="connsiteY131"/>
              </a:cxn>
              <a:cxn ang="132">
                <a:pos x="connsiteX132" y="connsiteY132"/>
              </a:cxn>
              <a:cxn ang="133">
                <a:pos x="connsiteX133" y="connsiteY133"/>
              </a:cxn>
              <a:cxn ang="134">
                <a:pos x="connsiteX134" y="connsiteY134"/>
              </a:cxn>
              <a:cxn ang="135">
                <a:pos x="connsiteX135" y="connsiteY135"/>
              </a:cxn>
              <a:cxn ang="136">
                <a:pos x="connsiteX136" y="connsiteY136"/>
              </a:cxn>
              <a:cxn ang="137">
                <a:pos x="connsiteX137" y="connsiteY137"/>
              </a:cxn>
              <a:cxn ang="138">
                <a:pos x="connsiteX138" y="connsiteY138"/>
              </a:cxn>
              <a:cxn ang="139">
                <a:pos x="connsiteX139" y="connsiteY139"/>
              </a:cxn>
              <a:cxn ang="140">
                <a:pos x="connsiteX140" y="connsiteY140"/>
              </a:cxn>
              <a:cxn ang="141">
                <a:pos x="connsiteX141" y="connsiteY141"/>
              </a:cxn>
              <a:cxn ang="142">
                <a:pos x="connsiteX142" y="connsiteY142"/>
              </a:cxn>
              <a:cxn ang="143">
                <a:pos x="connsiteX143" y="connsiteY143"/>
              </a:cxn>
              <a:cxn ang="144">
                <a:pos x="connsiteX144" y="connsiteY144"/>
              </a:cxn>
              <a:cxn ang="145">
                <a:pos x="connsiteX145" y="connsiteY145"/>
              </a:cxn>
              <a:cxn ang="146">
                <a:pos x="connsiteX146" y="connsiteY146"/>
              </a:cxn>
              <a:cxn ang="147">
                <a:pos x="connsiteX147" y="connsiteY147"/>
              </a:cxn>
              <a:cxn ang="148">
                <a:pos x="connsiteX148" y="connsiteY148"/>
              </a:cxn>
              <a:cxn ang="149">
                <a:pos x="connsiteX149" y="connsiteY149"/>
              </a:cxn>
              <a:cxn ang="150">
                <a:pos x="connsiteX150" y="connsiteY150"/>
              </a:cxn>
              <a:cxn ang="151">
                <a:pos x="connsiteX151" y="connsiteY151"/>
              </a:cxn>
              <a:cxn ang="152">
                <a:pos x="connsiteX152" y="connsiteY152"/>
              </a:cxn>
              <a:cxn ang="153">
                <a:pos x="connsiteX153" y="connsiteY153"/>
              </a:cxn>
              <a:cxn ang="154">
                <a:pos x="connsiteX154" y="connsiteY154"/>
              </a:cxn>
              <a:cxn ang="155">
                <a:pos x="connsiteX155" y="connsiteY155"/>
              </a:cxn>
              <a:cxn ang="156">
                <a:pos x="connsiteX156" y="connsiteY156"/>
              </a:cxn>
              <a:cxn ang="157">
                <a:pos x="connsiteX157" y="connsiteY157"/>
              </a:cxn>
              <a:cxn ang="158">
                <a:pos x="connsiteX158" y="connsiteY158"/>
              </a:cxn>
              <a:cxn ang="159">
                <a:pos x="connsiteX159" y="connsiteY159"/>
              </a:cxn>
              <a:cxn ang="160">
                <a:pos x="connsiteX160" y="connsiteY160"/>
              </a:cxn>
              <a:cxn ang="161">
                <a:pos x="connsiteX161" y="connsiteY161"/>
              </a:cxn>
              <a:cxn ang="162">
                <a:pos x="connsiteX162" y="connsiteY162"/>
              </a:cxn>
              <a:cxn ang="163">
                <a:pos x="connsiteX163" y="connsiteY163"/>
              </a:cxn>
              <a:cxn ang="164">
                <a:pos x="connsiteX164" y="connsiteY164"/>
              </a:cxn>
              <a:cxn ang="165">
                <a:pos x="connsiteX165" y="connsiteY165"/>
              </a:cxn>
              <a:cxn ang="166">
                <a:pos x="connsiteX166" y="connsiteY166"/>
              </a:cxn>
              <a:cxn ang="167">
                <a:pos x="connsiteX167" y="connsiteY167"/>
              </a:cxn>
              <a:cxn ang="168">
                <a:pos x="connsiteX168" y="connsiteY168"/>
              </a:cxn>
              <a:cxn ang="169">
                <a:pos x="connsiteX169" y="connsiteY169"/>
              </a:cxn>
            </a:cxnLst>
            <a:rect l="l" t="t" r="r" b="b"/>
            <a:pathLst>
              <a:path w="373380" h="961644">
                <a:moveTo>
                  <a:pt x="371856" y="961644"/>
                </a:moveTo>
                <a:lnTo>
                  <a:pt x="353568" y="961644"/>
                </a:lnTo>
                <a:lnTo>
                  <a:pt x="335280" y="960119"/>
                </a:lnTo>
                <a:lnTo>
                  <a:pt x="318516" y="960119"/>
                </a:lnTo>
                <a:lnTo>
                  <a:pt x="301752" y="958595"/>
                </a:lnTo>
                <a:lnTo>
                  <a:pt x="286511" y="957072"/>
                </a:lnTo>
                <a:lnTo>
                  <a:pt x="271271" y="955548"/>
                </a:lnTo>
                <a:lnTo>
                  <a:pt x="256032" y="954023"/>
                </a:lnTo>
                <a:lnTo>
                  <a:pt x="243840" y="952500"/>
                </a:lnTo>
                <a:lnTo>
                  <a:pt x="231647" y="950976"/>
                </a:lnTo>
                <a:lnTo>
                  <a:pt x="220980" y="947927"/>
                </a:lnTo>
                <a:lnTo>
                  <a:pt x="210311" y="944879"/>
                </a:lnTo>
                <a:lnTo>
                  <a:pt x="202692" y="941832"/>
                </a:lnTo>
                <a:lnTo>
                  <a:pt x="195071" y="938783"/>
                </a:lnTo>
                <a:cubicBezTo>
                  <a:pt x="195071" y="938783"/>
                  <a:pt x="193547" y="938783"/>
                  <a:pt x="193547" y="938783"/>
                </a:cubicBezTo>
                <a:lnTo>
                  <a:pt x="188976" y="935735"/>
                </a:lnTo>
                <a:cubicBezTo>
                  <a:pt x="188976" y="934211"/>
                  <a:pt x="187452" y="934211"/>
                  <a:pt x="187452" y="932688"/>
                </a:cubicBezTo>
                <a:lnTo>
                  <a:pt x="184404" y="929639"/>
                </a:lnTo>
                <a:cubicBezTo>
                  <a:pt x="182880" y="929639"/>
                  <a:pt x="181356" y="926591"/>
                  <a:pt x="181356" y="925067"/>
                </a:cubicBezTo>
                <a:lnTo>
                  <a:pt x="179832" y="922019"/>
                </a:lnTo>
                <a:cubicBezTo>
                  <a:pt x="179832" y="922019"/>
                  <a:pt x="179832" y="920495"/>
                  <a:pt x="179832" y="918972"/>
                </a:cubicBezTo>
                <a:lnTo>
                  <a:pt x="179832" y="510539"/>
                </a:lnTo>
                <a:lnTo>
                  <a:pt x="179832" y="515111"/>
                </a:lnTo>
                <a:lnTo>
                  <a:pt x="179832" y="512063"/>
                </a:lnTo>
                <a:lnTo>
                  <a:pt x="182880" y="516635"/>
                </a:lnTo>
                <a:lnTo>
                  <a:pt x="179832" y="513588"/>
                </a:lnTo>
                <a:lnTo>
                  <a:pt x="181356" y="515111"/>
                </a:lnTo>
                <a:lnTo>
                  <a:pt x="176783" y="512063"/>
                </a:lnTo>
                <a:lnTo>
                  <a:pt x="179832" y="513588"/>
                </a:lnTo>
                <a:lnTo>
                  <a:pt x="173735" y="510539"/>
                </a:lnTo>
                <a:lnTo>
                  <a:pt x="166116" y="509016"/>
                </a:lnTo>
                <a:lnTo>
                  <a:pt x="158495" y="505967"/>
                </a:lnTo>
                <a:lnTo>
                  <a:pt x="149352" y="504444"/>
                </a:lnTo>
                <a:lnTo>
                  <a:pt x="137159" y="501395"/>
                </a:lnTo>
                <a:lnTo>
                  <a:pt x="124968" y="499872"/>
                </a:lnTo>
                <a:lnTo>
                  <a:pt x="111252" y="498348"/>
                </a:lnTo>
                <a:lnTo>
                  <a:pt x="97535" y="496823"/>
                </a:lnTo>
                <a:lnTo>
                  <a:pt x="82295" y="495300"/>
                </a:lnTo>
                <a:lnTo>
                  <a:pt x="65532" y="495300"/>
                </a:lnTo>
                <a:lnTo>
                  <a:pt x="48768" y="493776"/>
                </a:lnTo>
                <a:lnTo>
                  <a:pt x="30480" y="493776"/>
                </a:lnTo>
                <a:lnTo>
                  <a:pt x="12192" y="493776"/>
                </a:lnTo>
                <a:cubicBezTo>
                  <a:pt x="6095" y="493776"/>
                  <a:pt x="0" y="487679"/>
                  <a:pt x="0" y="480060"/>
                </a:cubicBezTo>
                <a:cubicBezTo>
                  <a:pt x="0" y="473963"/>
                  <a:pt x="6095" y="467867"/>
                  <a:pt x="12192" y="467867"/>
                </a:cubicBezTo>
                <a:lnTo>
                  <a:pt x="30480" y="467867"/>
                </a:lnTo>
                <a:lnTo>
                  <a:pt x="48768" y="467867"/>
                </a:lnTo>
                <a:lnTo>
                  <a:pt x="65532" y="466344"/>
                </a:lnTo>
                <a:lnTo>
                  <a:pt x="82295" y="466344"/>
                </a:lnTo>
                <a:lnTo>
                  <a:pt x="97535" y="464820"/>
                </a:lnTo>
                <a:lnTo>
                  <a:pt x="111252" y="463295"/>
                </a:lnTo>
                <a:lnTo>
                  <a:pt x="124968" y="461772"/>
                </a:lnTo>
                <a:lnTo>
                  <a:pt x="138683" y="458723"/>
                </a:lnTo>
                <a:lnTo>
                  <a:pt x="149352" y="457200"/>
                </a:lnTo>
                <a:lnTo>
                  <a:pt x="158495" y="455676"/>
                </a:lnTo>
                <a:lnTo>
                  <a:pt x="167640" y="452627"/>
                </a:lnTo>
                <a:lnTo>
                  <a:pt x="173735" y="451104"/>
                </a:lnTo>
                <a:lnTo>
                  <a:pt x="179832" y="448055"/>
                </a:lnTo>
                <a:lnTo>
                  <a:pt x="176783" y="449579"/>
                </a:lnTo>
                <a:lnTo>
                  <a:pt x="181356" y="446532"/>
                </a:lnTo>
                <a:lnTo>
                  <a:pt x="179832" y="448055"/>
                </a:lnTo>
                <a:lnTo>
                  <a:pt x="182880" y="445007"/>
                </a:lnTo>
                <a:lnTo>
                  <a:pt x="179832" y="449579"/>
                </a:lnTo>
                <a:lnTo>
                  <a:pt x="179832" y="446532"/>
                </a:lnTo>
                <a:lnTo>
                  <a:pt x="179832" y="451104"/>
                </a:lnTo>
                <a:lnTo>
                  <a:pt x="179832" y="42672"/>
                </a:lnTo>
                <a:cubicBezTo>
                  <a:pt x="179832" y="41147"/>
                  <a:pt x="179832" y="39624"/>
                  <a:pt x="179832" y="38100"/>
                </a:cubicBezTo>
                <a:lnTo>
                  <a:pt x="181356" y="35052"/>
                </a:lnTo>
                <a:cubicBezTo>
                  <a:pt x="181356" y="33527"/>
                  <a:pt x="182880" y="32003"/>
                  <a:pt x="184404" y="30480"/>
                </a:cubicBezTo>
                <a:lnTo>
                  <a:pt x="187452" y="27432"/>
                </a:lnTo>
                <a:cubicBezTo>
                  <a:pt x="187452" y="27432"/>
                  <a:pt x="188976" y="25908"/>
                  <a:pt x="188976" y="25908"/>
                </a:cubicBezTo>
                <a:lnTo>
                  <a:pt x="193547" y="22860"/>
                </a:lnTo>
                <a:cubicBezTo>
                  <a:pt x="193547" y="22860"/>
                  <a:pt x="195071" y="22860"/>
                  <a:pt x="195071" y="22860"/>
                </a:cubicBezTo>
                <a:lnTo>
                  <a:pt x="201168" y="19811"/>
                </a:lnTo>
                <a:lnTo>
                  <a:pt x="210311" y="16763"/>
                </a:lnTo>
                <a:lnTo>
                  <a:pt x="219456" y="13716"/>
                </a:lnTo>
                <a:lnTo>
                  <a:pt x="231647" y="10668"/>
                </a:lnTo>
                <a:lnTo>
                  <a:pt x="242316" y="9144"/>
                </a:lnTo>
                <a:lnTo>
                  <a:pt x="256032" y="7619"/>
                </a:lnTo>
                <a:lnTo>
                  <a:pt x="269747" y="4572"/>
                </a:lnTo>
                <a:lnTo>
                  <a:pt x="284988" y="3047"/>
                </a:lnTo>
                <a:lnTo>
                  <a:pt x="301752" y="3047"/>
                </a:lnTo>
                <a:lnTo>
                  <a:pt x="318516" y="1524"/>
                </a:lnTo>
                <a:lnTo>
                  <a:pt x="335280" y="0"/>
                </a:lnTo>
                <a:lnTo>
                  <a:pt x="353568" y="0"/>
                </a:lnTo>
                <a:lnTo>
                  <a:pt x="371856" y="0"/>
                </a:lnTo>
                <a:lnTo>
                  <a:pt x="373380" y="25908"/>
                </a:lnTo>
                <a:lnTo>
                  <a:pt x="355092" y="25908"/>
                </a:lnTo>
                <a:lnTo>
                  <a:pt x="336804" y="25908"/>
                </a:lnTo>
                <a:lnTo>
                  <a:pt x="320040" y="25908"/>
                </a:lnTo>
                <a:lnTo>
                  <a:pt x="303276" y="27432"/>
                </a:lnTo>
                <a:lnTo>
                  <a:pt x="288035" y="28955"/>
                </a:lnTo>
                <a:lnTo>
                  <a:pt x="272795" y="30480"/>
                </a:lnTo>
                <a:lnTo>
                  <a:pt x="260604" y="32003"/>
                </a:lnTo>
                <a:lnTo>
                  <a:pt x="248411" y="33527"/>
                </a:lnTo>
                <a:lnTo>
                  <a:pt x="236220" y="36575"/>
                </a:lnTo>
                <a:lnTo>
                  <a:pt x="227076" y="38100"/>
                </a:lnTo>
                <a:lnTo>
                  <a:pt x="217932" y="39624"/>
                </a:lnTo>
                <a:lnTo>
                  <a:pt x="211835" y="42672"/>
                </a:lnTo>
                <a:lnTo>
                  <a:pt x="205740" y="45719"/>
                </a:lnTo>
                <a:lnTo>
                  <a:pt x="207264" y="44195"/>
                </a:lnTo>
                <a:lnTo>
                  <a:pt x="202692" y="47244"/>
                </a:lnTo>
                <a:lnTo>
                  <a:pt x="205740" y="45719"/>
                </a:lnTo>
                <a:lnTo>
                  <a:pt x="202692" y="48767"/>
                </a:lnTo>
                <a:lnTo>
                  <a:pt x="205740" y="42672"/>
                </a:lnTo>
                <a:lnTo>
                  <a:pt x="204216" y="45719"/>
                </a:lnTo>
                <a:lnTo>
                  <a:pt x="205740" y="42672"/>
                </a:lnTo>
                <a:lnTo>
                  <a:pt x="205740" y="451104"/>
                </a:lnTo>
                <a:cubicBezTo>
                  <a:pt x="205740" y="452627"/>
                  <a:pt x="205740" y="452627"/>
                  <a:pt x="204216" y="454151"/>
                </a:cubicBezTo>
                <a:lnTo>
                  <a:pt x="204216" y="457200"/>
                </a:lnTo>
                <a:cubicBezTo>
                  <a:pt x="202692" y="458723"/>
                  <a:pt x="202692" y="460248"/>
                  <a:pt x="201168" y="461772"/>
                </a:cubicBezTo>
                <a:lnTo>
                  <a:pt x="198120" y="464820"/>
                </a:lnTo>
                <a:cubicBezTo>
                  <a:pt x="198120" y="466344"/>
                  <a:pt x="196595" y="466344"/>
                  <a:pt x="196595" y="467867"/>
                </a:cubicBezTo>
                <a:lnTo>
                  <a:pt x="192023" y="470916"/>
                </a:lnTo>
                <a:cubicBezTo>
                  <a:pt x="190500" y="470916"/>
                  <a:pt x="190500" y="470916"/>
                  <a:pt x="190500" y="470916"/>
                </a:cubicBezTo>
                <a:lnTo>
                  <a:pt x="182880" y="473963"/>
                </a:lnTo>
                <a:lnTo>
                  <a:pt x="173735" y="477011"/>
                </a:lnTo>
                <a:lnTo>
                  <a:pt x="164592" y="480060"/>
                </a:lnTo>
                <a:lnTo>
                  <a:pt x="153923" y="481583"/>
                </a:lnTo>
                <a:lnTo>
                  <a:pt x="141732" y="484632"/>
                </a:lnTo>
                <a:lnTo>
                  <a:pt x="128016" y="486155"/>
                </a:lnTo>
                <a:lnTo>
                  <a:pt x="114300" y="487679"/>
                </a:lnTo>
                <a:lnTo>
                  <a:pt x="99059" y="489204"/>
                </a:lnTo>
                <a:lnTo>
                  <a:pt x="83820" y="490727"/>
                </a:lnTo>
                <a:lnTo>
                  <a:pt x="67056" y="492251"/>
                </a:lnTo>
                <a:lnTo>
                  <a:pt x="48768" y="492251"/>
                </a:lnTo>
                <a:lnTo>
                  <a:pt x="30480" y="493776"/>
                </a:lnTo>
                <a:lnTo>
                  <a:pt x="12192" y="493776"/>
                </a:lnTo>
                <a:lnTo>
                  <a:pt x="12192" y="467867"/>
                </a:lnTo>
                <a:lnTo>
                  <a:pt x="30480" y="467867"/>
                </a:lnTo>
                <a:lnTo>
                  <a:pt x="48768" y="467867"/>
                </a:lnTo>
                <a:lnTo>
                  <a:pt x="67056" y="469392"/>
                </a:lnTo>
                <a:lnTo>
                  <a:pt x="83820" y="470916"/>
                </a:lnTo>
                <a:lnTo>
                  <a:pt x="99059" y="470916"/>
                </a:lnTo>
                <a:lnTo>
                  <a:pt x="114300" y="473963"/>
                </a:lnTo>
                <a:lnTo>
                  <a:pt x="129540" y="475488"/>
                </a:lnTo>
                <a:lnTo>
                  <a:pt x="141732" y="477011"/>
                </a:lnTo>
                <a:lnTo>
                  <a:pt x="153923" y="478535"/>
                </a:lnTo>
                <a:lnTo>
                  <a:pt x="164592" y="481583"/>
                </a:lnTo>
                <a:lnTo>
                  <a:pt x="175259" y="484632"/>
                </a:lnTo>
                <a:lnTo>
                  <a:pt x="184404" y="487679"/>
                </a:lnTo>
                <a:lnTo>
                  <a:pt x="190500" y="490727"/>
                </a:lnTo>
                <a:cubicBezTo>
                  <a:pt x="190500" y="490727"/>
                  <a:pt x="190500" y="490727"/>
                  <a:pt x="192023" y="490727"/>
                </a:cubicBezTo>
                <a:lnTo>
                  <a:pt x="196595" y="493776"/>
                </a:lnTo>
                <a:cubicBezTo>
                  <a:pt x="196595" y="495300"/>
                  <a:pt x="198120" y="495300"/>
                  <a:pt x="198120" y="496823"/>
                </a:cubicBezTo>
                <a:lnTo>
                  <a:pt x="201168" y="499872"/>
                </a:lnTo>
                <a:cubicBezTo>
                  <a:pt x="202692" y="499872"/>
                  <a:pt x="202692" y="501395"/>
                  <a:pt x="204216" y="504444"/>
                </a:cubicBezTo>
                <a:lnTo>
                  <a:pt x="204216" y="507492"/>
                </a:lnTo>
                <a:cubicBezTo>
                  <a:pt x="205740" y="507492"/>
                  <a:pt x="205740" y="509016"/>
                  <a:pt x="205740" y="510539"/>
                </a:cubicBezTo>
                <a:lnTo>
                  <a:pt x="205740" y="918972"/>
                </a:lnTo>
                <a:lnTo>
                  <a:pt x="204216" y="914400"/>
                </a:lnTo>
                <a:lnTo>
                  <a:pt x="205740" y="917448"/>
                </a:lnTo>
                <a:lnTo>
                  <a:pt x="202692" y="912876"/>
                </a:lnTo>
                <a:lnTo>
                  <a:pt x="205740" y="915923"/>
                </a:lnTo>
                <a:lnTo>
                  <a:pt x="202692" y="914400"/>
                </a:lnTo>
                <a:lnTo>
                  <a:pt x="207264" y="917448"/>
                </a:lnTo>
                <a:lnTo>
                  <a:pt x="205740" y="915923"/>
                </a:lnTo>
                <a:lnTo>
                  <a:pt x="210311" y="918972"/>
                </a:lnTo>
                <a:lnTo>
                  <a:pt x="217932" y="920495"/>
                </a:lnTo>
                <a:lnTo>
                  <a:pt x="225552" y="923544"/>
                </a:lnTo>
                <a:lnTo>
                  <a:pt x="236220" y="925067"/>
                </a:lnTo>
                <a:lnTo>
                  <a:pt x="246888" y="928116"/>
                </a:lnTo>
                <a:lnTo>
                  <a:pt x="259080" y="929639"/>
                </a:lnTo>
                <a:lnTo>
                  <a:pt x="272795" y="931163"/>
                </a:lnTo>
                <a:lnTo>
                  <a:pt x="288035" y="932688"/>
                </a:lnTo>
                <a:lnTo>
                  <a:pt x="303276" y="934211"/>
                </a:lnTo>
                <a:lnTo>
                  <a:pt x="320040" y="934211"/>
                </a:lnTo>
                <a:lnTo>
                  <a:pt x="336804" y="935735"/>
                </a:lnTo>
                <a:lnTo>
                  <a:pt x="353568" y="935735"/>
                </a:lnTo>
                <a:lnTo>
                  <a:pt x="373380" y="935735"/>
                </a:lnTo>
                <a:lnTo>
                  <a:pt x="371856" y="961644"/>
                </a:lnTo>
              </a:path>
            </a:pathLst>
          </a:custGeom>
          <a:solidFill>
            <a:srgbClr val="C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7" name="Picture 3"/>
          <p:cNvPicPr>
            <a:picLocks noChangeAspect="1" noChangeArrowheads="1"/>
          </p:cNvPicPr>
          <p:nvPr/>
        </p:nvPicPr>
        <p:blipFill>
          <a:blip r:embed="rId3" cstate="print"/>
          <a:srcRect/>
          <a:stretch>
            <a:fillRect/>
          </a:stretch>
        </p:blipFill>
        <p:spPr bwMode="auto">
          <a:xfrm>
            <a:off x="5410200" y="342900"/>
            <a:ext cx="4064000" cy="3505200"/>
          </a:xfrm>
          <a:prstGeom prst="rect">
            <a:avLst/>
          </a:prstGeom>
          <a:noFill/>
        </p:spPr>
      </p:pic>
      <p:pic>
        <p:nvPicPr>
          <p:cNvPr id="8" name="Picture 3"/>
          <p:cNvPicPr>
            <a:picLocks noChangeAspect="1" noChangeArrowheads="1"/>
          </p:cNvPicPr>
          <p:nvPr/>
        </p:nvPicPr>
        <p:blipFill>
          <a:blip r:embed="rId4" cstate="print"/>
          <a:srcRect/>
          <a:stretch>
            <a:fillRect/>
          </a:stretch>
        </p:blipFill>
        <p:spPr bwMode="auto">
          <a:xfrm>
            <a:off x="5498306" y="4009231"/>
            <a:ext cx="2768600" cy="2921000"/>
          </a:xfrm>
          <a:prstGeom prst="rect">
            <a:avLst/>
          </a:prstGeom>
          <a:noFill/>
        </p:spPr>
      </p:pic>
      <p:sp>
        <p:nvSpPr>
          <p:cNvPr id="2" name="TextBox 1"/>
          <p:cNvSpPr txBox="1"/>
          <p:nvPr/>
        </p:nvSpPr>
        <p:spPr>
          <a:xfrm>
            <a:off x="863603" y="1206500"/>
            <a:ext cx="4707186" cy="4021593"/>
          </a:xfrm>
          <a:prstGeom prst="rect">
            <a:avLst/>
          </a:prstGeom>
          <a:noFill/>
        </p:spPr>
        <p:txBody>
          <a:bodyPr wrap="none" lIns="0" tIns="0" rIns="0" bIns="45699" rtlCol="0">
            <a:spAutoFit/>
          </a:bodyPr>
          <a:lstStyle/>
          <a:p>
            <a:pPr>
              <a:lnSpc>
                <a:spcPts val="2500"/>
              </a:lnSpc>
              <a:tabLst>
                <a:tab pos="177720" algn="l"/>
                <a:tab pos="241191" algn="l"/>
                <a:tab pos="748961" algn="l"/>
                <a:tab pos="812435" algn="l"/>
                <a:tab pos="1193263" algn="l"/>
              </a:tabLst>
            </a:pPr>
            <a:r>
              <a:rPr lang="en-US" altLang="zh-CN" dirty="0" smtClean="0"/>
              <a:t>		</a:t>
            </a:r>
            <a:r>
              <a:rPr lang="en-US" altLang="zh-CN" b="1" u="sng" dirty="0" smtClean="0">
                <a:solidFill>
                  <a:srgbClr val="F2F2F2"/>
                </a:solidFill>
                <a:latin typeface="Times New Roman" pitchFamily="18" charset="0"/>
                <a:cs typeface="Times New Roman" pitchFamily="18" charset="0"/>
              </a:rPr>
              <a:t>Ρίζα</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βρίσκεται</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μέσα</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φατνίο</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και</a:t>
            </a:r>
          </a:p>
          <a:p>
            <a:pPr>
              <a:lnSpc>
                <a:spcPts val="1997"/>
              </a:lnSpc>
              <a:tabLst>
                <a:tab pos="177720" algn="l"/>
                <a:tab pos="241191" algn="l"/>
                <a:tab pos="748961" algn="l"/>
                <a:tab pos="812435" algn="l"/>
                <a:tab pos="1193263" algn="l"/>
              </a:tabLst>
            </a:pPr>
            <a:r>
              <a:rPr lang="en-US" altLang="zh-CN" dirty="0" smtClean="0"/>
              <a:t>				</a:t>
            </a:r>
            <a:r>
              <a:rPr lang="en-US" altLang="zh-CN" dirty="0" smtClean="0">
                <a:solidFill>
                  <a:srgbClr val="F2F2F2"/>
                </a:solidFill>
                <a:latin typeface="Times New Roman" pitchFamily="18" charset="0"/>
                <a:cs typeface="Times New Roman" pitchFamily="18" charset="0"/>
              </a:rPr>
              <a:t>μπορεί</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να</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μία</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ή</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πολλές</a:t>
            </a:r>
          </a:p>
          <a:p>
            <a:pPr>
              <a:lnSpc>
                <a:spcPts val="1000"/>
              </a:lnSpc>
            </a:pPr>
            <a:endParaRPr lang="en-US" altLang="zh-CN" dirty="0" smtClean="0"/>
          </a:p>
          <a:p>
            <a:pPr>
              <a:lnSpc>
                <a:spcPts val="3099"/>
              </a:lnSpc>
              <a:tabLst>
                <a:tab pos="177720" algn="l"/>
                <a:tab pos="241191" algn="l"/>
                <a:tab pos="748961" algn="l"/>
                <a:tab pos="812435" algn="l"/>
                <a:tab pos="1193263" algn="l"/>
              </a:tabLst>
            </a:pPr>
            <a:r>
              <a:rPr lang="en-US" altLang="zh-CN" dirty="0" smtClean="0"/>
              <a:t>	</a:t>
            </a:r>
            <a:r>
              <a:rPr lang="en-US" altLang="zh-CN" b="1" u="sng" dirty="0" smtClean="0">
                <a:solidFill>
                  <a:srgbClr val="F2F2F2"/>
                </a:solidFill>
                <a:latin typeface="Times New Roman" pitchFamily="18" charset="0"/>
                <a:cs typeface="Times New Roman" pitchFamily="18" charset="0"/>
              </a:rPr>
              <a:t>Αυχένας</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περισφιγμένο</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τμήμα</a:t>
            </a:r>
          </a:p>
          <a:p>
            <a:pPr>
              <a:lnSpc>
                <a:spcPts val="1997"/>
              </a:lnSpc>
              <a:tabLst>
                <a:tab pos="177720" algn="l"/>
                <a:tab pos="241191" algn="l"/>
                <a:tab pos="748961" algn="l"/>
                <a:tab pos="812435" algn="l"/>
                <a:tab pos="1193263" algn="l"/>
              </a:tabLst>
            </a:pPr>
            <a:r>
              <a:rPr lang="en-US" altLang="zh-CN" dirty="0" smtClean="0"/>
              <a:t>					</a:t>
            </a:r>
            <a:r>
              <a:rPr lang="en-US" altLang="zh-CN" dirty="0" smtClean="0">
                <a:solidFill>
                  <a:srgbClr val="F2F2F2"/>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δοντιού</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μεταξύ</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ρίζας</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και</a:t>
            </a:r>
          </a:p>
          <a:p>
            <a:pPr>
              <a:lnSpc>
                <a:spcPts val="2100"/>
              </a:lnSpc>
              <a:tabLst>
                <a:tab pos="177720" algn="l"/>
                <a:tab pos="241191" algn="l"/>
                <a:tab pos="748961" algn="l"/>
                <a:tab pos="812435" algn="l"/>
                <a:tab pos="1193263" algn="l"/>
              </a:tabLst>
            </a:pPr>
            <a:r>
              <a:rPr lang="en-US" altLang="zh-CN" dirty="0" smtClean="0"/>
              <a:t>					</a:t>
            </a:r>
            <a:r>
              <a:rPr lang="en-US" altLang="zh-CN" dirty="0" smtClean="0">
                <a:solidFill>
                  <a:srgbClr val="F2F2F2"/>
                </a:solidFill>
                <a:latin typeface="Times New Roman" pitchFamily="18" charset="0"/>
                <a:cs typeface="Times New Roman" pitchFamily="18" charset="0"/>
              </a:rPr>
              <a:t>μύλης</a:t>
            </a:r>
          </a:p>
          <a:p>
            <a:pPr>
              <a:lnSpc>
                <a:spcPts val="1000"/>
              </a:lnSpc>
            </a:pPr>
            <a:endParaRPr lang="en-US" altLang="zh-CN" dirty="0" smtClean="0"/>
          </a:p>
          <a:p>
            <a:pPr>
              <a:lnSpc>
                <a:spcPts val="1000"/>
              </a:lnSpc>
            </a:pPr>
            <a:endParaRPr lang="en-US" altLang="zh-CN" dirty="0" smtClean="0"/>
          </a:p>
          <a:p>
            <a:pPr>
              <a:lnSpc>
                <a:spcPts val="3399"/>
              </a:lnSpc>
              <a:tabLst>
                <a:tab pos="177720" algn="l"/>
                <a:tab pos="241191" algn="l"/>
                <a:tab pos="748961" algn="l"/>
                <a:tab pos="812435" algn="l"/>
                <a:tab pos="1193263" algn="l"/>
              </a:tabLst>
            </a:pPr>
            <a:r>
              <a:rPr lang="en-US" altLang="zh-CN" b="1" u="sng" dirty="0" smtClean="0">
                <a:solidFill>
                  <a:srgbClr val="F2F2F2"/>
                </a:solidFill>
                <a:latin typeface="Times New Roman" pitchFamily="18" charset="0"/>
                <a:cs typeface="Times New Roman" pitchFamily="18" charset="0"/>
              </a:rPr>
              <a:t>Μύλη</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είναι</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μέρος</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δοντιού</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που</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είναι</a:t>
            </a:r>
          </a:p>
          <a:p>
            <a:pPr>
              <a:lnSpc>
                <a:spcPts val="1997"/>
              </a:lnSpc>
              <a:tabLst>
                <a:tab pos="177720" algn="l"/>
                <a:tab pos="241191" algn="l"/>
                <a:tab pos="748961" algn="l"/>
                <a:tab pos="812435" algn="l"/>
                <a:tab pos="1193263" algn="l"/>
              </a:tabLst>
            </a:pPr>
            <a:r>
              <a:rPr lang="en-US" altLang="zh-CN" dirty="0" smtClean="0"/>
              <a:t>			</a:t>
            </a:r>
            <a:r>
              <a:rPr lang="en-US" altLang="zh-CN" dirty="0" smtClean="0">
                <a:solidFill>
                  <a:srgbClr val="F2F2F2"/>
                </a:solidFill>
                <a:latin typeface="Times New Roman" pitchFamily="18" charset="0"/>
                <a:cs typeface="Times New Roman" pitchFamily="18" charset="0"/>
              </a:rPr>
              <a:t>έξω</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φατνίο</a:t>
            </a:r>
          </a:p>
          <a:p>
            <a:pPr>
              <a:lnSpc>
                <a:spcPts val="1000"/>
              </a:lnSpc>
            </a:pPr>
            <a:endParaRPr lang="en-US" altLang="zh-CN" dirty="0" smtClean="0"/>
          </a:p>
          <a:p>
            <a:pPr>
              <a:lnSpc>
                <a:spcPts val="1000"/>
              </a:lnSpc>
            </a:pPr>
            <a:endParaRPr lang="en-US" altLang="zh-CN" dirty="0" smtClean="0"/>
          </a:p>
          <a:p>
            <a:pPr>
              <a:lnSpc>
                <a:spcPts val="2700"/>
              </a:lnSpc>
              <a:tabLst>
                <a:tab pos="177720" algn="l"/>
                <a:tab pos="241191" algn="l"/>
                <a:tab pos="748961" algn="l"/>
                <a:tab pos="812435" algn="l"/>
                <a:tab pos="1193263" algn="l"/>
              </a:tabLst>
            </a:pPr>
            <a:r>
              <a:rPr lang="en-US" altLang="zh-CN" dirty="0" smtClean="0"/>
              <a:t>	</a:t>
            </a:r>
            <a:r>
              <a:rPr lang="en-US" altLang="zh-CN" sz="2400" b="1" dirty="0" smtClean="0">
                <a:solidFill>
                  <a:srgbClr val="F2F2F2"/>
                </a:solidFill>
                <a:latin typeface="Times New Roman" pitchFamily="18" charset="0"/>
                <a:cs typeface="Times New Roman" pitchFamily="18" charset="0"/>
              </a:rPr>
              <a:t>Πολφική</a:t>
            </a:r>
            <a:r>
              <a:rPr lang="en-US" altLang="zh-CN" sz="2400" b="1" dirty="0" smtClean="0">
                <a:latin typeface="Times New Roman" pitchFamily="18" charset="0"/>
                <a:cs typeface="Times New Roman" pitchFamily="18" charset="0"/>
              </a:rPr>
              <a:t> </a:t>
            </a:r>
            <a:r>
              <a:rPr lang="en-US" altLang="zh-CN" sz="2400" b="1" dirty="0" smtClean="0">
                <a:solidFill>
                  <a:srgbClr val="F2F2F2"/>
                </a:solidFill>
                <a:latin typeface="Times New Roman" pitchFamily="18" charset="0"/>
                <a:cs typeface="Times New Roman" pitchFamily="18" charset="0"/>
              </a:rPr>
              <a:t>κοιλότητα</a:t>
            </a:r>
            <a:r>
              <a:rPr lang="en-US" altLang="zh-CN" sz="2400" b="1"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περιέχει</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τον</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πολφό</a:t>
            </a:r>
          </a:p>
          <a:p>
            <a:pPr>
              <a:lnSpc>
                <a:spcPts val="1997"/>
              </a:lnSpc>
              <a:tabLst>
                <a:tab pos="177720" algn="l"/>
                <a:tab pos="241191" algn="l"/>
                <a:tab pos="748961" algn="l"/>
                <a:tab pos="812435" algn="l"/>
                <a:tab pos="1193263" algn="l"/>
              </a:tabLst>
            </a:pPr>
            <a:r>
              <a:rPr lang="en-US" altLang="zh-CN" dirty="0" smtClean="0"/>
              <a:t>	</a:t>
            </a:r>
            <a:r>
              <a:rPr lang="en-US" altLang="zh-CN" dirty="0" smtClean="0">
                <a:solidFill>
                  <a:srgbClr val="F2F2F2"/>
                </a:solidFill>
                <a:latin typeface="Times New Roman" pitchFamily="18" charset="0"/>
                <a:cs typeface="Times New Roman" pitchFamily="18" charset="0"/>
              </a:rPr>
              <a:t>που</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καταλήγει</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στον</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ριζικό</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σωλήνα</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και</a:t>
            </a:r>
          </a:p>
          <a:p>
            <a:pPr>
              <a:lnSpc>
                <a:spcPts val="2100"/>
              </a:lnSpc>
              <a:tabLst>
                <a:tab pos="177720" algn="l"/>
                <a:tab pos="241191" algn="l"/>
                <a:tab pos="748961" algn="l"/>
                <a:tab pos="812435" algn="l"/>
                <a:tab pos="1193263" algn="l"/>
              </a:tabLst>
            </a:pPr>
            <a:r>
              <a:rPr lang="en-US" altLang="zh-CN" dirty="0" smtClean="0"/>
              <a:t>	</a:t>
            </a:r>
            <a:r>
              <a:rPr lang="en-US" altLang="zh-CN" dirty="0" smtClean="0">
                <a:solidFill>
                  <a:srgbClr val="F2F2F2"/>
                </a:solidFill>
                <a:latin typeface="Times New Roman" pitchFamily="18" charset="0"/>
                <a:cs typeface="Times New Roman" pitchFamily="18" charset="0"/>
              </a:rPr>
              <a:t>χρησιμεύει</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για</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δίοδο</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των</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αγγείων</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και</a:t>
            </a:r>
          </a:p>
          <a:p>
            <a:pPr>
              <a:lnSpc>
                <a:spcPts val="2100"/>
              </a:lnSpc>
              <a:tabLst>
                <a:tab pos="177720" algn="l"/>
                <a:tab pos="241191" algn="l"/>
                <a:tab pos="748961" algn="l"/>
                <a:tab pos="812435" algn="l"/>
                <a:tab pos="1193263" algn="l"/>
              </a:tabLst>
            </a:pPr>
            <a:r>
              <a:rPr lang="en-US" altLang="zh-CN" dirty="0" smtClean="0"/>
              <a:t>		</a:t>
            </a:r>
            <a:r>
              <a:rPr lang="en-US" altLang="zh-CN" dirty="0" smtClean="0">
                <a:solidFill>
                  <a:srgbClr val="F2F2F2"/>
                </a:solidFill>
                <a:latin typeface="Times New Roman" pitchFamily="18" charset="0"/>
                <a:cs typeface="Times New Roman" pitchFamily="18" charset="0"/>
              </a:rPr>
              <a:t>νεύρων</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του</a:t>
            </a:r>
            <a:r>
              <a:rPr lang="en-US" altLang="zh-CN" dirty="0" smtClean="0">
                <a:latin typeface="Times New Roman" pitchFamily="18" charset="0"/>
                <a:cs typeface="Times New Roman" pitchFamily="18" charset="0"/>
              </a:rPr>
              <a:t> </a:t>
            </a:r>
            <a:r>
              <a:rPr lang="en-US" altLang="zh-CN" dirty="0" smtClean="0">
                <a:solidFill>
                  <a:srgbClr val="F2F2F2"/>
                </a:solidFill>
                <a:latin typeface="Times New Roman" pitchFamily="18" charset="0"/>
                <a:cs typeface="Times New Roman" pitchFamily="18" charset="0"/>
              </a:rPr>
              <a:t>δοντιού</a:t>
            </a:r>
          </a:p>
        </p:txBody>
      </p:sp>
      <p:sp>
        <p:nvSpPr>
          <p:cNvPr id="9" name="TextBox 1"/>
          <p:cNvSpPr txBox="1"/>
          <p:nvPr/>
        </p:nvSpPr>
        <p:spPr>
          <a:xfrm>
            <a:off x="7874000" y="4292601"/>
            <a:ext cx="1569340" cy="1379844"/>
          </a:xfrm>
          <a:prstGeom prst="rect">
            <a:avLst/>
          </a:prstGeom>
          <a:noFill/>
        </p:spPr>
        <p:txBody>
          <a:bodyPr wrap="none" lIns="0" tIns="0" rIns="0" bIns="45699" rtlCol="0">
            <a:spAutoFit/>
          </a:bodyPr>
          <a:lstStyle/>
          <a:p>
            <a:pPr>
              <a:lnSpc>
                <a:spcPts val="2500"/>
              </a:lnSpc>
              <a:tabLst>
                <a:tab pos="507772" algn="l"/>
              </a:tabLst>
            </a:pPr>
            <a:r>
              <a:rPr lang="en-US" altLang="zh-CN" dirty="0" smtClean="0">
                <a:solidFill>
                  <a:srgbClr val="F2F2F2"/>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b="1" dirty="0" smtClean="0">
                <a:solidFill>
                  <a:srgbClr val="F2F2F2"/>
                </a:solidFill>
                <a:latin typeface="Times New Roman" pitchFamily="18" charset="0"/>
                <a:cs typeface="Times New Roman" pitchFamily="18" charset="0"/>
              </a:rPr>
              <a:t>Αδαμαντίνη</a:t>
            </a:r>
          </a:p>
          <a:p>
            <a:pPr>
              <a:lnSpc>
                <a:spcPts val="3399"/>
              </a:lnSpc>
              <a:tabLst>
                <a:tab pos="507772" algn="l"/>
              </a:tabLst>
            </a:pPr>
            <a:r>
              <a:rPr lang="en-US" altLang="zh-CN" dirty="0" smtClean="0">
                <a:solidFill>
                  <a:srgbClr val="F2F2F2"/>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b="1" dirty="0" smtClean="0">
                <a:solidFill>
                  <a:srgbClr val="F2F2F2"/>
                </a:solidFill>
                <a:latin typeface="Times New Roman" pitchFamily="18" charset="0"/>
                <a:cs typeface="Times New Roman" pitchFamily="18" charset="0"/>
              </a:rPr>
              <a:t>Οδοντίνη</a:t>
            </a:r>
          </a:p>
          <a:p>
            <a:pPr>
              <a:lnSpc>
                <a:spcPts val="1000"/>
              </a:lnSpc>
            </a:pPr>
            <a:endParaRPr lang="en-US" altLang="zh-CN" dirty="0" smtClean="0"/>
          </a:p>
          <a:p>
            <a:pPr>
              <a:lnSpc>
                <a:spcPts val="1000"/>
              </a:lnSpc>
            </a:pPr>
            <a:endParaRPr lang="en-US" altLang="zh-CN" dirty="0" smtClean="0"/>
          </a:p>
          <a:p>
            <a:pPr>
              <a:lnSpc>
                <a:spcPts val="2500"/>
              </a:lnSpc>
              <a:tabLst>
                <a:tab pos="507772" algn="l"/>
              </a:tabLst>
            </a:pPr>
            <a:r>
              <a:rPr lang="en-US" altLang="zh-CN" dirty="0" smtClean="0"/>
              <a:t>	</a:t>
            </a:r>
            <a:r>
              <a:rPr lang="en-US" altLang="zh-CN" dirty="0" smtClean="0">
                <a:solidFill>
                  <a:srgbClr val="F2F2F2"/>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b="1" dirty="0" smtClean="0">
                <a:solidFill>
                  <a:srgbClr val="F2F2F2"/>
                </a:solidFill>
                <a:latin typeface="Times New Roman" pitchFamily="18" charset="0"/>
                <a:cs typeface="Times New Roman" pitchFamily="18" charset="0"/>
              </a:rPr>
              <a:t>Οστέινη</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3" name="Picture 3"/>
          <p:cNvPicPr>
            <a:picLocks noChangeAspect="1" noChangeArrowheads="1"/>
          </p:cNvPicPr>
          <p:nvPr/>
        </p:nvPicPr>
        <p:blipFill>
          <a:blip r:embed="rId3" cstate="print"/>
          <a:srcRect/>
          <a:stretch>
            <a:fillRect/>
          </a:stretch>
        </p:blipFill>
        <p:spPr bwMode="auto">
          <a:xfrm>
            <a:off x="1155700" y="1168402"/>
            <a:ext cx="5359400" cy="4356100"/>
          </a:xfrm>
          <a:prstGeom prst="rect">
            <a:avLst/>
          </a:prstGeom>
          <a:noFill/>
        </p:spPr>
      </p:pic>
      <p:sp>
        <p:nvSpPr>
          <p:cNvPr id="2" name="TextBox 1"/>
          <p:cNvSpPr txBox="1"/>
          <p:nvPr/>
        </p:nvSpPr>
        <p:spPr>
          <a:xfrm>
            <a:off x="863600" y="584201"/>
            <a:ext cx="4877104" cy="469338"/>
          </a:xfrm>
          <a:prstGeom prst="rect">
            <a:avLst/>
          </a:prstGeom>
          <a:noFill/>
        </p:spPr>
        <p:txBody>
          <a:bodyPr wrap="none" lIns="0" tIns="0" rIns="0" bIns="45699" rtlCol="0">
            <a:spAutoFit/>
          </a:bodyPr>
          <a:lstStyle/>
          <a:p>
            <a:pPr>
              <a:lnSpc>
                <a:spcPts val="3300"/>
              </a:lnSpc>
            </a:pPr>
            <a:r>
              <a:rPr lang="en-US" altLang="zh-CN" sz="2400" b="1" dirty="0" smtClean="0">
                <a:solidFill>
                  <a:srgbClr val="4F81BD"/>
                </a:solidFill>
                <a:latin typeface="Times New Roman" pitchFamily="18" charset="0"/>
                <a:cs typeface="Times New Roman" pitchFamily="18" charset="0"/>
              </a:rPr>
              <a:t>Γ.</a:t>
            </a:r>
            <a:r>
              <a:rPr lang="en-US" altLang="zh-CN" sz="2400" dirty="0" smtClean="0">
                <a:latin typeface="Times New Roman" pitchFamily="18" charset="0"/>
                <a:cs typeface="Times New Roman" pitchFamily="18" charset="0"/>
              </a:rPr>
              <a:t> </a:t>
            </a:r>
            <a:r>
              <a:rPr lang="en-US" altLang="zh-CN" sz="2400" b="1" u="sng" dirty="0" smtClean="0">
                <a:solidFill>
                  <a:srgbClr val="4F81BD"/>
                </a:solidFill>
                <a:latin typeface="Times New Roman" pitchFamily="18" charset="0"/>
                <a:cs typeface="Times New Roman" pitchFamily="18" charset="0"/>
              </a:rPr>
              <a:t>Το Ιδίως του Κοίλου του Στόματος</a:t>
            </a:r>
          </a:p>
        </p:txBody>
      </p:sp>
      <p:sp>
        <p:nvSpPr>
          <p:cNvPr id="5" name="TextBox 1"/>
          <p:cNvSpPr txBox="1"/>
          <p:nvPr/>
        </p:nvSpPr>
        <p:spPr>
          <a:xfrm>
            <a:off x="2768601" y="5727701"/>
            <a:ext cx="4494179" cy="1149011"/>
          </a:xfrm>
          <a:prstGeom prst="rect">
            <a:avLst/>
          </a:prstGeom>
          <a:noFill/>
        </p:spPr>
        <p:txBody>
          <a:bodyPr wrap="none" lIns="0" tIns="0" rIns="0" bIns="45699" rtlCol="0">
            <a:spAutoFit/>
          </a:bodyPr>
          <a:lstStyle/>
          <a:p>
            <a:pPr>
              <a:lnSpc>
                <a:spcPts val="2297"/>
              </a:lnSpc>
              <a:tabLst>
                <a:tab pos="1205958" algn="l"/>
                <a:tab pos="1269428" algn="l"/>
              </a:tabLst>
            </a:pPr>
            <a:r>
              <a:rPr lang="en-US" altLang="zh-CN" dirty="0" smtClean="0">
                <a:solidFill>
                  <a:srgbClr val="FFFFCC"/>
                </a:solidFill>
                <a:latin typeface="Times New Roman" pitchFamily="18" charset="0"/>
                <a:cs typeface="Times New Roman" pitchFamily="18" charset="0"/>
              </a:rPr>
              <a:t>Αφορίζεται</a:t>
            </a:r>
            <a:r>
              <a:rPr lang="en-US" altLang="zh-CN" dirty="0" smtClean="0">
                <a:latin typeface="Times New Roman" pitchFamily="18" charset="0"/>
                <a:cs typeface="Times New Roman" pitchFamily="18" charset="0"/>
              </a:rPr>
              <a:t>  </a:t>
            </a:r>
            <a:r>
              <a:rPr lang="en-US" altLang="zh-CN" dirty="0" smtClean="0">
                <a:solidFill>
                  <a:srgbClr val="FFFFCC"/>
                </a:solidFill>
                <a:latin typeface="Times New Roman" pitchFamily="18" charset="0"/>
                <a:cs typeface="Times New Roman" pitchFamily="18" charset="0"/>
              </a:rPr>
              <a:t>μπροστά</a:t>
            </a:r>
            <a:r>
              <a:rPr lang="en-US" altLang="zh-CN" dirty="0" smtClean="0">
                <a:latin typeface="Times New Roman" pitchFamily="18" charset="0"/>
                <a:cs typeface="Times New Roman" pitchFamily="18" charset="0"/>
              </a:rPr>
              <a:t> </a:t>
            </a:r>
            <a:r>
              <a:rPr lang="en-US" altLang="zh-CN" dirty="0" smtClean="0">
                <a:solidFill>
                  <a:srgbClr val="FFFFCC"/>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CC"/>
                </a:solidFill>
                <a:latin typeface="Times New Roman" pitchFamily="18" charset="0"/>
                <a:cs typeface="Times New Roman" pitchFamily="18" charset="0"/>
              </a:rPr>
              <a:t>τα</a:t>
            </a:r>
            <a:r>
              <a:rPr lang="en-US" altLang="zh-CN" dirty="0" smtClean="0">
                <a:latin typeface="Times New Roman" pitchFamily="18" charset="0"/>
                <a:cs typeface="Times New Roman" pitchFamily="18" charset="0"/>
              </a:rPr>
              <a:t> </a:t>
            </a:r>
            <a:r>
              <a:rPr lang="en-US" altLang="zh-CN" dirty="0" smtClean="0">
                <a:solidFill>
                  <a:srgbClr val="FFFFCC"/>
                </a:solidFill>
                <a:latin typeface="Times New Roman" pitchFamily="18" charset="0"/>
                <a:cs typeface="Times New Roman" pitchFamily="18" charset="0"/>
              </a:rPr>
              <a:t>δόντια,</a:t>
            </a:r>
          </a:p>
          <a:p>
            <a:pPr>
              <a:lnSpc>
                <a:spcPts val="2100"/>
              </a:lnSpc>
              <a:tabLst>
                <a:tab pos="1205958" algn="l"/>
                <a:tab pos="1269428" algn="l"/>
              </a:tabLst>
            </a:pPr>
            <a:r>
              <a:rPr lang="en-US" altLang="zh-CN" dirty="0" smtClean="0"/>
              <a:t>	</a:t>
            </a:r>
            <a:r>
              <a:rPr lang="en-US" altLang="zh-CN" dirty="0" smtClean="0">
                <a:solidFill>
                  <a:srgbClr val="FFFFCC"/>
                </a:solidFill>
                <a:latin typeface="Times New Roman" pitchFamily="18" charset="0"/>
                <a:cs typeface="Times New Roman" pitchFamily="18" charset="0"/>
              </a:rPr>
              <a:t>άνω</a:t>
            </a:r>
            <a:r>
              <a:rPr lang="en-US" altLang="zh-CN" dirty="0" smtClean="0">
                <a:latin typeface="Times New Roman" pitchFamily="18" charset="0"/>
                <a:cs typeface="Times New Roman" pitchFamily="18" charset="0"/>
              </a:rPr>
              <a:t>  </a:t>
            </a:r>
            <a:r>
              <a:rPr lang="en-US" altLang="zh-CN" dirty="0" smtClean="0">
                <a:solidFill>
                  <a:srgbClr val="FFFFCC"/>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CC"/>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CC"/>
                </a:solidFill>
                <a:latin typeface="Times New Roman" pitchFamily="18" charset="0"/>
                <a:cs typeface="Times New Roman" pitchFamily="18" charset="0"/>
              </a:rPr>
              <a:t>υπερώα,</a:t>
            </a:r>
          </a:p>
          <a:p>
            <a:pPr>
              <a:lnSpc>
                <a:spcPts val="2100"/>
              </a:lnSpc>
              <a:tabLst>
                <a:tab pos="1205958" algn="l"/>
                <a:tab pos="1269428" algn="l"/>
              </a:tabLst>
            </a:pPr>
            <a:r>
              <a:rPr lang="en-US" altLang="zh-CN" dirty="0" smtClean="0"/>
              <a:t>		</a:t>
            </a:r>
            <a:r>
              <a:rPr lang="en-US" altLang="zh-CN" dirty="0" smtClean="0">
                <a:solidFill>
                  <a:srgbClr val="FFFFCC"/>
                </a:solidFill>
                <a:latin typeface="Times New Roman" pitchFamily="18" charset="0"/>
                <a:cs typeface="Times New Roman" pitchFamily="18" charset="0"/>
              </a:rPr>
              <a:t>κάτω</a:t>
            </a:r>
            <a:r>
              <a:rPr lang="en-US" altLang="zh-CN" dirty="0" smtClean="0">
                <a:latin typeface="Times New Roman" pitchFamily="18" charset="0"/>
                <a:cs typeface="Times New Roman" pitchFamily="18" charset="0"/>
              </a:rPr>
              <a:t> </a:t>
            </a:r>
            <a:r>
              <a:rPr lang="en-US" altLang="zh-CN" dirty="0" smtClean="0">
                <a:solidFill>
                  <a:srgbClr val="FFFFCC"/>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CC"/>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CC"/>
                </a:solidFill>
                <a:latin typeface="Times New Roman" pitchFamily="18" charset="0"/>
                <a:cs typeface="Times New Roman" pitchFamily="18" charset="0"/>
              </a:rPr>
              <a:t>γλώσσα</a:t>
            </a:r>
          </a:p>
          <a:p>
            <a:pPr>
              <a:lnSpc>
                <a:spcPts val="2100"/>
              </a:lnSpc>
              <a:tabLst>
                <a:tab pos="1205958" algn="l"/>
                <a:tab pos="1269428" algn="l"/>
              </a:tabLst>
            </a:pPr>
            <a:r>
              <a:rPr lang="en-US" altLang="zh-CN" dirty="0" smtClean="0"/>
              <a:t>		</a:t>
            </a:r>
            <a:r>
              <a:rPr lang="en-US" altLang="zh-CN" dirty="0" smtClean="0">
                <a:solidFill>
                  <a:srgbClr val="FFFFCC"/>
                </a:solidFill>
                <a:latin typeface="Times New Roman" pitchFamily="18" charset="0"/>
                <a:cs typeface="Times New Roman" pitchFamily="18" charset="0"/>
              </a:rPr>
              <a:t>πίσω</a:t>
            </a:r>
            <a:r>
              <a:rPr lang="en-US" altLang="zh-CN" dirty="0" smtClean="0">
                <a:latin typeface="Times New Roman" pitchFamily="18" charset="0"/>
                <a:cs typeface="Times New Roman" pitchFamily="18" charset="0"/>
              </a:rPr>
              <a:t> </a:t>
            </a:r>
            <a:r>
              <a:rPr lang="en-US" altLang="zh-CN" dirty="0" smtClean="0">
                <a:solidFill>
                  <a:srgbClr val="FFFFCC"/>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CC"/>
                </a:solidFill>
                <a:latin typeface="Times New Roman" pitchFamily="18" charset="0"/>
                <a:cs typeface="Times New Roman" pitchFamily="18" charset="0"/>
              </a:rPr>
              <a:t>τον</a:t>
            </a:r>
            <a:r>
              <a:rPr lang="en-US" altLang="zh-CN" dirty="0" smtClean="0">
                <a:latin typeface="Times New Roman" pitchFamily="18" charset="0"/>
                <a:cs typeface="Times New Roman" pitchFamily="18" charset="0"/>
              </a:rPr>
              <a:t> </a:t>
            </a:r>
            <a:r>
              <a:rPr lang="en-US" altLang="zh-CN" dirty="0" smtClean="0">
                <a:solidFill>
                  <a:srgbClr val="FFFFCC"/>
                </a:solidFill>
                <a:latin typeface="Times New Roman" pitchFamily="18" charset="0"/>
                <a:cs typeface="Times New Roman" pitchFamily="18" charset="0"/>
              </a:rPr>
              <a:t>φάρυγγα</a:t>
            </a:r>
            <a:r>
              <a:rPr lang="en-US" altLang="zh-CN" dirty="0" smtClean="0">
                <a:latin typeface="Times New Roman" pitchFamily="18" charset="0"/>
                <a:cs typeface="Times New Roman" pitchFamily="18" charset="0"/>
              </a:rPr>
              <a:t> </a:t>
            </a:r>
            <a:r>
              <a:rPr lang="en-US" altLang="zh-CN" dirty="0" smtClean="0">
                <a:solidFill>
                  <a:srgbClr val="FFFFCC"/>
                </a:solidFill>
                <a:latin typeface="Times New Roman" pitchFamily="18" charset="0"/>
                <a:cs typeface="Times New Roman" pitchFamily="18" charset="0"/>
              </a:rPr>
              <a:t>με</a:t>
            </a:r>
            <a:r>
              <a:rPr lang="en-US" altLang="zh-CN" dirty="0" smtClean="0">
                <a:latin typeface="Times New Roman" pitchFamily="18" charset="0"/>
                <a:cs typeface="Times New Roman" pitchFamily="18" charset="0"/>
              </a:rPr>
              <a:t> </a:t>
            </a:r>
            <a:r>
              <a:rPr lang="en-US" altLang="zh-CN" dirty="0" smtClean="0">
                <a:solidFill>
                  <a:srgbClr val="FFFFCC"/>
                </a:solidFill>
                <a:latin typeface="Times New Roman" pitchFamily="18" charset="0"/>
                <a:cs typeface="Times New Roman" pitchFamily="18" charset="0"/>
              </a:rPr>
              <a:t>τον</a:t>
            </a:r>
            <a:r>
              <a:rPr lang="en-US" altLang="zh-CN" dirty="0" smtClean="0">
                <a:latin typeface="Times New Roman" pitchFamily="18" charset="0"/>
                <a:cs typeface="Times New Roman" pitchFamily="18" charset="0"/>
              </a:rPr>
              <a:t> </a:t>
            </a:r>
            <a:r>
              <a:rPr lang="en-US" altLang="zh-CN" dirty="0" smtClean="0">
                <a:solidFill>
                  <a:srgbClr val="FFFFCC"/>
                </a:solidFill>
                <a:latin typeface="Times New Roman" pitchFamily="18" charset="0"/>
                <a:cs typeface="Times New Roman" pitchFamily="18" charset="0"/>
              </a:rPr>
              <a:t>ισθμό</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 y="0"/>
            <a:ext cx="10692382" cy="7560564"/>
          </a:xfrm>
          <a:prstGeom prst="rect">
            <a:avLst/>
          </a:prstGeom>
          <a:noFill/>
        </p:spPr>
      </p:pic>
      <p:sp>
        <p:nvSpPr>
          <p:cNvPr id="4" name="Freeform 3"/>
          <p:cNvSpPr/>
          <p:nvPr/>
        </p:nvSpPr>
        <p:spPr>
          <a:xfrm>
            <a:off x="772668" y="350519"/>
            <a:ext cx="9144000" cy="6858000"/>
          </a:xfrm>
          <a:custGeom>
            <a:avLst/>
            <a:gdLst>
              <a:gd name="connsiteX0" fmla="*/ 0 w 9144000"/>
              <a:gd name="connsiteY0" fmla="*/ 6857999 h 6858000"/>
              <a:gd name="connsiteX1" fmla="*/ 9143999 w 9144000"/>
              <a:gd name="connsiteY1" fmla="*/ 6857999 h 6858000"/>
              <a:gd name="connsiteX2" fmla="*/ 9143999 w 9144000"/>
              <a:gd name="connsiteY2" fmla="*/ 0 h 6858000"/>
              <a:gd name="connsiteX3" fmla="*/ 0 w 9144000"/>
              <a:gd name="connsiteY3" fmla="*/ 0 h 6858000"/>
              <a:gd name="connsiteX4" fmla="*/ 0 w 9144000"/>
              <a:gd name="connsiteY4" fmla="*/ 6857999 h 6858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9144000" h="6858000">
                <a:moveTo>
                  <a:pt x="0" y="6857999"/>
                </a:moveTo>
                <a:lnTo>
                  <a:pt x="9143999" y="6857999"/>
                </a:lnTo>
                <a:lnTo>
                  <a:pt x="9143999" y="0"/>
                </a:lnTo>
                <a:lnTo>
                  <a:pt x="0" y="0"/>
                </a:lnTo>
                <a:lnTo>
                  <a:pt x="0" y="6857999"/>
                </a:lnTo>
              </a:path>
            </a:pathLst>
          </a:custGeom>
          <a:solidFill>
            <a:schemeClr val="accent4">
              <a:lumMod val="75000"/>
            </a:scheme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sp>
        <p:nvSpPr>
          <p:cNvPr id="3" name="Freeform 3"/>
          <p:cNvSpPr/>
          <p:nvPr/>
        </p:nvSpPr>
        <p:spPr>
          <a:xfrm>
            <a:off x="1609342" y="2936747"/>
            <a:ext cx="1153668" cy="461772"/>
          </a:xfrm>
          <a:custGeom>
            <a:avLst/>
            <a:gdLst>
              <a:gd name="connsiteX0" fmla="*/ 0 w 1153668"/>
              <a:gd name="connsiteY0" fmla="*/ 359664 h 461772"/>
              <a:gd name="connsiteX1" fmla="*/ 16763 w 1153668"/>
              <a:gd name="connsiteY1" fmla="*/ 161544 h 461772"/>
              <a:gd name="connsiteX2" fmla="*/ 30480 w 1153668"/>
              <a:gd name="connsiteY2" fmla="*/ 150876 h 461772"/>
              <a:gd name="connsiteX3" fmla="*/ 586740 w 1153668"/>
              <a:gd name="connsiteY3" fmla="*/ 201167 h 461772"/>
              <a:gd name="connsiteX4" fmla="*/ 573024 w 1153668"/>
              <a:gd name="connsiteY4" fmla="*/ 211836 h 461772"/>
              <a:gd name="connsiteX5" fmla="*/ 598931 w 1153668"/>
              <a:gd name="connsiteY5" fmla="*/ 214883 h 461772"/>
              <a:gd name="connsiteX6" fmla="*/ 586740 w 1153668"/>
              <a:gd name="connsiteY6" fmla="*/ 201167 h 461772"/>
              <a:gd name="connsiteX7" fmla="*/ 1143000 w 1153668"/>
              <a:gd name="connsiteY7" fmla="*/ 251460 h 461772"/>
              <a:gd name="connsiteX8" fmla="*/ 1153668 w 1153668"/>
              <a:gd name="connsiteY8" fmla="*/ 265176 h 461772"/>
              <a:gd name="connsiteX9" fmla="*/ 1136903 w 1153668"/>
              <a:gd name="connsiteY9" fmla="*/ 461772 h 461772"/>
              <a:gd name="connsiteX10" fmla="*/ 1110996 w 1153668"/>
              <a:gd name="connsiteY10" fmla="*/ 460247 h 461772"/>
              <a:gd name="connsiteX11" fmla="*/ 1129284 w 1153668"/>
              <a:gd name="connsiteY11" fmla="*/ 262127 h 461772"/>
              <a:gd name="connsiteX12" fmla="*/ 1139952 w 1153668"/>
              <a:gd name="connsiteY12" fmla="*/ 275844 h 461772"/>
              <a:gd name="connsiteX13" fmla="*/ 585216 w 1153668"/>
              <a:gd name="connsiteY13" fmla="*/ 225552 h 461772"/>
              <a:gd name="connsiteX14" fmla="*/ 573024 w 1153668"/>
              <a:gd name="connsiteY14" fmla="*/ 211836 h 461772"/>
              <a:gd name="connsiteX15" fmla="*/ 614172 w 1153668"/>
              <a:gd name="connsiteY15" fmla="*/ 0 h 461772"/>
              <a:gd name="connsiteX16" fmla="*/ 615696 w 1153668"/>
              <a:gd name="connsiteY16" fmla="*/ 16764 h 461772"/>
              <a:gd name="connsiteX17" fmla="*/ 615696 w 1153668"/>
              <a:gd name="connsiteY17" fmla="*/ 16764 h 461772"/>
              <a:gd name="connsiteX18" fmla="*/ 598931 w 1153668"/>
              <a:gd name="connsiteY18" fmla="*/ 214883 h 461772"/>
              <a:gd name="connsiteX19" fmla="*/ 585216 w 1153668"/>
              <a:gd name="connsiteY19" fmla="*/ 225552 h 461772"/>
              <a:gd name="connsiteX20" fmla="*/ 28956 w 1153668"/>
              <a:gd name="connsiteY20" fmla="*/ 175260 h 461772"/>
              <a:gd name="connsiteX21" fmla="*/ 42672 w 1153668"/>
              <a:gd name="connsiteY21" fmla="*/ 164592 h 461772"/>
              <a:gd name="connsiteX22" fmla="*/ 24384 w 1153668"/>
              <a:gd name="connsiteY22" fmla="*/ 361188 h 461772"/>
              <a:gd name="connsiteX23" fmla="*/ 0 w 1153668"/>
              <a:gd name="connsiteY23" fmla="*/ 359664 h 46177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 ang="15">
                <a:pos x="connsiteX15" y="connsiteY15"/>
              </a:cxn>
              <a:cxn ang="16">
                <a:pos x="connsiteX16" y="connsiteY16"/>
              </a:cxn>
              <a:cxn ang="17">
                <a:pos x="connsiteX17" y="connsiteY17"/>
              </a:cxn>
              <a:cxn ang="18">
                <a:pos x="connsiteX18" y="connsiteY18"/>
              </a:cxn>
              <a:cxn ang="19">
                <a:pos x="connsiteX19" y="connsiteY19"/>
              </a:cxn>
              <a:cxn ang="20">
                <a:pos x="connsiteX20" y="connsiteY20"/>
              </a:cxn>
              <a:cxn ang="21">
                <a:pos x="connsiteX21" y="connsiteY21"/>
              </a:cxn>
              <a:cxn ang="22">
                <a:pos x="connsiteX22" y="connsiteY22"/>
              </a:cxn>
              <a:cxn ang="23">
                <a:pos x="connsiteX23" y="connsiteY23"/>
              </a:cxn>
            </a:cxnLst>
            <a:rect l="l" t="t" r="r" b="b"/>
            <a:pathLst>
              <a:path w="1153668" h="461772">
                <a:moveTo>
                  <a:pt x="0" y="359664"/>
                </a:moveTo>
                <a:lnTo>
                  <a:pt x="16763" y="161544"/>
                </a:lnTo>
                <a:cubicBezTo>
                  <a:pt x="18288" y="155448"/>
                  <a:pt x="24384" y="149352"/>
                  <a:pt x="30480" y="150876"/>
                </a:cubicBezTo>
                <a:lnTo>
                  <a:pt x="586740" y="201167"/>
                </a:lnTo>
                <a:lnTo>
                  <a:pt x="573024" y="211836"/>
                </a:lnTo>
                <a:lnTo>
                  <a:pt x="598931" y="214883"/>
                </a:lnTo>
                <a:lnTo>
                  <a:pt x="586740" y="201167"/>
                </a:lnTo>
                <a:lnTo>
                  <a:pt x="1143000" y="251460"/>
                </a:lnTo>
                <a:cubicBezTo>
                  <a:pt x="1149096" y="251460"/>
                  <a:pt x="1155191" y="257555"/>
                  <a:pt x="1153668" y="265176"/>
                </a:cubicBezTo>
                <a:lnTo>
                  <a:pt x="1136903" y="461772"/>
                </a:lnTo>
                <a:lnTo>
                  <a:pt x="1110996" y="460247"/>
                </a:lnTo>
                <a:lnTo>
                  <a:pt x="1129284" y="262127"/>
                </a:lnTo>
                <a:lnTo>
                  <a:pt x="1139952" y="275844"/>
                </a:lnTo>
                <a:lnTo>
                  <a:pt x="585216" y="225552"/>
                </a:lnTo>
                <a:cubicBezTo>
                  <a:pt x="577596" y="225552"/>
                  <a:pt x="573024" y="219455"/>
                  <a:pt x="573024" y="211836"/>
                </a:cubicBezTo>
                <a:lnTo>
                  <a:pt x="614172" y="0"/>
                </a:lnTo>
                <a:cubicBezTo>
                  <a:pt x="615696" y="15240"/>
                  <a:pt x="615696" y="15240"/>
                  <a:pt x="615696" y="16764"/>
                </a:cubicBezTo>
                <a:cubicBezTo>
                  <a:pt x="615696" y="16764"/>
                  <a:pt x="591312" y="15240"/>
                  <a:pt x="615696" y="16764"/>
                </a:cubicBezTo>
                <a:lnTo>
                  <a:pt x="598931" y="214883"/>
                </a:lnTo>
                <a:cubicBezTo>
                  <a:pt x="597408" y="220980"/>
                  <a:pt x="591312" y="227076"/>
                  <a:pt x="585216" y="225552"/>
                </a:cubicBezTo>
                <a:lnTo>
                  <a:pt x="28956" y="175260"/>
                </a:lnTo>
                <a:lnTo>
                  <a:pt x="42672" y="164592"/>
                </a:lnTo>
                <a:lnTo>
                  <a:pt x="24384" y="361188"/>
                </a:lnTo>
                <a:lnTo>
                  <a:pt x="0" y="359664"/>
                </a:lnTo>
              </a:path>
            </a:pathLst>
          </a:custGeom>
          <a:solidFill>
            <a:srgbClr val="C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399" tIns="45699" rIns="91399" bIns="45699" rtlCol="0" anchor="ctr"/>
          <a:lstStyle/>
          <a:p>
            <a:pPr algn="ctr"/>
            <a:endParaRPr lang="zh-CN" altLang="en-US"/>
          </a:p>
        </p:txBody>
      </p:sp>
      <p:pic>
        <p:nvPicPr>
          <p:cNvPr id="5" name="Picture 3"/>
          <p:cNvPicPr>
            <a:picLocks noChangeAspect="1" noChangeArrowheads="1"/>
          </p:cNvPicPr>
          <p:nvPr/>
        </p:nvPicPr>
        <p:blipFill>
          <a:blip r:embed="rId3" cstate="print"/>
          <a:srcRect/>
          <a:stretch>
            <a:fillRect/>
          </a:stretch>
        </p:blipFill>
        <p:spPr bwMode="auto">
          <a:xfrm>
            <a:off x="762000" y="1536700"/>
            <a:ext cx="3810000" cy="4673600"/>
          </a:xfrm>
          <a:prstGeom prst="rect">
            <a:avLst/>
          </a:prstGeom>
          <a:noFill/>
        </p:spPr>
      </p:pic>
      <p:pic>
        <p:nvPicPr>
          <p:cNvPr id="6" name="Picture 3"/>
          <p:cNvPicPr>
            <a:picLocks noChangeAspect="1" noChangeArrowheads="1"/>
          </p:cNvPicPr>
          <p:nvPr/>
        </p:nvPicPr>
        <p:blipFill>
          <a:blip r:embed="rId4" cstate="print"/>
          <a:srcRect/>
          <a:stretch>
            <a:fillRect/>
          </a:stretch>
        </p:blipFill>
        <p:spPr bwMode="auto">
          <a:xfrm>
            <a:off x="5334002" y="4991100"/>
            <a:ext cx="2070101" cy="1536700"/>
          </a:xfrm>
          <a:prstGeom prst="rect">
            <a:avLst/>
          </a:prstGeom>
          <a:noFill/>
        </p:spPr>
      </p:pic>
      <p:sp>
        <p:nvSpPr>
          <p:cNvPr id="2" name="TextBox 1"/>
          <p:cNvSpPr txBox="1"/>
          <p:nvPr/>
        </p:nvSpPr>
        <p:spPr>
          <a:xfrm>
            <a:off x="1612904" y="723900"/>
            <a:ext cx="1379993" cy="469338"/>
          </a:xfrm>
          <a:prstGeom prst="rect">
            <a:avLst/>
          </a:prstGeom>
          <a:noFill/>
        </p:spPr>
        <p:txBody>
          <a:bodyPr wrap="none" lIns="0" tIns="0" rIns="0" bIns="45699" rtlCol="0">
            <a:spAutoFit/>
          </a:bodyPr>
          <a:lstStyle/>
          <a:p>
            <a:pPr>
              <a:lnSpc>
                <a:spcPts val="3300"/>
              </a:lnSpc>
            </a:pPr>
            <a:r>
              <a:rPr lang="en-US" altLang="zh-CN" sz="2400" b="1" u="sng" dirty="0" smtClean="0">
                <a:solidFill>
                  <a:srgbClr val="4F81BD"/>
                </a:solidFill>
                <a:latin typeface="Times New Roman" pitchFamily="18" charset="0"/>
                <a:cs typeface="Times New Roman" pitchFamily="18" charset="0"/>
              </a:rPr>
              <a:t>1. Υπερώα</a:t>
            </a:r>
          </a:p>
        </p:txBody>
      </p:sp>
      <p:sp>
        <p:nvSpPr>
          <p:cNvPr id="7" name="TextBox 1"/>
          <p:cNvSpPr txBox="1"/>
          <p:nvPr/>
        </p:nvSpPr>
        <p:spPr>
          <a:xfrm>
            <a:off x="4711703" y="1143000"/>
            <a:ext cx="5064848" cy="3893352"/>
          </a:xfrm>
          <a:prstGeom prst="rect">
            <a:avLst/>
          </a:prstGeom>
          <a:noFill/>
        </p:spPr>
        <p:txBody>
          <a:bodyPr wrap="none" lIns="0" tIns="0" rIns="0" bIns="45699" rtlCol="0">
            <a:spAutoFit/>
          </a:bodyPr>
          <a:lstStyle/>
          <a:p>
            <a:pPr>
              <a:lnSpc>
                <a:spcPts val="2297"/>
              </a:lnSpc>
              <a:tabLst>
                <a:tab pos="63471" algn="l"/>
                <a:tab pos="76166" algn="l"/>
                <a:tab pos="139637" algn="l"/>
                <a:tab pos="215804" algn="l"/>
                <a:tab pos="279274" algn="l"/>
                <a:tab pos="2094556" algn="l"/>
              </a:tabLst>
            </a:pPr>
            <a:r>
              <a:rPr lang="en-US" altLang="zh-CN" dirty="0" smtClean="0">
                <a:solidFill>
                  <a:srgbClr val="FFFFFF"/>
                </a:solidFill>
                <a:latin typeface="Times New Roman" pitchFamily="18" charset="0"/>
                <a:cs typeface="Times New Roman" pitchFamily="18" charset="0"/>
              </a:rPr>
              <a:t>Χωρίζει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ρινική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κοιλότητα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ιδίως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κοίλο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του</a:t>
            </a:r>
          </a:p>
          <a:p>
            <a:pPr>
              <a:lnSpc>
                <a:spcPts val="2100"/>
              </a:lnSpc>
              <a:tabLst>
                <a:tab pos="63471" algn="l"/>
                <a:tab pos="76166" algn="l"/>
                <a:tab pos="139637" algn="l"/>
                <a:tab pos="215804" algn="l"/>
                <a:tab pos="279274" algn="l"/>
                <a:tab pos="2094556" algn="l"/>
              </a:tabLst>
            </a:pPr>
            <a:r>
              <a:rPr lang="en-US" altLang="zh-CN" dirty="0" smtClean="0"/>
              <a:t>	</a:t>
            </a:r>
            <a:r>
              <a:rPr lang="en-US" altLang="zh-CN" dirty="0" smtClean="0">
                <a:solidFill>
                  <a:srgbClr val="FFFFFF"/>
                </a:solidFill>
                <a:latin typeface="Times New Roman" pitchFamily="18" charset="0"/>
                <a:cs typeface="Times New Roman" pitchFamily="18" charset="0"/>
              </a:rPr>
              <a:t>στόματος.</a:t>
            </a:r>
          </a:p>
          <a:p>
            <a:pPr>
              <a:lnSpc>
                <a:spcPts val="2100"/>
              </a:lnSpc>
              <a:tabLst>
                <a:tab pos="63471" algn="l"/>
                <a:tab pos="76166" algn="l"/>
                <a:tab pos="139637" algn="l"/>
                <a:tab pos="215804" algn="l"/>
                <a:tab pos="279274" algn="l"/>
                <a:tab pos="2094556" algn="l"/>
              </a:tabLst>
            </a:pPr>
            <a:r>
              <a:rPr lang="en-US" altLang="zh-CN" dirty="0" smtClean="0">
                <a:solidFill>
                  <a:srgbClr val="FFFFFF"/>
                </a:solidFill>
                <a:latin typeface="Times New Roman" pitchFamily="18" charset="0"/>
                <a:cs typeface="Times New Roman" pitchFamily="18" charset="0"/>
              </a:rPr>
              <a:t>Αποτελείται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Wingdings" pitchFamily="18" charset="0"/>
                <a:cs typeface="Wingdings" pitchFamily="18" charset="0"/>
              </a:rPr>
              <a:t></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σκληρή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(οστέινη)</a:t>
            </a:r>
          </a:p>
          <a:p>
            <a:pPr>
              <a:lnSpc>
                <a:spcPts val="2100"/>
              </a:lnSpc>
              <a:tabLst>
                <a:tab pos="63471" algn="l"/>
                <a:tab pos="76166" algn="l"/>
                <a:tab pos="139637" algn="l"/>
                <a:tab pos="215804" algn="l"/>
                <a:tab pos="279274" algn="l"/>
                <a:tab pos="2094556" algn="l"/>
              </a:tabLst>
            </a:pPr>
            <a:r>
              <a:rPr lang="en-US" altLang="zh-CN" dirty="0" smtClean="0"/>
              <a:t>						</a:t>
            </a:r>
            <a:r>
              <a:rPr lang="en-US" altLang="zh-CN" dirty="0" smtClean="0">
                <a:solidFill>
                  <a:srgbClr val="FFFFFF"/>
                </a:solidFill>
                <a:latin typeface="Wingdings" pitchFamily="18" charset="0"/>
                <a:cs typeface="Wingdings" pitchFamily="18" charset="0"/>
              </a:rPr>
              <a:t></a:t>
            </a:r>
            <a:r>
              <a:rPr lang="en-US" altLang="zh-CN" dirty="0" smtClean="0">
                <a:solidFill>
                  <a:srgbClr val="FFFFFF"/>
                </a:solidFill>
                <a:latin typeface="Times New Roman" pitchFamily="18" charset="0"/>
                <a:cs typeface="Times New Roman" pitchFamily="18" charset="0"/>
              </a:rPr>
              <a:t>μαλακή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υπερώα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(ινομυώδες).</a:t>
            </a:r>
          </a:p>
          <a:p>
            <a:pPr>
              <a:lnSpc>
                <a:spcPts val="1000"/>
              </a:lnSpc>
            </a:pPr>
            <a:endParaRPr lang="en-US" altLang="zh-CN" dirty="0" smtClean="0"/>
          </a:p>
          <a:p>
            <a:pPr>
              <a:lnSpc>
                <a:spcPts val="1000"/>
              </a:lnSpc>
            </a:pPr>
            <a:endParaRPr lang="en-US" altLang="zh-CN" dirty="0" smtClean="0"/>
          </a:p>
          <a:p>
            <a:pPr>
              <a:lnSpc>
                <a:spcPts val="1000"/>
              </a:lnSpc>
            </a:pPr>
            <a:endParaRPr lang="en-US" altLang="zh-CN" dirty="0" smtClean="0"/>
          </a:p>
          <a:p>
            <a:pPr>
              <a:lnSpc>
                <a:spcPts val="2897"/>
              </a:lnSpc>
              <a:tabLst>
                <a:tab pos="63471" algn="l"/>
                <a:tab pos="76166" algn="l"/>
                <a:tab pos="139637" algn="l"/>
                <a:tab pos="215804" algn="l"/>
                <a:tab pos="279274" algn="l"/>
                <a:tab pos="2094556" algn="l"/>
              </a:tabLst>
            </a:pPr>
            <a:r>
              <a:rPr lang="en-US" altLang="zh-CN" dirty="0" smtClean="0"/>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σκληρή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υπερώα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καλύπτεται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βλεννογόνο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a:t>
            </a:r>
          </a:p>
          <a:p>
            <a:pPr>
              <a:lnSpc>
                <a:spcPts val="2100"/>
              </a:lnSpc>
              <a:tabLst>
                <a:tab pos="63471" algn="l"/>
                <a:tab pos="76166" algn="l"/>
                <a:tab pos="139637" algn="l"/>
                <a:tab pos="215804" algn="l"/>
                <a:tab pos="279274" algn="l"/>
                <a:tab pos="2094556" algn="l"/>
              </a:tabLst>
            </a:pPr>
            <a:r>
              <a:rPr lang="en-US" altLang="zh-CN" dirty="0" smtClean="0"/>
              <a:t>			</a:t>
            </a:r>
            <a:r>
              <a:rPr lang="en-US" altLang="zh-CN" dirty="0" smtClean="0">
                <a:solidFill>
                  <a:srgbClr val="FFFFFF"/>
                </a:solidFill>
                <a:latin typeface="Times New Roman" pitchFamily="18" charset="0"/>
                <a:cs typeface="Times New Roman" pitchFamily="18" charset="0"/>
              </a:rPr>
              <a:t>οποίος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μπροστά</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προσφύεται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περιόστεο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p>
          <a:p>
            <a:pPr>
              <a:lnSpc>
                <a:spcPts val="2100"/>
              </a:lnSpc>
              <a:tabLst>
                <a:tab pos="63471" algn="l"/>
                <a:tab pos="76166" algn="l"/>
                <a:tab pos="139637" algn="l"/>
                <a:tab pos="215804" algn="l"/>
                <a:tab pos="279274" algn="l"/>
                <a:tab pos="2094556" algn="l"/>
              </a:tabLst>
            </a:pPr>
            <a:r>
              <a:rPr lang="en-US" altLang="zh-CN" dirty="0" smtClean="0"/>
              <a:t>			</a:t>
            </a:r>
            <a:r>
              <a:rPr lang="en-US" altLang="zh-CN" dirty="0" smtClean="0">
                <a:solidFill>
                  <a:srgbClr val="FFFFFF"/>
                </a:solidFill>
                <a:latin typeface="Times New Roman" pitchFamily="18" charset="0"/>
                <a:cs typeface="Times New Roman" pitchFamily="18" charset="0"/>
              </a:rPr>
              <a:t>συνεχίζει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ούλα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άνω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γνάθου.</a:t>
            </a:r>
          </a:p>
          <a:p>
            <a:pPr>
              <a:lnSpc>
                <a:spcPts val="1000"/>
              </a:lnSpc>
            </a:pPr>
            <a:endParaRPr lang="en-US" altLang="zh-CN" dirty="0" smtClean="0"/>
          </a:p>
          <a:p>
            <a:pPr>
              <a:lnSpc>
                <a:spcPts val="2597"/>
              </a:lnSpc>
              <a:tabLst>
                <a:tab pos="63471" algn="l"/>
                <a:tab pos="76166" algn="l"/>
                <a:tab pos="139637" algn="l"/>
                <a:tab pos="215804" algn="l"/>
                <a:tab pos="279274" algn="l"/>
                <a:tab pos="2094556" algn="l"/>
              </a:tabLst>
            </a:pPr>
            <a:r>
              <a:rPr lang="en-US" altLang="zh-CN" dirty="0" smtClean="0"/>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μαλακή</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υπερώα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κρέμεται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την</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σκληρή</a:t>
            </a:r>
          </a:p>
          <a:p>
            <a:pPr>
              <a:lnSpc>
                <a:spcPts val="2100"/>
              </a:lnSpc>
              <a:tabLst>
                <a:tab pos="63471" algn="l"/>
                <a:tab pos="76166" algn="l"/>
                <a:tab pos="139637" algn="l"/>
                <a:tab pos="215804" algn="l"/>
                <a:tab pos="279274" algn="l"/>
                <a:tab pos="2094556" algn="l"/>
              </a:tabLst>
            </a:pPr>
            <a:r>
              <a:rPr lang="en-US" altLang="zh-CN" dirty="0" smtClean="0"/>
              <a:t>					</a:t>
            </a:r>
            <a:r>
              <a:rPr lang="en-US" altLang="zh-CN" dirty="0" smtClean="0">
                <a:solidFill>
                  <a:srgbClr val="FFFFFF"/>
                </a:solidFill>
                <a:latin typeface="Times New Roman" pitchFamily="18" charset="0"/>
                <a:cs typeface="Times New Roman" pitchFamily="18" charset="0"/>
              </a:rPr>
              <a:t>υπερώα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προς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τα</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πίσω</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και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κάτω,</a:t>
            </a:r>
          </a:p>
          <a:p>
            <a:pPr>
              <a:lnSpc>
                <a:spcPts val="1000"/>
              </a:lnSpc>
            </a:pPr>
            <a:endParaRPr lang="en-US" altLang="zh-CN" dirty="0" smtClean="0"/>
          </a:p>
          <a:p>
            <a:pPr>
              <a:lnSpc>
                <a:spcPts val="2500"/>
              </a:lnSpc>
              <a:tabLst>
                <a:tab pos="63471" algn="l"/>
                <a:tab pos="76166" algn="l"/>
                <a:tab pos="139637" algn="l"/>
                <a:tab pos="215804" algn="l"/>
                <a:tab pos="279274" algn="l"/>
                <a:tab pos="2094556" algn="l"/>
              </a:tabLst>
            </a:pPr>
            <a:r>
              <a:rPr lang="en-US" altLang="zh-CN" dirty="0" smtClean="0"/>
              <a:t>			</a:t>
            </a:r>
            <a:r>
              <a:rPr lang="en-US" altLang="zh-CN" dirty="0" smtClean="0">
                <a:solidFill>
                  <a:srgbClr val="FFFFFF"/>
                </a:solidFill>
                <a:latin typeface="Times New Roman" pitchFamily="18" charset="0"/>
                <a:cs typeface="Times New Roman" pitchFamily="18" charset="0"/>
              </a:rPr>
              <a:t>Από</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οπίσθιο</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χείλος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της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μαλακής</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υπερώας</a:t>
            </a:r>
          </a:p>
          <a:p>
            <a:pPr>
              <a:lnSpc>
                <a:spcPts val="2100"/>
              </a:lnSpc>
              <a:tabLst>
                <a:tab pos="63471" algn="l"/>
                <a:tab pos="76166" algn="l"/>
                <a:tab pos="139637" algn="l"/>
                <a:tab pos="215804" algn="l"/>
                <a:tab pos="279274" algn="l"/>
                <a:tab pos="2094556" algn="l"/>
              </a:tabLst>
            </a:pPr>
            <a:r>
              <a:rPr lang="en-US" altLang="zh-CN" dirty="0" smtClean="0"/>
              <a:t>			</a:t>
            </a:r>
            <a:r>
              <a:rPr lang="en-US" altLang="zh-CN" dirty="0" smtClean="0">
                <a:solidFill>
                  <a:srgbClr val="FFFFFF"/>
                </a:solidFill>
                <a:latin typeface="Times New Roman" pitchFamily="18" charset="0"/>
                <a:cs typeface="Times New Roman" pitchFamily="18" charset="0"/>
              </a:rPr>
              <a:t>προβάλλει</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η</a:t>
            </a:r>
            <a:r>
              <a:rPr lang="en-US" altLang="zh-CN" dirty="0" smtClean="0">
                <a:latin typeface="Times New Roman" pitchFamily="18" charset="0"/>
                <a:cs typeface="Times New Roman" pitchFamily="18" charset="0"/>
              </a:rPr>
              <a:t> </a:t>
            </a:r>
            <a:r>
              <a:rPr lang="en-US" altLang="zh-CN" dirty="0" smtClean="0">
                <a:solidFill>
                  <a:srgbClr val="FFFFFF"/>
                </a:solidFill>
                <a:latin typeface="Times New Roman" pitchFamily="18" charset="0"/>
                <a:cs typeface="Times New Roman" pitchFamily="18" charset="0"/>
              </a:rPr>
              <a:t>σταφυλή</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Ζωντάνια">
  <a:themeElements>
    <a:clrScheme name="Ζωντάνια">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Ζωντάνια">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Ζωντάνι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126</TotalTime>
  <Words>2544</Words>
  <Application>Microsoft Office PowerPoint</Application>
  <PresentationFormat>Προσαρμογή</PresentationFormat>
  <Paragraphs>685</Paragraphs>
  <Slides>63</Slides>
  <Notes>4</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63</vt:i4>
      </vt:variant>
    </vt:vector>
  </HeadingPairs>
  <TitlesOfParts>
    <vt:vector size="65" baseType="lpstr">
      <vt:lpstr>Ζωντάνια</vt:lpstr>
      <vt:lpstr>Bitmap Image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                3.Οισοφάγος</vt:lpstr>
      <vt:lpstr>Διαφάνεια 13</vt:lpstr>
      <vt:lpstr>Διαφάνεια 14</vt:lpstr>
      <vt:lpstr>Διαφάνεια 15</vt:lpstr>
      <vt:lpstr>                    ΑΙΜΑΤΩΣΗ </vt:lpstr>
      <vt:lpstr>          ΦΛΕΒΙΚΗ ΑΠΟΧΕΤΕΥΣΗ</vt:lpstr>
      <vt:lpstr>Διαφάνεια 18</vt:lpstr>
      <vt:lpstr>Διαφάνεια 19</vt:lpstr>
      <vt:lpstr>Ο στόμαχος…</vt:lpstr>
      <vt:lpstr>Ανατομία του στομάχου</vt:lpstr>
      <vt:lpstr>Ανατομία του στομάχου</vt:lpstr>
      <vt:lpstr>Τοίχωμα του στομάχου</vt:lpstr>
      <vt:lpstr>Ο βλεννογόνος…</vt:lpstr>
      <vt:lpstr>Ο μυϊκός χιτώνας…</vt:lpstr>
      <vt:lpstr>Οι αρτηρίες του στομάχου…</vt:lpstr>
      <vt:lpstr>Οι φλέβες του στομάχου…</vt:lpstr>
      <vt:lpstr>Οι λεμφαδένες του στομάχου…</vt:lpstr>
      <vt:lpstr>Οι λεμφαδένες του στομάχου…</vt:lpstr>
      <vt:lpstr>Οι λεμφαδένες του στομάχου…</vt:lpstr>
      <vt:lpstr>Οι λεμφαδένες του στομάχου…</vt:lpstr>
      <vt:lpstr>H νεύρωση του στομάχου…</vt:lpstr>
      <vt:lpstr>H φυσιολογία του στομάχου…</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ΦΥΣΙΟΛΟΓΙΑ</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Ανατομία παγκρέατος</vt:lpstr>
      <vt:lpstr>Διαφάνεια 54</vt:lpstr>
      <vt:lpstr>Διαφάνεια 55</vt:lpstr>
      <vt:lpstr>Διαφάνεια 56</vt:lpstr>
      <vt:lpstr>Διαφάνεια 57</vt:lpstr>
      <vt:lpstr>Διαφάνεια 58</vt:lpstr>
      <vt:lpstr>Διαφάνεια 59</vt:lpstr>
      <vt:lpstr>Φυσιολογία Παγκρέατος </vt:lpstr>
      <vt:lpstr>Διαφάνεια 61</vt:lpstr>
      <vt:lpstr>Διαφάνεια 62</vt:lpstr>
      <vt:lpstr>Διαφάνεια 63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ΠΕΠΤΙΚΟ ΣΥΣΤΗΜΑ</dc:title>
  <dc:creator/>
  <cp:lastModifiedBy>fotios psarakis</cp:lastModifiedBy>
  <cp:revision>18</cp:revision>
  <dcterms:created xsi:type="dcterms:W3CDTF">2006-08-16T00:00:00Z</dcterms:created>
  <dcterms:modified xsi:type="dcterms:W3CDTF">2016-11-06T18:17:34Z</dcterms:modified>
</cp:coreProperties>
</file>