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31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333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2" r:id="rId73"/>
  </p:sldIdLst>
  <p:sldSz cx="10691813" cy="7561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7F0D2-ADF9-4959-B8C1-F0A2630D20E1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615C3-12CE-4C22-B8D1-84857113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86D92-F222-404A-B413-FF6F0FD32464}" type="slidenum">
              <a:rPr lang="el-GR"/>
              <a:pPr/>
              <a:t>72</a:t>
            </a:fld>
            <a:endParaRPr lang="el-G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1"/>
            <a:ext cx="10691813" cy="7836694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5431"/>
            <a:ext cx="10375106" cy="155940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800"/>
              </a:lnSpc>
              <a:tabLst>
                <a:tab pos="927100" algn="l"/>
                <a:tab pos="10541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/>
              <a:t>	</a:t>
            </a:r>
            <a:r>
              <a:rPr lang="en-US" altLang="zh-CN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ΑΝΑΤΟΜΙΑ ΤΟΥ ΑΝΘΡΩΠΟΥ</a:t>
            </a:r>
          </a:p>
          <a:p>
            <a:pPr algn="ctr">
              <a:lnSpc>
                <a:spcPts val="1000"/>
              </a:lnSpc>
            </a:pPr>
            <a:endParaRPr lang="en-US" altLang="zh-CN" sz="3600" b="1" dirty="0" smtClean="0"/>
          </a:p>
          <a:p>
            <a:pPr algn="ctr">
              <a:lnSpc>
                <a:spcPts val="4200"/>
              </a:lnSpc>
              <a:tabLst>
                <a:tab pos="927100" algn="l"/>
                <a:tab pos="1054100" algn="l"/>
              </a:tabLst>
            </a:pPr>
            <a:r>
              <a:rPr lang="en-US" altLang="zh-CN" sz="3600" b="1" dirty="0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ΤΜΗΜΑ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ΔΙΑΤΡΟΦΗΣ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ΔΙΑΙΤΟΛΟΓΙΑΣ</a:t>
            </a:r>
          </a:p>
          <a:p>
            <a:pPr algn="ctr">
              <a:lnSpc>
                <a:spcPts val="2800"/>
              </a:lnSpc>
              <a:tabLst>
                <a:tab pos="927100" algn="l"/>
                <a:tab pos="1054100" algn="l"/>
              </a:tabLst>
            </a:pPr>
            <a:r>
              <a:rPr lang="en-US" altLang="zh-CN" sz="3600" b="1" dirty="0" smtClean="0"/>
              <a:t>	</a:t>
            </a:r>
            <a:r>
              <a:rPr lang="en-US" altLang="zh-CN" sz="3600" b="1" dirty="0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Τ.Ε.Ι.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ΚΡΗΤΗΣ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ΣΗΤΕΙΑ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04231"/>
            <a:ext cx="10691812" cy="545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471927" y="3834383"/>
            <a:ext cx="789431" cy="976884"/>
          </a:xfrm>
          <a:custGeom>
            <a:avLst/>
            <a:gdLst>
              <a:gd name="connsiteX0" fmla="*/ 6095 w 789431"/>
              <a:gd name="connsiteY0" fmla="*/ 617220 h 976884"/>
              <a:gd name="connsiteX1" fmla="*/ 91439 w 789431"/>
              <a:gd name="connsiteY1" fmla="*/ 682752 h 976884"/>
              <a:gd name="connsiteX2" fmla="*/ 618744 w 789431"/>
              <a:gd name="connsiteY2" fmla="*/ 0 h 976884"/>
              <a:gd name="connsiteX3" fmla="*/ 789431 w 789431"/>
              <a:gd name="connsiteY3" fmla="*/ 132588 h 976884"/>
              <a:gd name="connsiteX4" fmla="*/ 262127 w 789431"/>
              <a:gd name="connsiteY4" fmla="*/ 815340 h 976884"/>
              <a:gd name="connsiteX5" fmla="*/ 347472 w 789431"/>
              <a:gd name="connsiteY5" fmla="*/ 880872 h 976884"/>
              <a:gd name="connsiteX6" fmla="*/ 0 w 789431"/>
              <a:gd name="connsiteY6" fmla="*/ 976884 h 976884"/>
              <a:gd name="connsiteX7" fmla="*/ 6095 w 789431"/>
              <a:gd name="connsiteY7" fmla="*/ 617220 h 976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89431" h="976884">
                <a:moveTo>
                  <a:pt x="6095" y="617220"/>
                </a:moveTo>
                <a:lnTo>
                  <a:pt x="91439" y="682752"/>
                </a:lnTo>
                <a:lnTo>
                  <a:pt x="618744" y="0"/>
                </a:lnTo>
                <a:lnTo>
                  <a:pt x="789431" y="132588"/>
                </a:lnTo>
                <a:lnTo>
                  <a:pt x="262127" y="815340"/>
                </a:lnTo>
                <a:lnTo>
                  <a:pt x="347472" y="880872"/>
                </a:lnTo>
                <a:lnTo>
                  <a:pt x="0" y="976884"/>
                </a:lnTo>
                <a:lnTo>
                  <a:pt x="6095" y="617220"/>
                </a:lnTo>
              </a:path>
            </a:pathLst>
          </a:custGeom>
          <a:solidFill>
            <a:srgbClr val="33C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62955" y="3773423"/>
            <a:ext cx="559308" cy="1133855"/>
          </a:xfrm>
          <a:custGeom>
            <a:avLst/>
            <a:gdLst>
              <a:gd name="connsiteX0" fmla="*/ 146303 w 559308"/>
              <a:gd name="connsiteY0" fmla="*/ 920496 h 1133855"/>
              <a:gd name="connsiteX1" fmla="*/ 249935 w 559308"/>
              <a:gd name="connsiteY1" fmla="*/ 888491 h 1133855"/>
              <a:gd name="connsiteX2" fmla="*/ 0 w 559308"/>
              <a:gd name="connsiteY2" fmla="*/ 62483 h 1133855"/>
              <a:gd name="connsiteX3" fmla="*/ 207263 w 559308"/>
              <a:gd name="connsiteY3" fmla="*/ 0 h 1133855"/>
              <a:gd name="connsiteX4" fmla="*/ 455676 w 559308"/>
              <a:gd name="connsiteY4" fmla="*/ 826008 h 1133855"/>
              <a:gd name="connsiteX5" fmla="*/ 559307 w 559308"/>
              <a:gd name="connsiteY5" fmla="*/ 795527 h 1133855"/>
              <a:gd name="connsiteX6" fmla="*/ 435863 w 559308"/>
              <a:gd name="connsiteY6" fmla="*/ 1133855 h 1133855"/>
              <a:gd name="connsiteX7" fmla="*/ 146303 w 559308"/>
              <a:gd name="connsiteY7" fmla="*/ 920496 h 11338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59308" h="1133855">
                <a:moveTo>
                  <a:pt x="146303" y="920496"/>
                </a:moveTo>
                <a:lnTo>
                  <a:pt x="249935" y="888491"/>
                </a:lnTo>
                <a:lnTo>
                  <a:pt x="0" y="62483"/>
                </a:lnTo>
                <a:lnTo>
                  <a:pt x="207263" y="0"/>
                </a:lnTo>
                <a:lnTo>
                  <a:pt x="455676" y="826008"/>
                </a:lnTo>
                <a:lnTo>
                  <a:pt x="559307" y="795527"/>
                </a:lnTo>
                <a:lnTo>
                  <a:pt x="435863" y="1133855"/>
                </a:lnTo>
                <a:lnTo>
                  <a:pt x="146303" y="920496"/>
                </a:lnTo>
              </a:path>
            </a:pathLst>
          </a:custGeom>
          <a:solidFill>
            <a:srgbClr val="33C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100" y="3810000"/>
            <a:ext cx="825500" cy="1016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3759200"/>
            <a:ext cx="596900" cy="1168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6400" y="2260600"/>
            <a:ext cx="2882900" cy="3111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16000" y="622300"/>
            <a:ext cx="7226300" cy="309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39700" algn="l"/>
                <a:tab pos="1384300" algn="l"/>
                <a:tab pos="3365500" algn="l"/>
                <a:tab pos="3556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κοιλότητα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λάρυγγα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υπάρχουν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ζεύγη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πτυχών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39700" algn="l"/>
                <a:tab pos="1384300" algn="l"/>
                <a:tab pos="3365500" algn="l"/>
                <a:tab pos="35560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γνήσιες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φωνητικές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χορδές: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χρησιμεύουν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παραγωγή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</a:p>
          <a:p>
            <a:pPr>
              <a:lnSpc>
                <a:spcPts val="2100"/>
              </a:lnSpc>
              <a:tabLst>
                <a:tab pos="139700" algn="l"/>
                <a:tab pos="1384300" algn="l"/>
                <a:tab pos="3365500" algn="l"/>
                <a:tab pos="35560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φωνής</a:t>
            </a:r>
          </a:p>
          <a:p>
            <a:pPr>
              <a:lnSpc>
                <a:spcPts val="2900"/>
              </a:lnSpc>
              <a:tabLst>
                <a:tab pos="139700" algn="l"/>
                <a:tab pos="1384300" algn="l"/>
                <a:tab pos="3365500" algn="l"/>
                <a:tab pos="35560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νόθες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φωνητικές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χορδές: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επηρεάζουν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παραγωγή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2100"/>
              </a:lnSpc>
              <a:tabLst>
                <a:tab pos="139700" algn="l"/>
                <a:tab pos="1384300" algn="l"/>
                <a:tab pos="3365500" algn="l"/>
                <a:tab pos="35560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ήχου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39700" algn="l"/>
                <a:tab pos="1384300" algn="l"/>
                <a:tab pos="3365500" algn="l"/>
                <a:tab pos="3556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λάρυγγας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ομάδες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μυών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68400" y="5295900"/>
            <a:ext cx="23749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Eξωτερικοί Mύες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270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χρησιμεύουν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  <a:p>
            <a:pPr>
              <a:lnSpc>
                <a:spcPts val="2100"/>
              </a:lnSpc>
              <a:tabLst>
                <a:tab pos="1270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ενιαία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κίνησης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2100"/>
              </a:lnSpc>
              <a:tabLst>
                <a:tab pos="1270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λάρυγγα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κατάποση),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787900" y="5168900"/>
            <a:ext cx="34036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50800" algn="l"/>
                <a:tab pos="177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Eσωτερικοί Mύες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50800" algn="l"/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κλείνουν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επιγλωττίδα</a:t>
            </a:r>
          </a:p>
          <a:p>
            <a:pPr>
              <a:lnSpc>
                <a:spcPts val="2100"/>
              </a:lnSpc>
              <a:tabLst>
                <a:tab pos="50800" algn="l"/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κατάποση,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ρυθμίζουν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  <a:p>
            <a:pPr>
              <a:lnSpc>
                <a:spcPts val="2100"/>
              </a:lnSpc>
              <a:tabLst>
                <a:tab pos="50800" algn="l"/>
                <a:tab pos="1778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τάση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φωνητικών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χορδών</a:t>
            </a:r>
          </a:p>
          <a:p>
            <a:pPr>
              <a:lnSpc>
                <a:spcPts val="2100"/>
              </a:lnSpc>
              <a:tabLst>
                <a:tab pos="50800" algn="l"/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παραγωγή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φωνής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100" y="457200"/>
            <a:ext cx="6286500" cy="6642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3695700" y="2095500"/>
            <a:ext cx="16764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Λάρυγγας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32100" y="5626100"/>
            <a:ext cx="1143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399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Τραχεία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Freeform 3"/>
          <p:cNvSpPr/>
          <p:nvPr/>
        </p:nvSpPr>
        <p:spPr>
          <a:xfrm>
            <a:off x="6137147" y="4712207"/>
            <a:ext cx="2449067" cy="152400"/>
          </a:xfrm>
          <a:custGeom>
            <a:avLst/>
            <a:gdLst>
              <a:gd name="connsiteX0" fmla="*/ 0 w 2449067"/>
              <a:gd name="connsiteY0" fmla="*/ 0 h 152400"/>
              <a:gd name="connsiteX1" fmla="*/ 2449067 w 2449067"/>
              <a:gd name="connsiteY1" fmla="*/ 143255 h 152400"/>
              <a:gd name="connsiteX2" fmla="*/ 2447543 w 2449067"/>
              <a:gd name="connsiteY2" fmla="*/ 152400 h 152400"/>
              <a:gd name="connsiteX3" fmla="*/ 0 w 2449067"/>
              <a:gd name="connsiteY3" fmla="*/ 9144 h 152400"/>
              <a:gd name="connsiteX4" fmla="*/ 0 w 2449067"/>
              <a:gd name="connsiteY4" fmla="*/ 0 h 15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49067" h="152400">
                <a:moveTo>
                  <a:pt x="0" y="0"/>
                </a:moveTo>
                <a:lnTo>
                  <a:pt x="2449067" y="143255"/>
                </a:lnTo>
                <a:lnTo>
                  <a:pt x="2447543" y="152400"/>
                </a:lnTo>
                <a:lnTo>
                  <a:pt x="0" y="914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92300"/>
            <a:ext cx="2476500" cy="2476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2108200"/>
            <a:ext cx="3733800" cy="453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44600" y="4521200"/>
            <a:ext cx="40259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μυϊκός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σωλήνας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μπροστά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οισοφάγο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σχηματίζεται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λείες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μυϊκές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ίνες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κρικοειδείς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χόνδρους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41400" y="685800"/>
            <a:ext cx="5947141" cy="12644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63500" algn="l"/>
                <a:tab pos="3594100" algn="l"/>
              </a:tabLst>
            </a:pPr>
            <a:r>
              <a:rPr lang="en-US" altLang="zh-CN" dirty="0" smtClean="0"/>
              <a:t>		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4000" b="1" u="sng" dirty="0" smtClean="0">
                <a:latin typeface="Times New Roman" pitchFamily="18" charset="0"/>
                <a:cs typeface="Times New Roman" pitchFamily="18" charset="0"/>
              </a:rPr>
              <a:t>Τραχεία</a:t>
            </a:r>
          </a:p>
          <a:p>
            <a:pPr>
              <a:lnSpc>
                <a:spcPts val="2000"/>
              </a:lnSpc>
              <a:tabLst>
                <a:tab pos="63500" algn="l"/>
                <a:tab pos="35941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Αρχίζει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λάρυγγα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διχάζεται</a:t>
            </a:r>
          </a:p>
          <a:p>
            <a:pPr>
              <a:lnSpc>
                <a:spcPts val="2100"/>
              </a:lnSpc>
              <a:tabLst>
                <a:tab pos="63500" algn="l"/>
                <a:tab pos="3594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βρόγχους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οδηγούν</a:t>
            </a:r>
          </a:p>
          <a:p>
            <a:pPr>
              <a:lnSpc>
                <a:spcPts val="2100"/>
              </a:lnSpc>
              <a:tabLst>
                <a:tab pos="63500" algn="l"/>
                <a:tab pos="3594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δεξιό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αριστερό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432800" y="2197100"/>
            <a:ext cx="11684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ΛΑΡΥΓΓΑΣ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ΤΡΑΧΕΙΑ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981700" y="4038600"/>
            <a:ext cx="1651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" y="199231"/>
            <a:ext cx="9296400" cy="708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32300" y="3314700"/>
            <a:ext cx="1143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399" b="1" u="sng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Τραχεία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199"/>
            <a:ext cx="4064000" cy="423783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2600" y="520700"/>
            <a:ext cx="2832100" cy="347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08300" y="647700"/>
            <a:ext cx="2263120" cy="4837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4000" b="1" u="sng" dirty="0" smtClean="0">
                <a:latin typeface="Times New Roman" pitchFamily="18" charset="0"/>
                <a:cs typeface="Times New Roman" pitchFamily="18" charset="0"/>
              </a:rPr>
              <a:t>Βρόγχοι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92200" y="1536700"/>
            <a:ext cx="8483600" cy="453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κύριοι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βρόγχοι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οποίους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διχάζεται</a:t>
            </a:r>
          </a:p>
          <a:p>
            <a:pPr>
              <a:lnSpc>
                <a:spcPts val="21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τραχεία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οδηγούν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δεξιό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αριστερό</a:t>
            </a:r>
          </a:p>
          <a:p>
            <a:pPr>
              <a:lnSpc>
                <a:spcPts val="21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διχασμό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βρόγχων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σχηματίζεται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τρόπις,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δεξιός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βρόγχος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περίπου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εκ.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μήκος,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  <a:p>
            <a:pPr>
              <a:lnSpc>
                <a:spcPts val="21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πιο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ευρύς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αριστερό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αποτελεί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σχεδόν</a:t>
            </a:r>
          </a:p>
          <a:p>
            <a:pPr>
              <a:lnSpc>
                <a:spcPts val="21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συνέχεια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τραχείας,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αριστερός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πιο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στενός,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μακρύτερος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</a:p>
          <a:p>
            <a:pPr>
              <a:lnSpc>
                <a:spcPts val="2100"/>
              </a:lnSpc>
              <a:tabLst>
                <a:tab pos="63500" algn="l"/>
                <a:tab pos="3048000" algn="l"/>
                <a:tab pos="3098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περισσότερο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οριζόντια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πορεία,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724900" y="889000"/>
            <a:ext cx="635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ΤΡΑΧΕΙΑ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" y="351631"/>
            <a:ext cx="4648200" cy="4114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493" y="351631"/>
            <a:ext cx="5321413" cy="406796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16000" y="4686300"/>
            <a:ext cx="8750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θέση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βρόγχοι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εισέρχονται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λέγεται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πύλη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90600" y="5118100"/>
            <a:ext cx="7353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βρόγχοι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μόλις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φθάσουν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διακλαδίζονται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συνέχεια,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16000" y="5638800"/>
            <a:ext cx="6007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τελικές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μεγάλες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διακλαδώσεις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λέγονται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βρογχιόλια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04900" y="5994400"/>
            <a:ext cx="77724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αυτά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διακλαδίζονται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συνέχεια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σχηματίζουν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πνευμονικές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κυψελίδες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04900" y="6527800"/>
            <a:ext cx="5156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Στις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κυψελίδες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γίνεται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ανταλλαγή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αερίων.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182867" y="2898647"/>
            <a:ext cx="1379220" cy="818388"/>
          </a:xfrm>
          <a:custGeom>
            <a:avLst/>
            <a:gdLst>
              <a:gd name="connsiteX0" fmla="*/ 746760 w 1379220"/>
              <a:gd name="connsiteY0" fmla="*/ 739140 h 818388"/>
              <a:gd name="connsiteX1" fmla="*/ 771144 w 1379220"/>
              <a:gd name="connsiteY1" fmla="*/ 726947 h 818388"/>
              <a:gd name="connsiteX2" fmla="*/ 771144 w 1379220"/>
              <a:gd name="connsiteY2" fmla="*/ 728472 h 818388"/>
              <a:gd name="connsiteX3" fmla="*/ 795527 w 1379220"/>
              <a:gd name="connsiteY3" fmla="*/ 714755 h 818388"/>
              <a:gd name="connsiteX4" fmla="*/ 794003 w 1379220"/>
              <a:gd name="connsiteY4" fmla="*/ 716279 h 818388"/>
              <a:gd name="connsiteX5" fmla="*/ 818387 w 1379220"/>
              <a:gd name="connsiteY5" fmla="*/ 702564 h 818388"/>
              <a:gd name="connsiteX6" fmla="*/ 816863 w 1379220"/>
              <a:gd name="connsiteY6" fmla="*/ 702564 h 818388"/>
              <a:gd name="connsiteX7" fmla="*/ 839723 w 1379220"/>
              <a:gd name="connsiteY7" fmla="*/ 688847 h 818388"/>
              <a:gd name="connsiteX8" fmla="*/ 839723 w 1379220"/>
              <a:gd name="connsiteY8" fmla="*/ 688847 h 818388"/>
              <a:gd name="connsiteX9" fmla="*/ 861060 w 1379220"/>
              <a:gd name="connsiteY9" fmla="*/ 673608 h 818388"/>
              <a:gd name="connsiteX10" fmla="*/ 859535 w 1379220"/>
              <a:gd name="connsiteY10" fmla="*/ 673608 h 818388"/>
              <a:gd name="connsiteX11" fmla="*/ 880872 w 1379220"/>
              <a:gd name="connsiteY11" fmla="*/ 658367 h 818388"/>
              <a:gd name="connsiteX12" fmla="*/ 880872 w 1379220"/>
              <a:gd name="connsiteY12" fmla="*/ 658367 h 818388"/>
              <a:gd name="connsiteX13" fmla="*/ 900684 w 1379220"/>
              <a:gd name="connsiteY13" fmla="*/ 643128 h 818388"/>
              <a:gd name="connsiteX14" fmla="*/ 899160 w 1379220"/>
              <a:gd name="connsiteY14" fmla="*/ 643128 h 818388"/>
              <a:gd name="connsiteX15" fmla="*/ 918972 w 1379220"/>
              <a:gd name="connsiteY15" fmla="*/ 626364 h 818388"/>
              <a:gd name="connsiteX16" fmla="*/ 917448 w 1379220"/>
              <a:gd name="connsiteY16" fmla="*/ 626364 h 818388"/>
              <a:gd name="connsiteX17" fmla="*/ 935735 w 1379220"/>
              <a:gd name="connsiteY17" fmla="*/ 609600 h 818388"/>
              <a:gd name="connsiteX18" fmla="*/ 935735 w 1379220"/>
              <a:gd name="connsiteY18" fmla="*/ 609600 h 818388"/>
              <a:gd name="connsiteX19" fmla="*/ 952499 w 1379220"/>
              <a:gd name="connsiteY19" fmla="*/ 591311 h 818388"/>
              <a:gd name="connsiteX20" fmla="*/ 952499 w 1379220"/>
              <a:gd name="connsiteY20" fmla="*/ 591311 h 818388"/>
              <a:gd name="connsiteX21" fmla="*/ 967739 w 1379220"/>
              <a:gd name="connsiteY21" fmla="*/ 573023 h 818388"/>
              <a:gd name="connsiteX22" fmla="*/ 967739 w 1379220"/>
              <a:gd name="connsiteY22" fmla="*/ 573023 h 818388"/>
              <a:gd name="connsiteX23" fmla="*/ 982979 w 1379220"/>
              <a:gd name="connsiteY23" fmla="*/ 554735 h 818388"/>
              <a:gd name="connsiteX24" fmla="*/ 982979 w 1379220"/>
              <a:gd name="connsiteY24" fmla="*/ 554735 h 818388"/>
              <a:gd name="connsiteX25" fmla="*/ 996696 w 1379220"/>
              <a:gd name="connsiteY25" fmla="*/ 534923 h 818388"/>
              <a:gd name="connsiteX26" fmla="*/ 996696 w 1379220"/>
              <a:gd name="connsiteY26" fmla="*/ 536447 h 818388"/>
              <a:gd name="connsiteX27" fmla="*/ 1008887 w 1379220"/>
              <a:gd name="connsiteY27" fmla="*/ 516635 h 818388"/>
              <a:gd name="connsiteX28" fmla="*/ 1008887 w 1379220"/>
              <a:gd name="connsiteY28" fmla="*/ 516635 h 818388"/>
              <a:gd name="connsiteX29" fmla="*/ 1021079 w 1379220"/>
              <a:gd name="connsiteY29" fmla="*/ 496823 h 818388"/>
              <a:gd name="connsiteX30" fmla="*/ 1021079 w 1379220"/>
              <a:gd name="connsiteY30" fmla="*/ 496823 h 818388"/>
              <a:gd name="connsiteX31" fmla="*/ 1031748 w 1379220"/>
              <a:gd name="connsiteY31" fmla="*/ 477011 h 818388"/>
              <a:gd name="connsiteX32" fmla="*/ 1031748 w 1379220"/>
              <a:gd name="connsiteY32" fmla="*/ 477011 h 818388"/>
              <a:gd name="connsiteX33" fmla="*/ 1040891 w 1379220"/>
              <a:gd name="connsiteY33" fmla="*/ 455676 h 818388"/>
              <a:gd name="connsiteX34" fmla="*/ 1040891 w 1379220"/>
              <a:gd name="connsiteY34" fmla="*/ 457200 h 818388"/>
              <a:gd name="connsiteX35" fmla="*/ 1050035 w 1379220"/>
              <a:gd name="connsiteY35" fmla="*/ 435864 h 818388"/>
              <a:gd name="connsiteX36" fmla="*/ 1050035 w 1379220"/>
              <a:gd name="connsiteY36" fmla="*/ 435864 h 818388"/>
              <a:gd name="connsiteX37" fmla="*/ 1057655 w 1379220"/>
              <a:gd name="connsiteY37" fmla="*/ 414528 h 818388"/>
              <a:gd name="connsiteX38" fmla="*/ 1056132 w 1379220"/>
              <a:gd name="connsiteY38" fmla="*/ 416052 h 818388"/>
              <a:gd name="connsiteX39" fmla="*/ 1063751 w 1379220"/>
              <a:gd name="connsiteY39" fmla="*/ 394716 h 818388"/>
              <a:gd name="connsiteX40" fmla="*/ 1063751 w 1379220"/>
              <a:gd name="connsiteY40" fmla="*/ 394716 h 818388"/>
              <a:gd name="connsiteX41" fmla="*/ 1068323 w 1379220"/>
              <a:gd name="connsiteY41" fmla="*/ 373379 h 818388"/>
              <a:gd name="connsiteX42" fmla="*/ 1068323 w 1379220"/>
              <a:gd name="connsiteY42" fmla="*/ 373379 h 818388"/>
              <a:gd name="connsiteX43" fmla="*/ 1072896 w 1379220"/>
              <a:gd name="connsiteY43" fmla="*/ 352044 h 818388"/>
              <a:gd name="connsiteX44" fmla="*/ 1072896 w 1379220"/>
              <a:gd name="connsiteY44" fmla="*/ 352044 h 818388"/>
              <a:gd name="connsiteX45" fmla="*/ 1075944 w 1379220"/>
              <a:gd name="connsiteY45" fmla="*/ 330708 h 818388"/>
              <a:gd name="connsiteX46" fmla="*/ 1075944 w 1379220"/>
              <a:gd name="connsiteY46" fmla="*/ 332232 h 818388"/>
              <a:gd name="connsiteX47" fmla="*/ 1077467 w 1379220"/>
              <a:gd name="connsiteY47" fmla="*/ 309372 h 818388"/>
              <a:gd name="connsiteX48" fmla="*/ 1077467 w 1379220"/>
              <a:gd name="connsiteY48" fmla="*/ 310896 h 818388"/>
              <a:gd name="connsiteX49" fmla="*/ 1077467 w 1379220"/>
              <a:gd name="connsiteY49" fmla="*/ 288036 h 818388"/>
              <a:gd name="connsiteX50" fmla="*/ 1077467 w 1379220"/>
              <a:gd name="connsiteY50" fmla="*/ 289560 h 818388"/>
              <a:gd name="connsiteX51" fmla="*/ 1077467 w 1379220"/>
              <a:gd name="connsiteY51" fmla="*/ 268224 h 818388"/>
              <a:gd name="connsiteX52" fmla="*/ 1077467 w 1379220"/>
              <a:gd name="connsiteY52" fmla="*/ 268224 h 818388"/>
              <a:gd name="connsiteX53" fmla="*/ 1075944 w 1379220"/>
              <a:gd name="connsiteY53" fmla="*/ 246888 h 818388"/>
              <a:gd name="connsiteX54" fmla="*/ 1075944 w 1379220"/>
              <a:gd name="connsiteY54" fmla="*/ 246888 h 818388"/>
              <a:gd name="connsiteX55" fmla="*/ 1072896 w 1379220"/>
              <a:gd name="connsiteY55" fmla="*/ 225552 h 818388"/>
              <a:gd name="connsiteX56" fmla="*/ 1072896 w 1379220"/>
              <a:gd name="connsiteY56" fmla="*/ 227076 h 818388"/>
              <a:gd name="connsiteX57" fmla="*/ 1068323 w 1379220"/>
              <a:gd name="connsiteY57" fmla="*/ 205740 h 818388"/>
              <a:gd name="connsiteX58" fmla="*/ 1068323 w 1379220"/>
              <a:gd name="connsiteY58" fmla="*/ 205740 h 818388"/>
              <a:gd name="connsiteX59" fmla="*/ 1062227 w 1379220"/>
              <a:gd name="connsiteY59" fmla="*/ 184404 h 818388"/>
              <a:gd name="connsiteX60" fmla="*/ 1062227 w 1379220"/>
              <a:gd name="connsiteY60" fmla="*/ 185927 h 818388"/>
              <a:gd name="connsiteX61" fmla="*/ 1056132 w 1379220"/>
              <a:gd name="connsiteY61" fmla="*/ 164592 h 818388"/>
              <a:gd name="connsiteX62" fmla="*/ 1056132 w 1379220"/>
              <a:gd name="connsiteY62" fmla="*/ 166116 h 818388"/>
              <a:gd name="connsiteX63" fmla="*/ 1042415 w 1379220"/>
              <a:gd name="connsiteY63" fmla="*/ 134111 h 818388"/>
              <a:gd name="connsiteX64" fmla="*/ 1342644 w 1379220"/>
              <a:gd name="connsiteY64" fmla="*/ 0 h 818388"/>
              <a:gd name="connsiteX65" fmla="*/ 1356360 w 1379220"/>
              <a:gd name="connsiteY65" fmla="*/ 33527 h 818388"/>
              <a:gd name="connsiteX66" fmla="*/ 1363979 w 1379220"/>
              <a:gd name="connsiteY66" fmla="*/ 54864 h 818388"/>
              <a:gd name="connsiteX67" fmla="*/ 1370075 w 1379220"/>
              <a:gd name="connsiteY67" fmla="*/ 76200 h 818388"/>
              <a:gd name="connsiteX68" fmla="*/ 1373123 w 1379220"/>
              <a:gd name="connsiteY68" fmla="*/ 99060 h 818388"/>
              <a:gd name="connsiteX69" fmla="*/ 1377696 w 1379220"/>
              <a:gd name="connsiteY69" fmla="*/ 120396 h 818388"/>
              <a:gd name="connsiteX70" fmla="*/ 1379220 w 1379220"/>
              <a:gd name="connsiteY70" fmla="*/ 143255 h 818388"/>
              <a:gd name="connsiteX71" fmla="*/ 1379220 w 1379220"/>
              <a:gd name="connsiteY71" fmla="*/ 166116 h 818388"/>
              <a:gd name="connsiteX72" fmla="*/ 1379220 w 1379220"/>
              <a:gd name="connsiteY72" fmla="*/ 187452 h 818388"/>
              <a:gd name="connsiteX73" fmla="*/ 1377696 w 1379220"/>
              <a:gd name="connsiteY73" fmla="*/ 210311 h 818388"/>
              <a:gd name="connsiteX74" fmla="*/ 1373123 w 1379220"/>
              <a:gd name="connsiteY74" fmla="*/ 233172 h 818388"/>
              <a:gd name="connsiteX75" fmla="*/ 1370075 w 1379220"/>
              <a:gd name="connsiteY75" fmla="*/ 254508 h 818388"/>
              <a:gd name="connsiteX76" fmla="*/ 1363979 w 1379220"/>
              <a:gd name="connsiteY76" fmla="*/ 277367 h 818388"/>
              <a:gd name="connsiteX77" fmla="*/ 1357884 w 1379220"/>
              <a:gd name="connsiteY77" fmla="*/ 300227 h 818388"/>
              <a:gd name="connsiteX78" fmla="*/ 1348739 w 1379220"/>
              <a:gd name="connsiteY78" fmla="*/ 321564 h 818388"/>
              <a:gd name="connsiteX79" fmla="*/ 1339596 w 1379220"/>
              <a:gd name="connsiteY79" fmla="*/ 342900 h 818388"/>
              <a:gd name="connsiteX80" fmla="*/ 1330451 w 1379220"/>
              <a:gd name="connsiteY80" fmla="*/ 364235 h 818388"/>
              <a:gd name="connsiteX81" fmla="*/ 1318260 w 1379220"/>
              <a:gd name="connsiteY81" fmla="*/ 385572 h 818388"/>
              <a:gd name="connsiteX82" fmla="*/ 1306067 w 1379220"/>
              <a:gd name="connsiteY82" fmla="*/ 406908 h 818388"/>
              <a:gd name="connsiteX83" fmla="*/ 1293875 w 1379220"/>
              <a:gd name="connsiteY83" fmla="*/ 426720 h 818388"/>
              <a:gd name="connsiteX84" fmla="*/ 1278635 w 1379220"/>
              <a:gd name="connsiteY84" fmla="*/ 446532 h 818388"/>
              <a:gd name="connsiteX85" fmla="*/ 1263396 w 1379220"/>
              <a:gd name="connsiteY85" fmla="*/ 466344 h 818388"/>
              <a:gd name="connsiteX86" fmla="*/ 1246632 w 1379220"/>
              <a:gd name="connsiteY86" fmla="*/ 484632 h 818388"/>
              <a:gd name="connsiteX87" fmla="*/ 1229867 w 1379220"/>
              <a:gd name="connsiteY87" fmla="*/ 502920 h 818388"/>
              <a:gd name="connsiteX88" fmla="*/ 1211579 w 1379220"/>
              <a:gd name="connsiteY88" fmla="*/ 521208 h 818388"/>
              <a:gd name="connsiteX89" fmla="*/ 1191767 w 1379220"/>
              <a:gd name="connsiteY89" fmla="*/ 537972 h 818388"/>
              <a:gd name="connsiteX90" fmla="*/ 1171955 w 1379220"/>
              <a:gd name="connsiteY90" fmla="*/ 554735 h 818388"/>
              <a:gd name="connsiteX91" fmla="*/ 1150620 w 1379220"/>
              <a:gd name="connsiteY91" fmla="*/ 571500 h 818388"/>
              <a:gd name="connsiteX92" fmla="*/ 1129284 w 1379220"/>
              <a:gd name="connsiteY92" fmla="*/ 586740 h 818388"/>
              <a:gd name="connsiteX93" fmla="*/ 1106423 w 1379220"/>
              <a:gd name="connsiteY93" fmla="*/ 600455 h 818388"/>
              <a:gd name="connsiteX94" fmla="*/ 1083563 w 1379220"/>
              <a:gd name="connsiteY94" fmla="*/ 614172 h 818388"/>
              <a:gd name="connsiteX95" fmla="*/ 1059179 w 1379220"/>
              <a:gd name="connsiteY95" fmla="*/ 626364 h 818388"/>
              <a:gd name="connsiteX96" fmla="*/ 1034796 w 1379220"/>
              <a:gd name="connsiteY96" fmla="*/ 638555 h 818388"/>
              <a:gd name="connsiteX97" fmla="*/ 757427 w 1379220"/>
              <a:gd name="connsiteY97" fmla="*/ 762000 h 818388"/>
              <a:gd name="connsiteX98" fmla="*/ 737615 w 1379220"/>
              <a:gd name="connsiteY98" fmla="*/ 771144 h 818388"/>
              <a:gd name="connsiteX99" fmla="*/ 717803 w 1379220"/>
              <a:gd name="connsiteY99" fmla="*/ 778764 h 818388"/>
              <a:gd name="connsiteX100" fmla="*/ 697991 w 1379220"/>
              <a:gd name="connsiteY100" fmla="*/ 784860 h 818388"/>
              <a:gd name="connsiteX101" fmla="*/ 678179 w 1379220"/>
              <a:gd name="connsiteY101" fmla="*/ 792479 h 818388"/>
              <a:gd name="connsiteX102" fmla="*/ 658367 w 1379220"/>
              <a:gd name="connsiteY102" fmla="*/ 797052 h 818388"/>
              <a:gd name="connsiteX103" fmla="*/ 638555 w 1379220"/>
              <a:gd name="connsiteY103" fmla="*/ 803147 h 818388"/>
              <a:gd name="connsiteX104" fmla="*/ 618744 w 1379220"/>
              <a:gd name="connsiteY104" fmla="*/ 807720 h 818388"/>
              <a:gd name="connsiteX105" fmla="*/ 597408 w 1379220"/>
              <a:gd name="connsiteY105" fmla="*/ 810767 h 818388"/>
              <a:gd name="connsiteX106" fmla="*/ 577596 w 1379220"/>
              <a:gd name="connsiteY106" fmla="*/ 813816 h 818388"/>
              <a:gd name="connsiteX107" fmla="*/ 557784 w 1379220"/>
              <a:gd name="connsiteY107" fmla="*/ 815340 h 818388"/>
              <a:gd name="connsiteX108" fmla="*/ 537972 w 1379220"/>
              <a:gd name="connsiteY108" fmla="*/ 818388 h 818388"/>
              <a:gd name="connsiteX109" fmla="*/ 518160 w 1379220"/>
              <a:gd name="connsiteY109" fmla="*/ 818388 h 818388"/>
              <a:gd name="connsiteX110" fmla="*/ 498348 w 1379220"/>
              <a:gd name="connsiteY110" fmla="*/ 818388 h 818388"/>
              <a:gd name="connsiteX111" fmla="*/ 478535 w 1379220"/>
              <a:gd name="connsiteY111" fmla="*/ 818388 h 818388"/>
              <a:gd name="connsiteX112" fmla="*/ 458723 w 1379220"/>
              <a:gd name="connsiteY112" fmla="*/ 818388 h 818388"/>
              <a:gd name="connsiteX113" fmla="*/ 440435 w 1379220"/>
              <a:gd name="connsiteY113" fmla="*/ 815340 h 818388"/>
              <a:gd name="connsiteX114" fmla="*/ 420623 w 1379220"/>
              <a:gd name="connsiteY114" fmla="*/ 813816 h 818388"/>
              <a:gd name="connsiteX115" fmla="*/ 402335 w 1379220"/>
              <a:gd name="connsiteY115" fmla="*/ 810767 h 818388"/>
              <a:gd name="connsiteX116" fmla="*/ 382523 w 1379220"/>
              <a:gd name="connsiteY116" fmla="*/ 807720 h 818388"/>
              <a:gd name="connsiteX117" fmla="*/ 364235 w 1379220"/>
              <a:gd name="connsiteY117" fmla="*/ 803147 h 818388"/>
              <a:gd name="connsiteX118" fmla="*/ 345948 w 1379220"/>
              <a:gd name="connsiteY118" fmla="*/ 798576 h 818388"/>
              <a:gd name="connsiteX119" fmla="*/ 329184 w 1379220"/>
              <a:gd name="connsiteY119" fmla="*/ 792479 h 818388"/>
              <a:gd name="connsiteX120" fmla="*/ 310895 w 1379220"/>
              <a:gd name="connsiteY120" fmla="*/ 786384 h 818388"/>
              <a:gd name="connsiteX121" fmla="*/ 294132 w 1379220"/>
              <a:gd name="connsiteY121" fmla="*/ 778764 h 818388"/>
              <a:gd name="connsiteX122" fmla="*/ 277367 w 1379220"/>
              <a:gd name="connsiteY122" fmla="*/ 771144 h 818388"/>
              <a:gd name="connsiteX123" fmla="*/ 260603 w 1379220"/>
              <a:gd name="connsiteY123" fmla="*/ 763523 h 818388"/>
              <a:gd name="connsiteX124" fmla="*/ 243839 w 1379220"/>
              <a:gd name="connsiteY124" fmla="*/ 754379 h 818388"/>
              <a:gd name="connsiteX125" fmla="*/ 228600 w 1379220"/>
              <a:gd name="connsiteY125" fmla="*/ 745235 h 818388"/>
              <a:gd name="connsiteX126" fmla="*/ 213359 w 1379220"/>
              <a:gd name="connsiteY126" fmla="*/ 736091 h 818388"/>
              <a:gd name="connsiteX127" fmla="*/ 198120 w 1379220"/>
              <a:gd name="connsiteY127" fmla="*/ 725423 h 818388"/>
              <a:gd name="connsiteX128" fmla="*/ 184403 w 1379220"/>
              <a:gd name="connsiteY128" fmla="*/ 713232 h 818388"/>
              <a:gd name="connsiteX129" fmla="*/ 170688 w 1379220"/>
              <a:gd name="connsiteY129" fmla="*/ 701040 h 818388"/>
              <a:gd name="connsiteX130" fmla="*/ 184403 w 1379220"/>
              <a:gd name="connsiteY130" fmla="*/ 704088 h 818388"/>
              <a:gd name="connsiteX131" fmla="*/ 0 w 1379220"/>
              <a:gd name="connsiteY131" fmla="*/ 786384 h 818388"/>
              <a:gd name="connsiteX132" fmla="*/ 224027 w 1379220"/>
              <a:gd name="connsiteY132" fmla="*/ 498347 h 818388"/>
              <a:gd name="connsiteX133" fmla="*/ 655320 w 1379220"/>
              <a:gd name="connsiteY133" fmla="*/ 493776 h 818388"/>
              <a:gd name="connsiteX134" fmla="*/ 460248 w 1379220"/>
              <a:gd name="connsiteY134" fmla="*/ 580644 h 818388"/>
              <a:gd name="connsiteX135" fmla="*/ 463296 w 1379220"/>
              <a:gd name="connsiteY135" fmla="*/ 559308 h 818388"/>
              <a:gd name="connsiteX136" fmla="*/ 484632 w 1379220"/>
              <a:gd name="connsiteY136" fmla="*/ 576072 h 818388"/>
              <a:gd name="connsiteX137" fmla="*/ 483108 w 1379220"/>
              <a:gd name="connsiteY137" fmla="*/ 576072 h 818388"/>
              <a:gd name="connsiteX138" fmla="*/ 504444 w 1379220"/>
              <a:gd name="connsiteY138" fmla="*/ 591311 h 818388"/>
              <a:gd name="connsiteX139" fmla="*/ 504444 w 1379220"/>
              <a:gd name="connsiteY139" fmla="*/ 591311 h 818388"/>
              <a:gd name="connsiteX140" fmla="*/ 527303 w 1379220"/>
              <a:gd name="connsiteY140" fmla="*/ 605028 h 818388"/>
              <a:gd name="connsiteX141" fmla="*/ 525779 w 1379220"/>
              <a:gd name="connsiteY141" fmla="*/ 605028 h 818388"/>
              <a:gd name="connsiteX142" fmla="*/ 550163 w 1379220"/>
              <a:gd name="connsiteY142" fmla="*/ 618744 h 818388"/>
              <a:gd name="connsiteX143" fmla="*/ 548639 w 1379220"/>
              <a:gd name="connsiteY143" fmla="*/ 617220 h 818388"/>
              <a:gd name="connsiteX144" fmla="*/ 573023 w 1379220"/>
              <a:gd name="connsiteY144" fmla="*/ 629411 h 818388"/>
              <a:gd name="connsiteX145" fmla="*/ 573023 w 1379220"/>
              <a:gd name="connsiteY145" fmla="*/ 629411 h 818388"/>
              <a:gd name="connsiteX146" fmla="*/ 598932 w 1379220"/>
              <a:gd name="connsiteY146" fmla="*/ 640079 h 818388"/>
              <a:gd name="connsiteX147" fmla="*/ 597408 w 1379220"/>
              <a:gd name="connsiteY147" fmla="*/ 640079 h 818388"/>
              <a:gd name="connsiteX148" fmla="*/ 623315 w 1379220"/>
              <a:gd name="connsiteY148" fmla="*/ 647700 h 818388"/>
              <a:gd name="connsiteX149" fmla="*/ 623315 w 1379220"/>
              <a:gd name="connsiteY149" fmla="*/ 647700 h 818388"/>
              <a:gd name="connsiteX150" fmla="*/ 650748 w 1379220"/>
              <a:gd name="connsiteY150" fmla="*/ 655320 h 818388"/>
              <a:gd name="connsiteX151" fmla="*/ 649223 w 1379220"/>
              <a:gd name="connsiteY151" fmla="*/ 655320 h 818388"/>
              <a:gd name="connsiteX152" fmla="*/ 678179 w 1379220"/>
              <a:gd name="connsiteY152" fmla="*/ 661416 h 818388"/>
              <a:gd name="connsiteX153" fmla="*/ 676655 w 1379220"/>
              <a:gd name="connsiteY153" fmla="*/ 661416 h 818388"/>
              <a:gd name="connsiteX154" fmla="*/ 705611 w 1379220"/>
              <a:gd name="connsiteY154" fmla="*/ 665988 h 818388"/>
              <a:gd name="connsiteX155" fmla="*/ 704087 w 1379220"/>
              <a:gd name="connsiteY155" fmla="*/ 665988 h 818388"/>
              <a:gd name="connsiteX156" fmla="*/ 733044 w 1379220"/>
              <a:gd name="connsiteY156" fmla="*/ 669035 h 818388"/>
              <a:gd name="connsiteX157" fmla="*/ 733044 w 1379220"/>
              <a:gd name="connsiteY157" fmla="*/ 669035 h 818388"/>
              <a:gd name="connsiteX158" fmla="*/ 761999 w 1379220"/>
              <a:gd name="connsiteY158" fmla="*/ 670560 h 818388"/>
              <a:gd name="connsiteX159" fmla="*/ 761999 w 1379220"/>
              <a:gd name="connsiteY159" fmla="*/ 670560 h 818388"/>
              <a:gd name="connsiteX160" fmla="*/ 790955 w 1379220"/>
              <a:gd name="connsiteY160" fmla="*/ 669035 h 818388"/>
              <a:gd name="connsiteX161" fmla="*/ 790955 w 1379220"/>
              <a:gd name="connsiteY161" fmla="*/ 669035 h 818388"/>
              <a:gd name="connsiteX162" fmla="*/ 821435 w 1379220"/>
              <a:gd name="connsiteY162" fmla="*/ 667511 h 818388"/>
              <a:gd name="connsiteX163" fmla="*/ 821435 w 1379220"/>
              <a:gd name="connsiteY163" fmla="*/ 667511 h 818388"/>
              <a:gd name="connsiteX164" fmla="*/ 851915 w 1379220"/>
              <a:gd name="connsiteY164" fmla="*/ 664464 h 818388"/>
              <a:gd name="connsiteX165" fmla="*/ 850391 w 1379220"/>
              <a:gd name="connsiteY165" fmla="*/ 664464 h 818388"/>
              <a:gd name="connsiteX166" fmla="*/ 880872 w 1379220"/>
              <a:gd name="connsiteY166" fmla="*/ 659891 h 818388"/>
              <a:gd name="connsiteX167" fmla="*/ 885444 w 1379220"/>
              <a:gd name="connsiteY167" fmla="*/ 685800 h 818388"/>
              <a:gd name="connsiteX168" fmla="*/ 854963 w 1379220"/>
              <a:gd name="connsiteY168" fmla="*/ 690372 h 818388"/>
              <a:gd name="connsiteX169" fmla="*/ 822960 w 1379220"/>
              <a:gd name="connsiteY169" fmla="*/ 693420 h 818388"/>
              <a:gd name="connsiteX170" fmla="*/ 792479 w 1379220"/>
              <a:gd name="connsiteY170" fmla="*/ 694944 h 818388"/>
              <a:gd name="connsiteX171" fmla="*/ 761999 w 1379220"/>
              <a:gd name="connsiteY171" fmla="*/ 694944 h 818388"/>
              <a:gd name="connsiteX172" fmla="*/ 731520 w 1379220"/>
              <a:gd name="connsiteY172" fmla="*/ 693420 h 818388"/>
              <a:gd name="connsiteX173" fmla="*/ 701039 w 1379220"/>
              <a:gd name="connsiteY173" fmla="*/ 690372 h 818388"/>
              <a:gd name="connsiteX174" fmla="*/ 672084 w 1379220"/>
              <a:gd name="connsiteY174" fmla="*/ 685800 h 818388"/>
              <a:gd name="connsiteX175" fmla="*/ 644651 w 1379220"/>
              <a:gd name="connsiteY175" fmla="*/ 679703 h 818388"/>
              <a:gd name="connsiteX176" fmla="*/ 615696 w 1379220"/>
              <a:gd name="connsiteY176" fmla="*/ 672084 h 818388"/>
              <a:gd name="connsiteX177" fmla="*/ 589787 w 1379220"/>
              <a:gd name="connsiteY177" fmla="*/ 662940 h 818388"/>
              <a:gd name="connsiteX178" fmla="*/ 562355 w 1379220"/>
              <a:gd name="connsiteY178" fmla="*/ 652272 h 818388"/>
              <a:gd name="connsiteX179" fmla="*/ 537972 w 1379220"/>
              <a:gd name="connsiteY179" fmla="*/ 640079 h 818388"/>
              <a:gd name="connsiteX180" fmla="*/ 513587 w 1379220"/>
              <a:gd name="connsiteY180" fmla="*/ 626364 h 818388"/>
              <a:gd name="connsiteX181" fmla="*/ 489203 w 1379220"/>
              <a:gd name="connsiteY181" fmla="*/ 612647 h 818388"/>
              <a:gd name="connsiteX182" fmla="*/ 467867 w 1379220"/>
              <a:gd name="connsiteY182" fmla="*/ 595884 h 818388"/>
              <a:gd name="connsiteX183" fmla="*/ 431291 w 1379220"/>
              <a:gd name="connsiteY183" fmla="*/ 565403 h 818388"/>
              <a:gd name="connsiteX184" fmla="*/ 588263 w 1379220"/>
              <a:gd name="connsiteY184" fmla="*/ 495300 h 818388"/>
              <a:gd name="connsiteX185" fmla="*/ 594360 w 1379220"/>
              <a:gd name="connsiteY185" fmla="*/ 519684 h 818388"/>
              <a:gd name="connsiteX186" fmla="*/ 231647 w 1379220"/>
              <a:gd name="connsiteY186" fmla="*/ 524255 h 818388"/>
              <a:gd name="connsiteX187" fmla="*/ 240791 w 1379220"/>
              <a:gd name="connsiteY187" fmla="*/ 519684 h 818388"/>
              <a:gd name="connsiteX188" fmla="*/ 51815 w 1379220"/>
              <a:gd name="connsiteY188" fmla="*/ 762000 h 818388"/>
              <a:gd name="connsiteX189" fmla="*/ 36576 w 1379220"/>
              <a:gd name="connsiteY189" fmla="*/ 742188 h 818388"/>
              <a:gd name="connsiteX190" fmla="*/ 181355 w 1379220"/>
              <a:gd name="connsiteY190" fmla="*/ 676655 h 818388"/>
              <a:gd name="connsiteX191" fmla="*/ 201167 w 1379220"/>
              <a:gd name="connsiteY191" fmla="*/ 693420 h 818388"/>
              <a:gd name="connsiteX192" fmla="*/ 201167 w 1379220"/>
              <a:gd name="connsiteY192" fmla="*/ 693420 h 818388"/>
              <a:gd name="connsiteX193" fmla="*/ 214883 w 1379220"/>
              <a:gd name="connsiteY193" fmla="*/ 704088 h 818388"/>
              <a:gd name="connsiteX194" fmla="*/ 213359 w 1379220"/>
              <a:gd name="connsiteY194" fmla="*/ 704088 h 818388"/>
              <a:gd name="connsiteX195" fmla="*/ 228600 w 1379220"/>
              <a:gd name="connsiteY195" fmla="*/ 714755 h 818388"/>
              <a:gd name="connsiteX196" fmla="*/ 227076 w 1379220"/>
              <a:gd name="connsiteY196" fmla="*/ 714755 h 818388"/>
              <a:gd name="connsiteX197" fmla="*/ 242315 w 1379220"/>
              <a:gd name="connsiteY197" fmla="*/ 723900 h 818388"/>
              <a:gd name="connsiteX198" fmla="*/ 242315 w 1379220"/>
              <a:gd name="connsiteY198" fmla="*/ 723900 h 818388"/>
              <a:gd name="connsiteX199" fmla="*/ 257555 w 1379220"/>
              <a:gd name="connsiteY199" fmla="*/ 733044 h 818388"/>
              <a:gd name="connsiteX200" fmla="*/ 256032 w 1379220"/>
              <a:gd name="connsiteY200" fmla="*/ 733044 h 818388"/>
              <a:gd name="connsiteX201" fmla="*/ 272795 w 1379220"/>
              <a:gd name="connsiteY201" fmla="*/ 740664 h 818388"/>
              <a:gd name="connsiteX202" fmla="*/ 271271 w 1379220"/>
              <a:gd name="connsiteY202" fmla="*/ 740664 h 818388"/>
              <a:gd name="connsiteX203" fmla="*/ 288035 w 1379220"/>
              <a:gd name="connsiteY203" fmla="*/ 748284 h 818388"/>
              <a:gd name="connsiteX204" fmla="*/ 288035 w 1379220"/>
              <a:gd name="connsiteY204" fmla="*/ 748284 h 818388"/>
              <a:gd name="connsiteX205" fmla="*/ 303276 w 1379220"/>
              <a:gd name="connsiteY205" fmla="*/ 755903 h 818388"/>
              <a:gd name="connsiteX206" fmla="*/ 303276 w 1379220"/>
              <a:gd name="connsiteY206" fmla="*/ 755903 h 818388"/>
              <a:gd name="connsiteX207" fmla="*/ 320039 w 1379220"/>
              <a:gd name="connsiteY207" fmla="*/ 762000 h 818388"/>
              <a:gd name="connsiteX208" fmla="*/ 320039 w 1379220"/>
              <a:gd name="connsiteY208" fmla="*/ 762000 h 818388"/>
              <a:gd name="connsiteX209" fmla="*/ 336803 w 1379220"/>
              <a:gd name="connsiteY209" fmla="*/ 768096 h 818388"/>
              <a:gd name="connsiteX210" fmla="*/ 336803 w 1379220"/>
              <a:gd name="connsiteY210" fmla="*/ 768096 h 818388"/>
              <a:gd name="connsiteX211" fmla="*/ 353567 w 1379220"/>
              <a:gd name="connsiteY211" fmla="*/ 774191 h 818388"/>
              <a:gd name="connsiteX212" fmla="*/ 353567 w 1379220"/>
              <a:gd name="connsiteY212" fmla="*/ 774191 h 818388"/>
              <a:gd name="connsiteX213" fmla="*/ 370332 w 1379220"/>
              <a:gd name="connsiteY213" fmla="*/ 778764 h 818388"/>
              <a:gd name="connsiteX214" fmla="*/ 370332 w 1379220"/>
              <a:gd name="connsiteY214" fmla="*/ 778764 h 818388"/>
              <a:gd name="connsiteX215" fmla="*/ 388620 w 1379220"/>
              <a:gd name="connsiteY215" fmla="*/ 781811 h 818388"/>
              <a:gd name="connsiteX216" fmla="*/ 388620 w 1379220"/>
              <a:gd name="connsiteY216" fmla="*/ 781811 h 818388"/>
              <a:gd name="connsiteX217" fmla="*/ 406908 w 1379220"/>
              <a:gd name="connsiteY217" fmla="*/ 786384 h 818388"/>
              <a:gd name="connsiteX218" fmla="*/ 405384 w 1379220"/>
              <a:gd name="connsiteY218" fmla="*/ 786384 h 818388"/>
              <a:gd name="connsiteX219" fmla="*/ 423672 w 1379220"/>
              <a:gd name="connsiteY219" fmla="*/ 787908 h 818388"/>
              <a:gd name="connsiteX220" fmla="*/ 423672 w 1379220"/>
              <a:gd name="connsiteY220" fmla="*/ 787908 h 818388"/>
              <a:gd name="connsiteX221" fmla="*/ 441960 w 1379220"/>
              <a:gd name="connsiteY221" fmla="*/ 790955 h 818388"/>
              <a:gd name="connsiteX222" fmla="*/ 441960 w 1379220"/>
              <a:gd name="connsiteY222" fmla="*/ 790955 h 818388"/>
              <a:gd name="connsiteX223" fmla="*/ 461772 w 1379220"/>
              <a:gd name="connsiteY223" fmla="*/ 792479 h 818388"/>
              <a:gd name="connsiteX224" fmla="*/ 460248 w 1379220"/>
              <a:gd name="connsiteY224" fmla="*/ 792479 h 818388"/>
              <a:gd name="connsiteX225" fmla="*/ 480060 w 1379220"/>
              <a:gd name="connsiteY225" fmla="*/ 794003 h 818388"/>
              <a:gd name="connsiteX226" fmla="*/ 480060 w 1379220"/>
              <a:gd name="connsiteY226" fmla="*/ 794003 h 818388"/>
              <a:gd name="connsiteX227" fmla="*/ 498348 w 1379220"/>
              <a:gd name="connsiteY227" fmla="*/ 794003 h 818388"/>
              <a:gd name="connsiteX228" fmla="*/ 498348 w 1379220"/>
              <a:gd name="connsiteY228" fmla="*/ 794003 h 818388"/>
              <a:gd name="connsiteX229" fmla="*/ 518160 w 1379220"/>
              <a:gd name="connsiteY229" fmla="*/ 794003 h 818388"/>
              <a:gd name="connsiteX230" fmla="*/ 516635 w 1379220"/>
              <a:gd name="connsiteY230" fmla="*/ 794003 h 818388"/>
              <a:gd name="connsiteX231" fmla="*/ 536448 w 1379220"/>
              <a:gd name="connsiteY231" fmla="*/ 792479 h 818388"/>
              <a:gd name="connsiteX232" fmla="*/ 536448 w 1379220"/>
              <a:gd name="connsiteY232" fmla="*/ 792479 h 818388"/>
              <a:gd name="connsiteX233" fmla="*/ 556260 w 1379220"/>
              <a:gd name="connsiteY233" fmla="*/ 790955 h 818388"/>
              <a:gd name="connsiteX234" fmla="*/ 554735 w 1379220"/>
              <a:gd name="connsiteY234" fmla="*/ 790955 h 818388"/>
              <a:gd name="connsiteX235" fmla="*/ 574548 w 1379220"/>
              <a:gd name="connsiteY235" fmla="*/ 787908 h 818388"/>
              <a:gd name="connsiteX236" fmla="*/ 574548 w 1379220"/>
              <a:gd name="connsiteY236" fmla="*/ 787908 h 818388"/>
              <a:gd name="connsiteX237" fmla="*/ 594360 w 1379220"/>
              <a:gd name="connsiteY237" fmla="*/ 784860 h 818388"/>
              <a:gd name="connsiteX238" fmla="*/ 594360 w 1379220"/>
              <a:gd name="connsiteY238" fmla="*/ 786384 h 818388"/>
              <a:gd name="connsiteX239" fmla="*/ 614172 w 1379220"/>
              <a:gd name="connsiteY239" fmla="*/ 781811 h 818388"/>
              <a:gd name="connsiteX240" fmla="*/ 612648 w 1379220"/>
              <a:gd name="connsiteY240" fmla="*/ 781811 h 818388"/>
              <a:gd name="connsiteX241" fmla="*/ 632460 w 1379220"/>
              <a:gd name="connsiteY241" fmla="*/ 777240 h 818388"/>
              <a:gd name="connsiteX242" fmla="*/ 632460 w 1379220"/>
              <a:gd name="connsiteY242" fmla="*/ 778764 h 818388"/>
              <a:gd name="connsiteX243" fmla="*/ 652272 w 1379220"/>
              <a:gd name="connsiteY243" fmla="*/ 772667 h 818388"/>
              <a:gd name="connsiteX244" fmla="*/ 652272 w 1379220"/>
              <a:gd name="connsiteY244" fmla="*/ 772667 h 818388"/>
              <a:gd name="connsiteX245" fmla="*/ 672084 w 1379220"/>
              <a:gd name="connsiteY245" fmla="*/ 768096 h 818388"/>
              <a:gd name="connsiteX246" fmla="*/ 670560 w 1379220"/>
              <a:gd name="connsiteY246" fmla="*/ 768096 h 818388"/>
              <a:gd name="connsiteX247" fmla="*/ 690372 w 1379220"/>
              <a:gd name="connsiteY247" fmla="*/ 762000 h 818388"/>
              <a:gd name="connsiteX248" fmla="*/ 690372 w 1379220"/>
              <a:gd name="connsiteY248" fmla="*/ 762000 h 818388"/>
              <a:gd name="connsiteX249" fmla="*/ 710184 w 1379220"/>
              <a:gd name="connsiteY249" fmla="*/ 754379 h 818388"/>
              <a:gd name="connsiteX250" fmla="*/ 708660 w 1379220"/>
              <a:gd name="connsiteY250" fmla="*/ 754379 h 818388"/>
              <a:gd name="connsiteX251" fmla="*/ 728472 w 1379220"/>
              <a:gd name="connsiteY251" fmla="*/ 746760 h 818388"/>
              <a:gd name="connsiteX252" fmla="*/ 728472 w 1379220"/>
              <a:gd name="connsiteY252" fmla="*/ 746760 h 818388"/>
              <a:gd name="connsiteX253" fmla="*/ 746760 w 1379220"/>
              <a:gd name="connsiteY253" fmla="*/ 739140 h 818388"/>
              <a:gd name="connsiteX254" fmla="*/ 746760 w 1379220"/>
              <a:gd name="connsiteY254" fmla="*/ 739140 h 818388"/>
              <a:gd name="connsiteX255" fmla="*/ 1024127 w 1379220"/>
              <a:gd name="connsiteY255" fmla="*/ 615696 h 818388"/>
              <a:gd name="connsiteX256" fmla="*/ 1022603 w 1379220"/>
              <a:gd name="connsiteY256" fmla="*/ 615696 h 818388"/>
              <a:gd name="connsiteX257" fmla="*/ 1048511 w 1379220"/>
              <a:gd name="connsiteY257" fmla="*/ 603503 h 818388"/>
              <a:gd name="connsiteX258" fmla="*/ 1046987 w 1379220"/>
              <a:gd name="connsiteY258" fmla="*/ 603503 h 818388"/>
              <a:gd name="connsiteX259" fmla="*/ 1071372 w 1379220"/>
              <a:gd name="connsiteY259" fmla="*/ 591311 h 818388"/>
              <a:gd name="connsiteX260" fmla="*/ 1071372 w 1379220"/>
              <a:gd name="connsiteY260" fmla="*/ 591311 h 818388"/>
              <a:gd name="connsiteX261" fmla="*/ 1094232 w 1379220"/>
              <a:gd name="connsiteY261" fmla="*/ 579120 h 818388"/>
              <a:gd name="connsiteX262" fmla="*/ 1094232 w 1379220"/>
              <a:gd name="connsiteY262" fmla="*/ 579120 h 818388"/>
              <a:gd name="connsiteX263" fmla="*/ 1115567 w 1379220"/>
              <a:gd name="connsiteY263" fmla="*/ 565403 h 818388"/>
              <a:gd name="connsiteX264" fmla="*/ 1115567 w 1379220"/>
              <a:gd name="connsiteY264" fmla="*/ 565403 h 818388"/>
              <a:gd name="connsiteX265" fmla="*/ 1136903 w 1379220"/>
              <a:gd name="connsiteY265" fmla="*/ 550164 h 818388"/>
              <a:gd name="connsiteX266" fmla="*/ 1136903 w 1379220"/>
              <a:gd name="connsiteY266" fmla="*/ 550164 h 818388"/>
              <a:gd name="connsiteX267" fmla="*/ 1156715 w 1379220"/>
              <a:gd name="connsiteY267" fmla="*/ 534923 h 818388"/>
              <a:gd name="connsiteX268" fmla="*/ 1156715 w 1379220"/>
              <a:gd name="connsiteY268" fmla="*/ 534923 h 818388"/>
              <a:gd name="connsiteX269" fmla="*/ 1176527 w 1379220"/>
              <a:gd name="connsiteY269" fmla="*/ 519684 h 818388"/>
              <a:gd name="connsiteX270" fmla="*/ 1175003 w 1379220"/>
              <a:gd name="connsiteY270" fmla="*/ 519684 h 818388"/>
              <a:gd name="connsiteX271" fmla="*/ 1194815 w 1379220"/>
              <a:gd name="connsiteY271" fmla="*/ 502920 h 818388"/>
              <a:gd name="connsiteX272" fmla="*/ 1194815 w 1379220"/>
              <a:gd name="connsiteY272" fmla="*/ 502920 h 818388"/>
              <a:gd name="connsiteX273" fmla="*/ 1211579 w 1379220"/>
              <a:gd name="connsiteY273" fmla="*/ 486155 h 818388"/>
              <a:gd name="connsiteX274" fmla="*/ 1211579 w 1379220"/>
              <a:gd name="connsiteY274" fmla="*/ 486155 h 818388"/>
              <a:gd name="connsiteX275" fmla="*/ 1228344 w 1379220"/>
              <a:gd name="connsiteY275" fmla="*/ 467867 h 818388"/>
              <a:gd name="connsiteX276" fmla="*/ 1228344 w 1379220"/>
              <a:gd name="connsiteY276" fmla="*/ 467867 h 818388"/>
              <a:gd name="connsiteX277" fmla="*/ 1243584 w 1379220"/>
              <a:gd name="connsiteY277" fmla="*/ 449579 h 818388"/>
              <a:gd name="connsiteX278" fmla="*/ 1243584 w 1379220"/>
              <a:gd name="connsiteY278" fmla="*/ 449579 h 818388"/>
              <a:gd name="connsiteX279" fmla="*/ 1258823 w 1379220"/>
              <a:gd name="connsiteY279" fmla="*/ 431291 h 818388"/>
              <a:gd name="connsiteX280" fmla="*/ 1258823 w 1379220"/>
              <a:gd name="connsiteY280" fmla="*/ 431291 h 818388"/>
              <a:gd name="connsiteX281" fmla="*/ 1272539 w 1379220"/>
              <a:gd name="connsiteY281" fmla="*/ 411479 h 818388"/>
              <a:gd name="connsiteX282" fmla="*/ 1272539 w 1379220"/>
              <a:gd name="connsiteY282" fmla="*/ 413003 h 818388"/>
              <a:gd name="connsiteX283" fmla="*/ 1284732 w 1379220"/>
              <a:gd name="connsiteY283" fmla="*/ 393191 h 818388"/>
              <a:gd name="connsiteX284" fmla="*/ 1284732 w 1379220"/>
              <a:gd name="connsiteY284" fmla="*/ 393191 h 818388"/>
              <a:gd name="connsiteX285" fmla="*/ 1296923 w 1379220"/>
              <a:gd name="connsiteY285" fmla="*/ 373379 h 818388"/>
              <a:gd name="connsiteX286" fmla="*/ 1296923 w 1379220"/>
              <a:gd name="connsiteY286" fmla="*/ 373379 h 818388"/>
              <a:gd name="connsiteX287" fmla="*/ 1307591 w 1379220"/>
              <a:gd name="connsiteY287" fmla="*/ 353567 h 818388"/>
              <a:gd name="connsiteX288" fmla="*/ 1307591 w 1379220"/>
              <a:gd name="connsiteY288" fmla="*/ 353567 h 818388"/>
              <a:gd name="connsiteX289" fmla="*/ 1316735 w 1379220"/>
              <a:gd name="connsiteY289" fmla="*/ 332232 h 818388"/>
              <a:gd name="connsiteX290" fmla="*/ 1316735 w 1379220"/>
              <a:gd name="connsiteY290" fmla="*/ 333755 h 818388"/>
              <a:gd name="connsiteX291" fmla="*/ 1325879 w 1379220"/>
              <a:gd name="connsiteY291" fmla="*/ 312420 h 818388"/>
              <a:gd name="connsiteX292" fmla="*/ 1325879 w 1379220"/>
              <a:gd name="connsiteY292" fmla="*/ 312420 h 818388"/>
              <a:gd name="connsiteX293" fmla="*/ 1333499 w 1379220"/>
              <a:gd name="connsiteY293" fmla="*/ 291083 h 818388"/>
              <a:gd name="connsiteX294" fmla="*/ 1333499 w 1379220"/>
              <a:gd name="connsiteY294" fmla="*/ 292608 h 818388"/>
              <a:gd name="connsiteX295" fmla="*/ 1339596 w 1379220"/>
              <a:gd name="connsiteY295" fmla="*/ 269748 h 818388"/>
              <a:gd name="connsiteX296" fmla="*/ 1339596 w 1379220"/>
              <a:gd name="connsiteY296" fmla="*/ 271272 h 818388"/>
              <a:gd name="connsiteX297" fmla="*/ 1344167 w 1379220"/>
              <a:gd name="connsiteY297" fmla="*/ 249936 h 818388"/>
              <a:gd name="connsiteX298" fmla="*/ 1344167 w 1379220"/>
              <a:gd name="connsiteY298" fmla="*/ 249936 h 818388"/>
              <a:gd name="connsiteX299" fmla="*/ 1348739 w 1379220"/>
              <a:gd name="connsiteY299" fmla="*/ 228600 h 818388"/>
              <a:gd name="connsiteX300" fmla="*/ 1348739 w 1379220"/>
              <a:gd name="connsiteY300" fmla="*/ 228600 h 818388"/>
              <a:gd name="connsiteX301" fmla="*/ 1351787 w 1379220"/>
              <a:gd name="connsiteY301" fmla="*/ 207264 h 818388"/>
              <a:gd name="connsiteX302" fmla="*/ 1351787 w 1379220"/>
              <a:gd name="connsiteY302" fmla="*/ 207264 h 818388"/>
              <a:gd name="connsiteX303" fmla="*/ 1353311 w 1379220"/>
              <a:gd name="connsiteY303" fmla="*/ 185927 h 818388"/>
              <a:gd name="connsiteX304" fmla="*/ 1353311 w 1379220"/>
              <a:gd name="connsiteY304" fmla="*/ 187452 h 818388"/>
              <a:gd name="connsiteX305" fmla="*/ 1354835 w 1379220"/>
              <a:gd name="connsiteY305" fmla="*/ 164592 h 818388"/>
              <a:gd name="connsiteX306" fmla="*/ 1354835 w 1379220"/>
              <a:gd name="connsiteY306" fmla="*/ 166116 h 818388"/>
              <a:gd name="connsiteX307" fmla="*/ 1353311 w 1379220"/>
              <a:gd name="connsiteY307" fmla="*/ 144780 h 818388"/>
              <a:gd name="connsiteX308" fmla="*/ 1353311 w 1379220"/>
              <a:gd name="connsiteY308" fmla="*/ 144780 h 818388"/>
              <a:gd name="connsiteX309" fmla="*/ 1351787 w 1379220"/>
              <a:gd name="connsiteY309" fmla="*/ 123444 h 818388"/>
              <a:gd name="connsiteX310" fmla="*/ 1351787 w 1379220"/>
              <a:gd name="connsiteY310" fmla="*/ 123444 h 818388"/>
              <a:gd name="connsiteX311" fmla="*/ 1348739 w 1379220"/>
              <a:gd name="connsiteY311" fmla="*/ 102108 h 818388"/>
              <a:gd name="connsiteX312" fmla="*/ 1348739 w 1379220"/>
              <a:gd name="connsiteY312" fmla="*/ 103632 h 818388"/>
              <a:gd name="connsiteX313" fmla="*/ 1344167 w 1379220"/>
              <a:gd name="connsiteY313" fmla="*/ 82296 h 818388"/>
              <a:gd name="connsiteX314" fmla="*/ 1344167 w 1379220"/>
              <a:gd name="connsiteY314" fmla="*/ 82296 h 818388"/>
              <a:gd name="connsiteX315" fmla="*/ 1339596 w 1379220"/>
              <a:gd name="connsiteY315" fmla="*/ 60960 h 818388"/>
              <a:gd name="connsiteX316" fmla="*/ 1339596 w 1379220"/>
              <a:gd name="connsiteY316" fmla="*/ 62483 h 818388"/>
              <a:gd name="connsiteX317" fmla="*/ 1331975 w 1379220"/>
              <a:gd name="connsiteY317" fmla="*/ 41148 h 818388"/>
              <a:gd name="connsiteX318" fmla="*/ 1331975 w 1379220"/>
              <a:gd name="connsiteY318" fmla="*/ 42672 h 818388"/>
              <a:gd name="connsiteX319" fmla="*/ 1324355 w 1379220"/>
              <a:gd name="connsiteY319" fmla="*/ 21336 h 818388"/>
              <a:gd name="connsiteX320" fmla="*/ 1341120 w 1379220"/>
              <a:gd name="connsiteY320" fmla="*/ 28955 h 818388"/>
              <a:gd name="connsiteX321" fmla="*/ 1065275 w 1379220"/>
              <a:gd name="connsiteY321" fmla="*/ 152400 h 818388"/>
              <a:gd name="connsiteX322" fmla="*/ 1071372 w 1379220"/>
              <a:gd name="connsiteY322" fmla="*/ 135636 h 818388"/>
              <a:gd name="connsiteX323" fmla="*/ 1080515 w 1379220"/>
              <a:gd name="connsiteY323" fmla="*/ 156972 h 818388"/>
              <a:gd name="connsiteX324" fmla="*/ 1086611 w 1379220"/>
              <a:gd name="connsiteY324" fmla="*/ 178308 h 818388"/>
              <a:gd name="connsiteX325" fmla="*/ 1092708 w 1379220"/>
              <a:gd name="connsiteY325" fmla="*/ 199644 h 818388"/>
              <a:gd name="connsiteX326" fmla="*/ 1097279 w 1379220"/>
              <a:gd name="connsiteY326" fmla="*/ 222504 h 818388"/>
              <a:gd name="connsiteX327" fmla="*/ 1100327 w 1379220"/>
              <a:gd name="connsiteY327" fmla="*/ 243839 h 818388"/>
              <a:gd name="connsiteX328" fmla="*/ 1103375 w 1379220"/>
              <a:gd name="connsiteY328" fmla="*/ 266700 h 818388"/>
              <a:gd name="connsiteX329" fmla="*/ 1103375 w 1379220"/>
              <a:gd name="connsiteY329" fmla="*/ 289560 h 818388"/>
              <a:gd name="connsiteX330" fmla="*/ 1103375 w 1379220"/>
              <a:gd name="connsiteY330" fmla="*/ 310896 h 818388"/>
              <a:gd name="connsiteX331" fmla="*/ 1100327 w 1379220"/>
              <a:gd name="connsiteY331" fmla="*/ 333755 h 818388"/>
              <a:gd name="connsiteX332" fmla="*/ 1097279 w 1379220"/>
              <a:gd name="connsiteY332" fmla="*/ 356616 h 818388"/>
              <a:gd name="connsiteX333" fmla="*/ 1092708 w 1379220"/>
              <a:gd name="connsiteY333" fmla="*/ 379476 h 818388"/>
              <a:gd name="connsiteX334" fmla="*/ 1088135 w 1379220"/>
              <a:gd name="connsiteY334" fmla="*/ 400811 h 818388"/>
              <a:gd name="connsiteX335" fmla="*/ 1080515 w 1379220"/>
              <a:gd name="connsiteY335" fmla="*/ 423672 h 818388"/>
              <a:gd name="connsiteX336" fmla="*/ 1072896 w 1379220"/>
              <a:gd name="connsiteY336" fmla="*/ 445008 h 818388"/>
              <a:gd name="connsiteX337" fmla="*/ 1063751 w 1379220"/>
              <a:gd name="connsiteY337" fmla="*/ 466344 h 818388"/>
              <a:gd name="connsiteX338" fmla="*/ 1054608 w 1379220"/>
              <a:gd name="connsiteY338" fmla="*/ 487679 h 818388"/>
              <a:gd name="connsiteX339" fmla="*/ 1042415 w 1379220"/>
              <a:gd name="connsiteY339" fmla="*/ 509016 h 818388"/>
              <a:gd name="connsiteX340" fmla="*/ 1030223 w 1379220"/>
              <a:gd name="connsiteY340" fmla="*/ 530352 h 818388"/>
              <a:gd name="connsiteX341" fmla="*/ 1016508 w 1379220"/>
              <a:gd name="connsiteY341" fmla="*/ 550164 h 818388"/>
              <a:gd name="connsiteX342" fmla="*/ 1002791 w 1379220"/>
              <a:gd name="connsiteY342" fmla="*/ 569976 h 818388"/>
              <a:gd name="connsiteX343" fmla="*/ 987551 w 1379220"/>
              <a:gd name="connsiteY343" fmla="*/ 589788 h 818388"/>
              <a:gd name="connsiteX344" fmla="*/ 970787 w 1379220"/>
              <a:gd name="connsiteY344" fmla="*/ 608076 h 818388"/>
              <a:gd name="connsiteX345" fmla="*/ 954023 w 1379220"/>
              <a:gd name="connsiteY345" fmla="*/ 626364 h 818388"/>
              <a:gd name="connsiteX346" fmla="*/ 935735 w 1379220"/>
              <a:gd name="connsiteY346" fmla="*/ 644652 h 818388"/>
              <a:gd name="connsiteX347" fmla="*/ 915923 w 1379220"/>
              <a:gd name="connsiteY347" fmla="*/ 661416 h 818388"/>
              <a:gd name="connsiteX348" fmla="*/ 896111 w 1379220"/>
              <a:gd name="connsiteY348" fmla="*/ 678179 h 818388"/>
              <a:gd name="connsiteX349" fmla="*/ 874775 w 1379220"/>
              <a:gd name="connsiteY349" fmla="*/ 694944 h 818388"/>
              <a:gd name="connsiteX350" fmla="*/ 853439 w 1379220"/>
              <a:gd name="connsiteY350" fmla="*/ 710184 h 818388"/>
              <a:gd name="connsiteX351" fmla="*/ 830579 w 1379220"/>
              <a:gd name="connsiteY351" fmla="*/ 723900 h 818388"/>
              <a:gd name="connsiteX352" fmla="*/ 807720 w 1379220"/>
              <a:gd name="connsiteY352" fmla="*/ 737616 h 818388"/>
              <a:gd name="connsiteX353" fmla="*/ 783335 w 1379220"/>
              <a:gd name="connsiteY353" fmla="*/ 749808 h 818388"/>
              <a:gd name="connsiteX354" fmla="*/ 757427 w 1379220"/>
              <a:gd name="connsiteY354" fmla="*/ 762000 h 818388"/>
              <a:gd name="connsiteX355" fmla="*/ 746760 w 1379220"/>
              <a:gd name="connsiteY355" fmla="*/ 739140 h 818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</a:cxnLst>
            <a:rect l="l" t="t" r="r" b="b"/>
            <a:pathLst>
              <a:path w="1379220" h="818388">
                <a:moveTo>
                  <a:pt x="746760" y="739140"/>
                </a:moveTo>
                <a:lnTo>
                  <a:pt x="771144" y="726947"/>
                </a:lnTo>
                <a:lnTo>
                  <a:pt x="771144" y="728472"/>
                </a:lnTo>
                <a:lnTo>
                  <a:pt x="795527" y="714755"/>
                </a:lnTo>
                <a:lnTo>
                  <a:pt x="794003" y="716279"/>
                </a:lnTo>
                <a:lnTo>
                  <a:pt x="818387" y="702564"/>
                </a:lnTo>
                <a:lnTo>
                  <a:pt x="816863" y="702564"/>
                </a:lnTo>
                <a:lnTo>
                  <a:pt x="839723" y="688847"/>
                </a:lnTo>
                <a:lnTo>
                  <a:pt x="839723" y="688847"/>
                </a:lnTo>
                <a:lnTo>
                  <a:pt x="861060" y="673608"/>
                </a:lnTo>
                <a:lnTo>
                  <a:pt x="859535" y="673608"/>
                </a:lnTo>
                <a:lnTo>
                  <a:pt x="880872" y="658367"/>
                </a:lnTo>
                <a:lnTo>
                  <a:pt x="880872" y="658367"/>
                </a:lnTo>
                <a:lnTo>
                  <a:pt x="900684" y="643128"/>
                </a:lnTo>
                <a:lnTo>
                  <a:pt x="899160" y="643128"/>
                </a:lnTo>
                <a:lnTo>
                  <a:pt x="918972" y="626364"/>
                </a:lnTo>
                <a:lnTo>
                  <a:pt x="917448" y="626364"/>
                </a:lnTo>
                <a:lnTo>
                  <a:pt x="935735" y="609600"/>
                </a:lnTo>
                <a:lnTo>
                  <a:pt x="935735" y="609600"/>
                </a:lnTo>
                <a:lnTo>
                  <a:pt x="952499" y="591311"/>
                </a:lnTo>
                <a:lnTo>
                  <a:pt x="952499" y="591311"/>
                </a:lnTo>
                <a:lnTo>
                  <a:pt x="967739" y="573023"/>
                </a:lnTo>
                <a:lnTo>
                  <a:pt x="967739" y="573023"/>
                </a:lnTo>
                <a:lnTo>
                  <a:pt x="982979" y="554735"/>
                </a:lnTo>
                <a:lnTo>
                  <a:pt x="982979" y="554735"/>
                </a:lnTo>
                <a:lnTo>
                  <a:pt x="996696" y="534923"/>
                </a:lnTo>
                <a:lnTo>
                  <a:pt x="996696" y="536447"/>
                </a:lnTo>
                <a:lnTo>
                  <a:pt x="1008887" y="516635"/>
                </a:lnTo>
                <a:lnTo>
                  <a:pt x="1008887" y="516635"/>
                </a:lnTo>
                <a:lnTo>
                  <a:pt x="1021079" y="496823"/>
                </a:lnTo>
                <a:lnTo>
                  <a:pt x="1021079" y="496823"/>
                </a:lnTo>
                <a:lnTo>
                  <a:pt x="1031748" y="477011"/>
                </a:lnTo>
                <a:lnTo>
                  <a:pt x="1031748" y="477011"/>
                </a:lnTo>
                <a:lnTo>
                  <a:pt x="1040891" y="455676"/>
                </a:lnTo>
                <a:lnTo>
                  <a:pt x="1040891" y="457200"/>
                </a:lnTo>
                <a:lnTo>
                  <a:pt x="1050035" y="435864"/>
                </a:lnTo>
                <a:lnTo>
                  <a:pt x="1050035" y="435864"/>
                </a:lnTo>
                <a:lnTo>
                  <a:pt x="1057655" y="414528"/>
                </a:lnTo>
                <a:lnTo>
                  <a:pt x="1056132" y="416052"/>
                </a:lnTo>
                <a:lnTo>
                  <a:pt x="1063751" y="394716"/>
                </a:lnTo>
                <a:lnTo>
                  <a:pt x="1063751" y="394716"/>
                </a:lnTo>
                <a:lnTo>
                  <a:pt x="1068323" y="373379"/>
                </a:lnTo>
                <a:lnTo>
                  <a:pt x="1068323" y="373379"/>
                </a:lnTo>
                <a:lnTo>
                  <a:pt x="1072896" y="352044"/>
                </a:lnTo>
                <a:lnTo>
                  <a:pt x="1072896" y="352044"/>
                </a:lnTo>
                <a:lnTo>
                  <a:pt x="1075944" y="330708"/>
                </a:lnTo>
                <a:lnTo>
                  <a:pt x="1075944" y="332232"/>
                </a:lnTo>
                <a:lnTo>
                  <a:pt x="1077467" y="309372"/>
                </a:lnTo>
                <a:lnTo>
                  <a:pt x="1077467" y="310896"/>
                </a:lnTo>
                <a:lnTo>
                  <a:pt x="1077467" y="288036"/>
                </a:lnTo>
                <a:lnTo>
                  <a:pt x="1077467" y="289560"/>
                </a:lnTo>
                <a:lnTo>
                  <a:pt x="1077467" y="268224"/>
                </a:lnTo>
                <a:lnTo>
                  <a:pt x="1077467" y="268224"/>
                </a:lnTo>
                <a:lnTo>
                  <a:pt x="1075944" y="246888"/>
                </a:lnTo>
                <a:lnTo>
                  <a:pt x="1075944" y="246888"/>
                </a:lnTo>
                <a:lnTo>
                  <a:pt x="1072896" y="225552"/>
                </a:lnTo>
                <a:lnTo>
                  <a:pt x="1072896" y="227076"/>
                </a:lnTo>
                <a:lnTo>
                  <a:pt x="1068323" y="205740"/>
                </a:lnTo>
                <a:lnTo>
                  <a:pt x="1068323" y="205740"/>
                </a:lnTo>
                <a:lnTo>
                  <a:pt x="1062227" y="184404"/>
                </a:lnTo>
                <a:lnTo>
                  <a:pt x="1062227" y="185927"/>
                </a:lnTo>
                <a:lnTo>
                  <a:pt x="1056132" y="164592"/>
                </a:lnTo>
                <a:lnTo>
                  <a:pt x="1056132" y="166116"/>
                </a:lnTo>
                <a:lnTo>
                  <a:pt x="1042415" y="134111"/>
                </a:lnTo>
                <a:lnTo>
                  <a:pt x="1342644" y="0"/>
                </a:lnTo>
                <a:lnTo>
                  <a:pt x="1356360" y="33527"/>
                </a:lnTo>
                <a:lnTo>
                  <a:pt x="1363979" y="54864"/>
                </a:lnTo>
                <a:lnTo>
                  <a:pt x="1370075" y="76200"/>
                </a:lnTo>
                <a:lnTo>
                  <a:pt x="1373123" y="99060"/>
                </a:lnTo>
                <a:lnTo>
                  <a:pt x="1377696" y="120396"/>
                </a:lnTo>
                <a:lnTo>
                  <a:pt x="1379220" y="143255"/>
                </a:lnTo>
                <a:lnTo>
                  <a:pt x="1379220" y="166116"/>
                </a:lnTo>
                <a:lnTo>
                  <a:pt x="1379220" y="187452"/>
                </a:lnTo>
                <a:lnTo>
                  <a:pt x="1377696" y="210311"/>
                </a:lnTo>
                <a:lnTo>
                  <a:pt x="1373123" y="233172"/>
                </a:lnTo>
                <a:lnTo>
                  <a:pt x="1370075" y="254508"/>
                </a:lnTo>
                <a:lnTo>
                  <a:pt x="1363979" y="277367"/>
                </a:lnTo>
                <a:lnTo>
                  <a:pt x="1357884" y="300227"/>
                </a:lnTo>
                <a:lnTo>
                  <a:pt x="1348739" y="321564"/>
                </a:lnTo>
                <a:lnTo>
                  <a:pt x="1339596" y="342900"/>
                </a:lnTo>
                <a:lnTo>
                  <a:pt x="1330451" y="364235"/>
                </a:lnTo>
                <a:lnTo>
                  <a:pt x="1318260" y="385572"/>
                </a:lnTo>
                <a:lnTo>
                  <a:pt x="1306067" y="406908"/>
                </a:lnTo>
                <a:lnTo>
                  <a:pt x="1293875" y="426720"/>
                </a:lnTo>
                <a:lnTo>
                  <a:pt x="1278635" y="446532"/>
                </a:lnTo>
                <a:lnTo>
                  <a:pt x="1263396" y="466344"/>
                </a:lnTo>
                <a:lnTo>
                  <a:pt x="1246632" y="484632"/>
                </a:lnTo>
                <a:lnTo>
                  <a:pt x="1229867" y="502920"/>
                </a:lnTo>
                <a:lnTo>
                  <a:pt x="1211579" y="521208"/>
                </a:lnTo>
                <a:lnTo>
                  <a:pt x="1191767" y="537972"/>
                </a:lnTo>
                <a:lnTo>
                  <a:pt x="1171955" y="554735"/>
                </a:lnTo>
                <a:lnTo>
                  <a:pt x="1150620" y="571500"/>
                </a:lnTo>
                <a:lnTo>
                  <a:pt x="1129284" y="586740"/>
                </a:lnTo>
                <a:lnTo>
                  <a:pt x="1106423" y="600455"/>
                </a:lnTo>
                <a:lnTo>
                  <a:pt x="1083563" y="614172"/>
                </a:lnTo>
                <a:lnTo>
                  <a:pt x="1059179" y="626364"/>
                </a:lnTo>
                <a:lnTo>
                  <a:pt x="1034796" y="638555"/>
                </a:lnTo>
                <a:lnTo>
                  <a:pt x="757427" y="762000"/>
                </a:lnTo>
                <a:lnTo>
                  <a:pt x="737615" y="771144"/>
                </a:lnTo>
                <a:lnTo>
                  <a:pt x="717803" y="778764"/>
                </a:lnTo>
                <a:lnTo>
                  <a:pt x="697991" y="784860"/>
                </a:lnTo>
                <a:lnTo>
                  <a:pt x="678179" y="792479"/>
                </a:lnTo>
                <a:lnTo>
                  <a:pt x="658367" y="797052"/>
                </a:lnTo>
                <a:lnTo>
                  <a:pt x="638555" y="803147"/>
                </a:lnTo>
                <a:lnTo>
                  <a:pt x="618744" y="807720"/>
                </a:lnTo>
                <a:lnTo>
                  <a:pt x="597408" y="810767"/>
                </a:lnTo>
                <a:lnTo>
                  <a:pt x="577596" y="813816"/>
                </a:lnTo>
                <a:lnTo>
                  <a:pt x="557784" y="815340"/>
                </a:lnTo>
                <a:lnTo>
                  <a:pt x="537972" y="818388"/>
                </a:lnTo>
                <a:lnTo>
                  <a:pt x="518160" y="818388"/>
                </a:lnTo>
                <a:lnTo>
                  <a:pt x="498348" y="818388"/>
                </a:lnTo>
                <a:lnTo>
                  <a:pt x="478535" y="818388"/>
                </a:lnTo>
                <a:lnTo>
                  <a:pt x="458723" y="818388"/>
                </a:lnTo>
                <a:lnTo>
                  <a:pt x="440435" y="815340"/>
                </a:lnTo>
                <a:lnTo>
                  <a:pt x="420623" y="813816"/>
                </a:lnTo>
                <a:lnTo>
                  <a:pt x="402335" y="810767"/>
                </a:lnTo>
                <a:lnTo>
                  <a:pt x="382523" y="807720"/>
                </a:lnTo>
                <a:lnTo>
                  <a:pt x="364235" y="803147"/>
                </a:lnTo>
                <a:lnTo>
                  <a:pt x="345948" y="798576"/>
                </a:lnTo>
                <a:lnTo>
                  <a:pt x="329184" y="792479"/>
                </a:lnTo>
                <a:lnTo>
                  <a:pt x="310895" y="786384"/>
                </a:lnTo>
                <a:lnTo>
                  <a:pt x="294132" y="778764"/>
                </a:lnTo>
                <a:lnTo>
                  <a:pt x="277367" y="771144"/>
                </a:lnTo>
                <a:lnTo>
                  <a:pt x="260603" y="763523"/>
                </a:lnTo>
                <a:lnTo>
                  <a:pt x="243839" y="754379"/>
                </a:lnTo>
                <a:lnTo>
                  <a:pt x="228600" y="745235"/>
                </a:lnTo>
                <a:lnTo>
                  <a:pt x="213359" y="736091"/>
                </a:lnTo>
                <a:lnTo>
                  <a:pt x="198120" y="725423"/>
                </a:lnTo>
                <a:lnTo>
                  <a:pt x="184403" y="713232"/>
                </a:lnTo>
                <a:lnTo>
                  <a:pt x="170688" y="701040"/>
                </a:lnTo>
                <a:lnTo>
                  <a:pt x="184403" y="704088"/>
                </a:lnTo>
                <a:lnTo>
                  <a:pt x="0" y="786384"/>
                </a:lnTo>
                <a:lnTo>
                  <a:pt x="224027" y="498347"/>
                </a:lnTo>
                <a:lnTo>
                  <a:pt x="655320" y="493776"/>
                </a:lnTo>
                <a:lnTo>
                  <a:pt x="460248" y="580644"/>
                </a:lnTo>
                <a:lnTo>
                  <a:pt x="463296" y="559308"/>
                </a:lnTo>
                <a:lnTo>
                  <a:pt x="484632" y="576072"/>
                </a:lnTo>
                <a:lnTo>
                  <a:pt x="483108" y="576072"/>
                </a:lnTo>
                <a:lnTo>
                  <a:pt x="504444" y="591311"/>
                </a:lnTo>
                <a:lnTo>
                  <a:pt x="504444" y="591311"/>
                </a:lnTo>
                <a:lnTo>
                  <a:pt x="527303" y="605028"/>
                </a:lnTo>
                <a:lnTo>
                  <a:pt x="525779" y="605028"/>
                </a:lnTo>
                <a:lnTo>
                  <a:pt x="550163" y="618744"/>
                </a:lnTo>
                <a:lnTo>
                  <a:pt x="548639" y="617220"/>
                </a:lnTo>
                <a:lnTo>
                  <a:pt x="573023" y="629411"/>
                </a:lnTo>
                <a:lnTo>
                  <a:pt x="573023" y="629411"/>
                </a:lnTo>
                <a:lnTo>
                  <a:pt x="598932" y="640079"/>
                </a:lnTo>
                <a:lnTo>
                  <a:pt x="597408" y="640079"/>
                </a:lnTo>
                <a:lnTo>
                  <a:pt x="623315" y="647700"/>
                </a:lnTo>
                <a:lnTo>
                  <a:pt x="623315" y="647700"/>
                </a:lnTo>
                <a:lnTo>
                  <a:pt x="650748" y="655320"/>
                </a:lnTo>
                <a:lnTo>
                  <a:pt x="649223" y="655320"/>
                </a:lnTo>
                <a:lnTo>
                  <a:pt x="678179" y="661416"/>
                </a:lnTo>
                <a:lnTo>
                  <a:pt x="676655" y="661416"/>
                </a:lnTo>
                <a:lnTo>
                  <a:pt x="705611" y="665988"/>
                </a:lnTo>
                <a:lnTo>
                  <a:pt x="704087" y="665988"/>
                </a:lnTo>
                <a:lnTo>
                  <a:pt x="733044" y="669035"/>
                </a:lnTo>
                <a:lnTo>
                  <a:pt x="733044" y="669035"/>
                </a:lnTo>
                <a:lnTo>
                  <a:pt x="761999" y="670560"/>
                </a:lnTo>
                <a:lnTo>
                  <a:pt x="761999" y="670560"/>
                </a:lnTo>
                <a:lnTo>
                  <a:pt x="790955" y="669035"/>
                </a:lnTo>
                <a:lnTo>
                  <a:pt x="790955" y="669035"/>
                </a:lnTo>
                <a:lnTo>
                  <a:pt x="821435" y="667511"/>
                </a:lnTo>
                <a:lnTo>
                  <a:pt x="821435" y="667511"/>
                </a:lnTo>
                <a:lnTo>
                  <a:pt x="851915" y="664464"/>
                </a:lnTo>
                <a:lnTo>
                  <a:pt x="850391" y="664464"/>
                </a:lnTo>
                <a:lnTo>
                  <a:pt x="880872" y="659891"/>
                </a:lnTo>
                <a:lnTo>
                  <a:pt x="885444" y="685800"/>
                </a:lnTo>
                <a:lnTo>
                  <a:pt x="854963" y="690372"/>
                </a:lnTo>
                <a:lnTo>
                  <a:pt x="822960" y="693420"/>
                </a:lnTo>
                <a:lnTo>
                  <a:pt x="792479" y="694944"/>
                </a:lnTo>
                <a:lnTo>
                  <a:pt x="761999" y="694944"/>
                </a:lnTo>
                <a:lnTo>
                  <a:pt x="731520" y="693420"/>
                </a:lnTo>
                <a:lnTo>
                  <a:pt x="701039" y="690372"/>
                </a:lnTo>
                <a:lnTo>
                  <a:pt x="672084" y="685800"/>
                </a:lnTo>
                <a:lnTo>
                  <a:pt x="644651" y="679703"/>
                </a:lnTo>
                <a:lnTo>
                  <a:pt x="615696" y="672084"/>
                </a:lnTo>
                <a:lnTo>
                  <a:pt x="589787" y="662940"/>
                </a:lnTo>
                <a:lnTo>
                  <a:pt x="562355" y="652272"/>
                </a:lnTo>
                <a:lnTo>
                  <a:pt x="537972" y="640079"/>
                </a:lnTo>
                <a:lnTo>
                  <a:pt x="513587" y="626364"/>
                </a:lnTo>
                <a:lnTo>
                  <a:pt x="489203" y="612647"/>
                </a:lnTo>
                <a:lnTo>
                  <a:pt x="467867" y="595884"/>
                </a:lnTo>
                <a:lnTo>
                  <a:pt x="431291" y="565403"/>
                </a:lnTo>
                <a:lnTo>
                  <a:pt x="588263" y="495300"/>
                </a:lnTo>
                <a:lnTo>
                  <a:pt x="594360" y="519684"/>
                </a:lnTo>
                <a:lnTo>
                  <a:pt x="231647" y="524255"/>
                </a:lnTo>
                <a:lnTo>
                  <a:pt x="240791" y="519684"/>
                </a:lnTo>
                <a:lnTo>
                  <a:pt x="51815" y="762000"/>
                </a:lnTo>
                <a:lnTo>
                  <a:pt x="36576" y="742188"/>
                </a:lnTo>
                <a:lnTo>
                  <a:pt x="181355" y="676655"/>
                </a:lnTo>
                <a:lnTo>
                  <a:pt x="201167" y="693420"/>
                </a:lnTo>
                <a:lnTo>
                  <a:pt x="201167" y="693420"/>
                </a:lnTo>
                <a:lnTo>
                  <a:pt x="214883" y="704088"/>
                </a:lnTo>
                <a:lnTo>
                  <a:pt x="213359" y="704088"/>
                </a:lnTo>
                <a:lnTo>
                  <a:pt x="228600" y="714755"/>
                </a:lnTo>
                <a:lnTo>
                  <a:pt x="227076" y="714755"/>
                </a:lnTo>
                <a:lnTo>
                  <a:pt x="242315" y="723900"/>
                </a:lnTo>
                <a:lnTo>
                  <a:pt x="242315" y="723900"/>
                </a:lnTo>
                <a:lnTo>
                  <a:pt x="257555" y="733044"/>
                </a:lnTo>
                <a:lnTo>
                  <a:pt x="256032" y="733044"/>
                </a:lnTo>
                <a:lnTo>
                  <a:pt x="272795" y="740664"/>
                </a:lnTo>
                <a:lnTo>
                  <a:pt x="271271" y="740664"/>
                </a:lnTo>
                <a:lnTo>
                  <a:pt x="288035" y="748284"/>
                </a:lnTo>
                <a:lnTo>
                  <a:pt x="288035" y="748284"/>
                </a:lnTo>
                <a:lnTo>
                  <a:pt x="303276" y="755903"/>
                </a:lnTo>
                <a:lnTo>
                  <a:pt x="303276" y="755903"/>
                </a:lnTo>
                <a:lnTo>
                  <a:pt x="320039" y="762000"/>
                </a:lnTo>
                <a:lnTo>
                  <a:pt x="320039" y="762000"/>
                </a:lnTo>
                <a:lnTo>
                  <a:pt x="336803" y="768096"/>
                </a:lnTo>
                <a:lnTo>
                  <a:pt x="336803" y="768096"/>
                </a:lnTo>
                <a:lnTo>
                  <a:pt x="353567" y="774191"/>
                </a:lnTo>
                <a:lnTo>
                  <a:pt x="353567" y="774191"/>
                </a:lnTo>
                <a:lnTo>
                  <a:pt x="370332" y="778764"/>
                </a:lnTo>
                <a:lnTo>
                  <a:pt x="370332" y="778764"/>
                </a:lnTo>
                <a:lnTo>
                  <a:pt x="388620" y="781811"/>
                </a:lnTo>
                <a:lnTo>
                  <a:pt x="388620" y="781811"/>
                </a:lnTo>
                <a:lnTo>
                  <a:pt x="406908" y="786384"/>
                </a:lnTo>
                <a:lnTo>
                  <a:pt x="405384" y="786384"/>
                </a:lnTo>
                <a:lnTo>
                  <a:pt x="423672" y="787908"/>
                </a:lnTo>
                <a:lnTo>
                  <a:pt x="423672" y="787908"/>
                </a:lnTo>
                <a:lnTo>
                  <a:pt x="441960" y="790955"/>
                </a:lnTo>
                <a:lnTo>
                  <a:pt x="441960" y="790955"/>
                </a:lnTo>
                <a:lnTo>
                  <a:pt x="461772" y="792479"/>
                </a:lnTo>
                <a:lnTo>
                  <a:pt x="460248" y="792479"/>
                </a:lnTo>
                <a:lnTo>
                  <a:pt x="480060" y="794003"/>
                </a:lnTo>
                <a:lnTo>
                  <a:pt x="480060" y="794003"/>
                </a:lnTo>
                <a:lnTo>
                  <a:pt x="498348" y="794003"/>
                </a:lnTo>
                <a:lnTo>
                  <a:pt x="498348" y="794003"/>
                </a:lnTo>
                <a:lnTo>
                  <a:pt x="518160" y="794003"/>
                </a:lnTo>
                <a:lnTo>
                  <a:pt x="516635" y="794003"/>
                </a:lnTo>
                <a:lnTo>
                  <a:pt x="536448" y="792479"/>
                </a:lnTo>
                <a:lnTo>
                  <a:pt x="536448" y="792479"/>
                </a:lnTo>
                <a:lnTo>
                  <a:pt x="556260" y="790955"/>
                </a:lnTo>
                <a:lnTo>
                  <a:pt x="554735" y="790955"/>
                </a:lnTo>
                <a:lnTo>
                  <a:pt x="574548" y="787908"/>
                </a:lnTo>
                <a:lnTo>
                  <a:pt x="574548" y="787908"/>
                </a:lnTo>
                <a:lnTo>
                  <a:pt x="594360" y="784860"/>
                </a:lnTo>
                <a:lnTo>
                  <a:pt x="594360" y="786384"/>
                </a:lnTo>
                <a:lnTo>
                  <a:pt x="614172" y="781811"/>
                </a:lnTo>
                <a:lnTo>
                  <a:pt x="612648" y="781811"/>
                </a:lnTo>
                <a:lnTo>
                  <a:pt x="632460" y="777240"/>
                </a:lnTo>
                <a:lnTo>
                  <a:pt x="632460" y="778764"/>
                </a:lnTo>
                <a:lnTo>
                  <a:pt x="652272" y="772667"/>
                </a:lnTo>
                <a:lnTo>
                  <a:pt x="652272" y="772667"/>
                </a:lnTo>
                <a:lnTo>
                  <a:pt x="672084" y="768096"/>
                </a:lnTo>
                <a:lnTo>
                  <a:pt x="670560" y="768096"/>
                </a:lnTo>
                <a:lnTo>
                  <a:pt x="690372" y="762000"/>
                </a:lnTo>
                <a:lnTo>
                  <a:pt x="690372" y="762000"/>
                </a:lnTo>
                <a:lnTo>
                  <a:pt x="710184" y="754379"/>
                </a:lnTo>
                <a:lnTo>
                  <a:pt x="708660" y="754379"/>
                </a:lnTo>
                <a:lnTo>
                  <a:pt x="728472" y="746760"/>
                </a:lnTo>
                <a:lnTo>
                  <a:pt x="728472" y="746760"/>
                </a:lnTo>
                <a:lnTo>
                  <a:pt x="746760" y="739140"/>
                </a:lnTo>
                <a:lnTo>
                  <a:pt x="746760" y="739140"/>
                </a:lnTo>
                <a:lnTo>
                  <a:pt x="1024127" y="615696"/>
                </a:lnTo>
                <a:lnTo>
                  <a:pt x="1022603" y="615696"/>
                </a:lnTo>
                <a:lnTo>
                  <a:pt x="1048511" y="603503"/>
                </a:lnTo>
                <a:lnTo>
                  <a:pt x="1046987" y="603503"/>
                </a:lnTo>
                <a:lnTo>
                  <a:pt x="1071372" y="591311"/>
                </a:lnTo>
                <a:lnTo>
                  <a:pt x="1071372" y="591311"/>
                </a:lnTo>
                <a:lnTo>
                  <a:pt x="1094232" y="579120"/>
                </a:lnTo>
                <a:lnTo>
                  <a:pt x="1094232" y="579120"/>
                </a:lnTo>
                <a:lnTo>
                  <a:pt x="1115567" y="565403"/>
                </a:lnTo>
                <a:lnTo>
                  <a:pt x="1115567" y="565403"/>
                </a:lnTo>
                <a:lnTo>
                  <a:pt x="1136903" y="550164"/>
                </a:lnTo>
                <a:lnTo>
                  <a:pt x="1136903" y="550164"/>
                </a:lnTo>
                <a:lnTo>
                  <a:pt x="1156715" y="534923"/>
                </a:lnTo>
                <a:lnTo>
                  <a:pt x="1156715" y="534923"/>
                </a:lnTo>
                <a:lnTo>
                  <a:pt x="1176527" y="519684"/>
                </a:lnTo>
                <a:lnTo>
                  <a:pt x="1175003" y="519684"/>
                </a:lnTo>
                <a:lnTo>
                  <a:pt x="1194815" y="502920"/>
                </a:lnTo>
                <a:lnTo>
                  <a:pt x="1194815" y="502920"/>
                </a:lnTo>
                <a:lnTo>
                  <a:pt x="1211579" y="486155"/>
                </a:lnTo>
                <a:lnTo>
                  <a:pt x="1211579" y="486155"/>
                </a:lnTo>
                <a:lnTo>
                  <a:pt x="1228344" y="467867"/>
                </a:lnTo>
                <a:lnTo>
                  <a:pt x="1228344" y="467867"/>
                </a:lnTo>
                <a:lnTo>
                  <a:pt x="1243584" y="449579"/>
                </a:lnTo>
                <a:lnTo>
                  <a:pt x="1243584" y="449579"/>
                </a:lnTo>
                <a:lnTo>
                  <a:pt x="1258823" y="431291"/>
                </a:lnTo>
                <a:lnTo>
                  <a:pt x="1258823" y="431291"/>
                </a:lnTo>
                <a:lnTo>
                  <a:pt x="1272539" y="411479"/>
                </a:lnTo>
                <a:lnTo>
                  <a:pt x="1272539" y="413003"/>
                </a:lnTo>
                <a:lnTo>
                  <a:pt x="1284732" y="393191"/>
                </a:lnTo>
                <a:lnTo>
                  <a:pt x="1284732" y="393191"/>
                </a:lnTo>
                <a:lnTo>
                  <a:pt x="1296923" y="373379"/>
                </a:lnTo>
                <a:lnTo>
                  <a:pt x="1296923" y="373379"/>
                </a:lnTo>
                <a:lnTo>
                  <a:pt x="1307591" y="353567"/>
                </a:lnTo>
                <a:lnTo>
                  <a:pt x="1307591" y="353567"/>
                </a:lnTo>
                <a:lnTo>
                  <a:pt x="1316735" y="332232"/>
                </a:lnTo>
                <a:lnTo>
                  <a:pt x="1316735" y="333755"/>
                </a:lnTo>
                <a:lnTo>
                  <a:pt x="1325879" y="312420"/>
                </a:lnTo>
                <a:lnTo>
                  <a:pt x="1325879" y="312420"/>
                </a:lnTo>
                <a:lnTo>
                  <a:pt x="1333499" y="291083"/>
                </a:lnTo>
                <a:lnTo>
                  <a:pt x="1333499" y="292608"/>
                </a:lnTo>
                <a:lnTo>
                  <a:pt x="1339596" y="269748"/>
                </a:lnTo>
                <a:lnTo>
                  <a:pt x="1339596" y="271272"/>
                </a:lnTo>
                <a:lnTo>
                  <a:pt x="1344167" y="249936"/>
                </a:lnTo>
                <a:lnTo>
                  <a:pt x="1344167" y="249936"/>
                </a:lnTo>
                <a:lnTo>
                  <a:pt x="1348739" y="228600"/>
                </a:lnTo>
                <a:lnTo>
                  <a:pt x="1348739" y="228600"/>
                </a:lnTo>
                <a:lnTo>
                  <a:pt x="1351787" y="207264"/>
                </a:lnTo>
                <a:lnTo>
                  <a:pt x="1351787" y="207264"/>
                </a:lnTo>
                <a:lnTo>
                  <a:pt x="1353311" y="185927"/>
                </a:lnTo>
                <a:lnTo>
                  <a:pt x="1353311" y="187452"/>
                </a:lnTo>
                <a:lnTo>
                  <a:pt x="1354835" y="164592"/>
                </a:lnTo>
                <a:lnTo>
                  <a:pt x="1354835" y="166116"/>
                </a:lnTo>
                <a:lnTo>
                  <a:pt x="1353311" y="144780"/>
                </a:lnTo>
                <a:lnTo>
                  <a:pt x="1353311" y="144780"/>
                </a:lnTo>
                <a:lnTo>
                  <a:pt x="1351787" y="123444"/>
                </a:lnTo>
                <a:lnTo>
                  <a:pt x="1351787" y="123444"/>
                </a:lnTo>
                <a:lnTo>
                  <a:pt x="1348739" y="102108"/>
                </a:lnTo>
                <a:lnTo>
                  <a:pt x="1348739" y="103632"/>
                </a:lnTo>
                <a:lnTo>
                  <a:pt x="1344167" y="82296"/>
                </a:lnTo>
                <a:lnTo>
                  <a:pt x="1344167" y="82296"/>
                </a:lnTo>
                <a:lnTo>
                  <a:pt x="1339596" y="60960"/>
                </a:lnTo>
                <a:lnTo>
                  <a:pt x="1339596" y="62483"/>
                </a:lnTo>
                <a:lnTo>
                  <a:pt x="1331975" y="41148"/>
                </a:lnTo>
                <a:lnTo>
                  <a:pt x="1331975" y="42672"/>
                </a:lnTo>
                <a:lnTo>
                  <a:pt x="1324355" y="21336"/>
                </a:lnTo>
                <a:lnTo>
                  <a:pt x="1341120" y="28955"/>
                </a:lnTo>
                <a:lnTo>
                  <a:pt x="1065275" y="152400"/>
                </a:lnTo>
                <a:lnTo>
                  <a:pt x="1071372" y="135636"/>
                </a:lnTo>
                <a:lnTo>
                  <a:pt x="1080515" y="156972"/>
                </a:lnTo>
                <a:lnTo>
                  <a:pt x="1086611" y="178308"/>
                </a:lnTo>
                <a:lnTo>
                  <a:pt x="1092708" y="199644"/>
                </a:lnTo>
                <a:lnTo>
                  <a:pt x="1097279" y="222504"/>
                </a:lnTo>
                <a:lnTo>
                  <a:pt x="1100327" y="243839"/>
                </a:lnTo>
                <a:lnTo>
                  <a:pt x="1103375" y="266700"/>
                </a:lnTo>
                <a:lnTo>
                  <a:pt x="1103375" y="289560"/>
                </a:lnTo>
                <a:lnTo>
                  <a:pt x="1103375" y="310896"/>
                </a:lnTo>
                <a:lnTo>
                  <a:pt x="1100327" y="333755"/>
                </a:lnTo>
                <a:lnTo>
                  <a:pt x="1097279" y="356616"/>
                </a:lnTo>
                <a:lnTo>
                  <a:pt x="1092708" y="379476"/>
                </a:lnTo>
                <a:lnTo>
                  <a:pt x="1088135" y="400811"/>
                </a:lnTo>
                <a:lnTo>
                  <a:pt x="1080515" y="423672"/>
                </a:lnTo>
                <a:lnTo>
                  <a:pt x="1072896" y="445008"/>
                </a:lnTo>
                <a:lnTo>
                  <a:pt x="1063751" y="466344"/>
                </a:lnTo>
                <a:lnTo>
                  <a:pt x="1054608" y="487679"/>
                </a:lnTo>
                <a:lnTo>
                  <a:pt x="1042415" y="509016"/>
                </a:lnTo>
                <a:lnTo>
                  <a:pt x="1030223" y="530352"/>
                </a:lnTo>
                <a:lnTo>
                  <a:pt x="1016508" y="550164"/>
                </a:lnTo>
                <a:lnTo>
                  <a:pt x="1002791" y="569976"/>
                </a:lnTo>
                <a:lnTo>
                  <a:pt x="987551" y="589788"/>
                </a:lnTo>
                <a:lnTo>
                  <a:pt x="970787" y="608076"/>
                </a:lnTo>
                <a:lnTo>
                  <a:pt x="954023" y="626364"/>
                </a:lnTo>
                <a:lnTo>
                  <a:pt x="935735" y="644652"/>
                </a:lnTo>
                <a:lnTo>
                  <a:pt x="915923" y="661416"/>
                </a:lnTo>
                <a:lnTo>
                  <a:pt x="896111" y="678179"/>
                </a:lnTo>
                <a:lnTo>
                  <a:pt x="874775" y="694944"/>
                </a:lnTo>
                <a:lnTo>
                  <a:pt x="853439" y="710184"/>
                </a:lnTo>
                <a:lnTo>
                  <a:pt x="830579" y="723900"/>
                </a:lnTo>
                <a:lnTo>
                  <a:pt x="807720" y="737616"/>
                </a:lnTo>
                <a:lnTo>
                  <a:pt x="783335" y="749808"/>
                </a:lnTo>
                <a:lnTo>
                  <a:pt x="757427" y="762000"/>
                </a:lnTo>
                <a:lnTo>
                  <a:pt x="746760" y="739140"/>
                </a:lnTo>
              </a:path>
            </a:pathLst>
          </a:custGeom>
          <a:solidFill>
            <a:srgbClr val="FF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4127500"/>
            <a:ext cx="2832100" cy="28321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723900"/>
            <a:ext cx="3378200" cy="308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21706" y="427831"/>
            <a:ext cx="2838919" cy="4260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zh-CN" sz="4000" b="1" u="sng" dirty="0" smtClean="0">
                <a:latin typeface="Times New Roman" pitchFamily="18" charset="0"/>
                <a:cs typeface="Times New Roman" pitchFamily="18" charset="0"/>
              </a:rPr>
              <a:t>Πνεύμονες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63600" y="1511300"/>
            <a:ext cx="4876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Έχουν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κωνικό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σχήμα,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παρουσιάζουν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7100" y="1816100"/>
            <a:ext cx="2844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σύσταση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σφουγγαριού,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14400" y="2476500"/>
            <a:ext cx="46609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762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κορυφή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φθάνει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πάνω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ύψος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πρώτης</a:t>
            </a:r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πλευράς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πάνω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κλείδα,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27100" y="3365500"/>
            <a:ext cx="4660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ενώ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βάση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εφάπτεται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διάφραγμα,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114800" y="4826000"/>
            <a:ext cx="5410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καταλαμβάνουν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μεγαλύτερο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64000" y="5130800"/>
            <a:ext cx="4000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μέρος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θωρακικής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κοιλότητας,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140200" y="5778500"/>
            <a:ext cx="48641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χώρος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ανάμεσα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πνεύμονες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ονομάζεται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μεσοθωράκιο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7999"/>
            <a:ext cx="4127500" cy="451326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507" y="0"/>
            <a:ext cx="5117306" cy="379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4900" y="2095500"/>
            <a:ext cx="3632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δεξιός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χωρίζεται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τρεις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λοβούς,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άνω,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81100" y="2705100"/>
            <a:ext cx="2641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μέσο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495800" y="3886200"/>
            <a:ext cx="3721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αποτελείται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53100" y="4191000"/>
            <a:ext cx="1600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κυψελίδες,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753100" y="4521200"/>
            <a:ext cx="29591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κυψελιδικούς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σάκους,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βρογχιόλια,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βρόγχους.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572000" y="5854700"/>
            <a:ext cx="50419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κυψελίδες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επενδύονται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μονόστιβο</a:t>
            </a:r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πλακώδες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επιθήλιο,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επιτρέπει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ανταλλαγή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αερίων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04900" y="723900"/>
            <a:ext cx="4991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αριστερός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πνεύμονας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πιο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στενός,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81100" y="1041400"/>
            <a:ext cx="45085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μικρός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αλλά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πιο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μακρύτερος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δεξιό,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διαιρείται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λοβούς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244600" y="1638300"/>
            <a:ext cx="2628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άνω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κάτω.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2668" y="350519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0691813" cy="75612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7300" y="406400"/>
            <a:ext cx="78867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Ανάμεσα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πλακώδη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επιθήλια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υπάρχουν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μεγάλα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κύτταρα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παράγουν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επιφανειακώς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δραστική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ουσία(surfactant)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20800" y="1003300"/>
            <a:ext cx="3543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κρατά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κυψελίδες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ανοικτές.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431"/>
            <a:ext cx="5283200" cy="436006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787900"/>
            <a:ext cx="2794000" cy="2438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2100" y="4775200"/>
            <a:ext cx="2057400" cy="2451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851400"/>
            <a:ext cx="2311400" cy="2374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0600" y="914400"/>
            <a:ext cx="2413000" cy="369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ΠΕΡΙΤΟΝΟ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ΠΕΤΑΛΟ</a:t>
            </a:r>
          </a:p>
          <a:p>
            <a:pPr>
              <a:lnSpc>
                <a:spcPts val="22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ΠΕΡΙΣΠΛΑΧΝΟ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ΠΕΤΑΛΟ</a:t>
            </a:r>
          </a:p>
          <a:p>
            <a:pPr>
              <a:lnSpc>
                <a:spcPts val="22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ΥΠΕΖΩΚΟΤΑΣ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				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ΠΕΡΙΤΟΝΟ</a:t>
            </a:r>
          </a:p>
          <a:p>
            <a:pPr>
              <a:lnSpc>
                <a:spcPts val="11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					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ΠΕΤΑΛΟ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			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ΠΕΡΙΣΠΛΑΧΝΟ</a:t>
            </a:r>
          </a:p>
          <a:p>
            <a:pPr>
              <a:lnSpc>
                <a:spcPts val="12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ΠΕΤΑΛΟ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		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ΥΠΕΖΩΚΟΤΙΚΗ</a:t>
            </a:r>
          </a:p>
          <a:p>
            <a:pPr>
              <a:lnSpc>
                <a:spcPts val="12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		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ΚΟΙΛΟΤΗΤΑ</a:t>
            </a:r>
          </a:p>
          <a:p>
            <a:pPr>
              <a:lnSpc>
                <a:spcPts val="1600"/>
              </a:lnSpc>
              <a:tabLst>
                <a:tab pos="215900" algn="l"/>
                <a:tab pos="508000" algn="l"/>
                <a:tab pos="939800" algn="l"/>
                <a:tab pos="1435100" algn="l"/>
                <a:tab pos="1511300" algn="l"/>
                <a:tab pos="1587500" algn="l"/>
                <a:tab pos="1651000" algn="l"/>
                <a:tab pos="1714500" algn="l"/>
              </a:tabLst>
            </a:pPr>
            <a:r>
              <a:rPr lang="en-US" altLang="zh-CN" dirty="0" smtClean="0"/>
              <a:t>			</a:t>
            </a:r>
            <a:r>
              <a:rPr lang="en-US" altLang="zh-CN" sz="9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ΔΙΑΦΡΑΓΜΑ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59400" y="351631"/>
            <a:ext cx="4203700" cy="45730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15900" algn="l"/>
                <a:tab pos="292100" algn="l"/>
                <a:tab pos="342900" algn="l"/>
                <a:tab pos="4191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πνεύμονες,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τοίχωμα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θώρακα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διάφραγμα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περιβάλλονται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υμένα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ονομάζεται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υπεζωκότας</a:t>
            </a:r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3000"/>
              </a:lnSpc>
              <a:tabLst>
                <a:tab pos="215900" algn="l"/>
                <a:tab pos="292100" algn="l"/>
                <a:tab pos="342900" algn="l"/>
                <a:tab pos="419100" algn="l"/>
              </a:tabLst>
            </a:pP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τμήμα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υπεζωκότα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</a:p>
          <a:p>
            <a:pPr>
              <a:lnSpc>
                <a:spcPts val="2100"/>
              </a:lnSpc>
              <a:tabLst>
                <a:tab pos="215900" algn="l"/>
                <a:tab pos="292100" algn="l"/>
                <a:tab pos="342900" algn="l"/>
                <a:tab pos="419100" algn="l"/>
              </a:tabLst>
            </a:pP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περιβάλλει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θωρακικό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τοίχωμα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λέγεται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Περίτονο Πέταλο</a:t>
            </a:r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2600"/>
              </a:lnSpc>
              <a:tabLst>
                <a:tab pos="215900" algn="l"/>
                <a:tab pos="292100" algn="l"/>
                <a:tab pos="342900" algn="l"/>
                <a:tab pos="419100" algn="l"/>
              </a:tabLst>
            </a:pP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τμήμα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περιβάλλει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</a:p>
          <a:p>
            <a:pPr>
              <a:lnSpc>
                <a:spcPts val="2100"/>
              </a:lnSpc>
              <a:tabLst>
                <a:tab pos="215900" algn="l"/>
                <a:tab pos="292100" algn="l"/>
                <a:tab pos="342900" algn="l"/>
                <a:tab pos="419100" algn="l"/>
              </a:tabLst>
            </a:pP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Περισπλάχνιο </a:t>
            </a:r>
            <a:r>
              <a:rPr lang="en-US" altLang="zh-CN" sz="2400" b="1" i="1" u="sng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Πέταλο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100"/>
              </a:lnSpc>
              <a:tabLst>
                <a:tab pos="215900" algn="l"/>
                <a:tab pos="292100" algn="l"/>
                <a:tab pos="342900" algn="l"/>
                <a:tab pos="419100" algn="l"/>
              </a:tabLst>
            </a:pPr>
            <a:r>
              <a:rPr lang="el-GR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Ανάμεσα στα δυο πέταλα υπάρχει η </a:t>
            </a:r>
            <a:r>
              <a:rPr lang="el-GR" altLang="zh-CN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Υπεζωκοτικη</a:t>
            </a:r>
            <a:r>
              <a:rPr lang="el-GR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κοιλότητα</a:t>
            </a:r>
            <a:endParaRPr lang="en-US" altLang="zh-CN" sz="2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038600" cy="756126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506" y="1418431"/>
            <a:ext cx="444500" cy="1003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5906" y="1342231"/>
            <a:ext cx="444500" cy="1003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55306" y="0"/>
            <a:ext cx="52578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790700" algn="l"/>
              </a:tabLst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ανθρώπινο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σώμα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προμηθεύεται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οξυγόνο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100"/>
              </a:lnSpc>
              <a:tabLst>
                <a:tab pos="1790700" algn="l"/>
              </a:tabLst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αποβάλει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διοξείδιο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άνθρακα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αναπνοή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790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αναπνοή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φάσεις: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041106" y="2561431"/>
            <a:ext cx="23241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90500" algn="l"/>
                <a:tab pos="355600" algn="l"/>
                <a:tab pos="571500" algn="l"/>
              </a:tabLst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εισπνοή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  <a:p>
            <a:pPr>
              <a:lnSpc>
                <a:spcPts val="2100"/>
              </a:lnSpc>
              <a:tabLst>
                <a:tab pos="190500" algn="l"/>
                <a:tab pos="3556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αέρας</a:t>
            </a:r>
          </a:p>
          <a:p>
            <a:pPr>
              <a:lnSpc>
                <a:spcPts val="2100"/>
              </a:lnSpc>
              <a:tabLst>
                <a:tab pos="190500" algn="l"/>
                <a:tab pos="355600" algn="l"/>
                <a:tab pos="571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εισέρχεται</a:t>
            </a:r>
          </a:p>
          <a:p>
            <a:pPr>
              <a:lnSpc>
                <a:spcPts val="2100"/>
              </a:lnSpc>
              <a:tabLst>
                <a:tab pos="190500" algn="l"/>
                <a:tab pos="355600" algn="l"/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πνεύμονες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317706" y="2485231"/>
            <a:ext cx="20955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524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εκπνοή</a:t>
            </a:r>
          </a:p>
          <a:p>
            <a:pPr>
              <a:lnSpc>
                <a:spcPts val="2100"/>
              </a:lnSpc>
              <a:tabLst>
                <a:tab pos="1524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</a:t>
            </a:r>
          </a:p>
          <a:p>
            <a:pPr>
              <a:lnSpc>
                <a:spcPts val="2100"/>
              </a:lnSpc>
              <a:tabLst>
                <a:tab pos="152400" algn="l"/>
                <a:tab pos="419100" algn="l"/>
              </a:tabLst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αέρας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αποβάλλεται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583906" y="3780631"/>
            <a:ext cx="6107907" cy="298248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εισπνοή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αέρας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περνάει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16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ΡΙΝΑ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6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ΦΑΡΥΓΓΑ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6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ΛΑΡΥΓΓΑ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6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ΤΡΑΧΕΙΑ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6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ΒΡΟΓΧΟΥΣ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6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ΠΝΕΥΜΟΝΕΣ</a:t>
            </a:r>
            <a:endParaRPr lang="el-GR" altLang="zh-CN" sz="16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tabLst/>
            </a:pPr>
            <a:endParaRPr lang="en-US" altLang="zh-CN" sz="1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431506" y="6676231"/>
            <a:ext cx="3860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αποβάλλεται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εκπνοή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4 - Ορθογώνιο"/>
          <p:cNvSpPr>
            <a:spLocks noChangeArrowheads="1"/>
          </p:cNvSpPr>
          <p:nvPr/>
        </p:nvSpPr>
        <p:spPr bwMode="auto">
          <a:xfrm>
            <a:off x="0" y="0"/>
            <a:ext cx="10691813" cy="419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8" rIns="104296" bIns="52148">
            <a:spAutoFit/>
          </a:bodyPr>
          <a:lstStyle/>
          <a:p>
            <a:pPr algn="ctr"/>
            <a:r>
              <a:rPr lang="el-GR" sz="3200" b="1" u="sng" dirty="0" smtClean="0"/>
              <a:t>7.ΔΙΑΦΡΑΓΜΑ</a:t>
            </a:r>
            <a:endParaRPr lang="el-GR" sz="3200" b="1" u="sng" dirty="0"/>
          </a:p>
          <a:p>
            <a:r>
              <a:rPr lang="el-GR" dirty="0"/>
              <a:t>• Διαχωρίζει την θωρακική από την κοιλιακή χώρα.</a:t>
            </a:r>
          </a:p>
          <a:p>
            <a:r>
              <a:rPr lang="el-GR" dirty="0"/>
              <a:t>• Είναι πλατύς και λεπτός θολωτός μυς</a:t>
            </a:r>
          </a:p>
          <a:p>
            <a:r>
              <a:rPr lang="el-GR" dirty="0"/>
              <a:t>• </a:t>
            </a:r>
            <a:r>
              <a:rPr lang="el-GR" dirty="0" err="1"/>
              <a:t>Νευρώνεται</a:t>
            </a:r>
            <a:r>
              <a:rPr lang="el-GR" dirty="0"/>
              <a:t> από το φρενικό νεύρο.</a:t>
            </a:r>
          </a:p>
          <a:p>
            <a:r>
              <a:rPr lang="el-GR" dirty="0"/>
              <a:t>• Έχει 3 τρήματα για τη δίοδο:</a:t>
            </a:r>
          </a:p>
          <a:p>
            <a:r>
              <a:rPr lang="el-GR" dirty="0"/>
              <a:t>– κάτω κοίλης φλέβας,</a:t>
            </a:r>
          </a:p>
          <a:p>
            <a:r>
              <a:rPr lang="el-GR" dirty="0"/>
              <a:t>– αορτής,</a:t>
            </a:r>
          </a:p>
          <a:p>
            <a:r>
              <a:rPr lang="el-GR" dirty="0"/>
              <a:t>– οισοφάγου και ειδικό χώρο για την πορεία του μείζονα </a:t>
            </a:r>
            <a:r>
              <a:rPr lang="el-GR" dirty="0" err="1"/>
              <a:t>ψοϊτη</a:t>
            </a:r>
            <a:r>
              <a:rPr lang="el-GR" dirty="0"/>
              <a:t> μυ.</a:t>
            </a:r>
          </a:p>
          <a:p>
            <a:r>
              <a:rPr lang="el-GR" dirty="0"/>
              <a:t>• Ενέργειες:</a:t>
            </a:r>
          </a:p>
          <a:p>
            <a:r>
              <a:rPr lang="el-GR" dirty="0"/>
              <a:t>– Είναι κύριος μυς της αναπνοής</a:t>
            </a:r>
          </a:p>
          <a:p>
            <a:r>
              <a:rPr lang="el-GR" dirty="0"/>
              <a:t>– Αύξηση της </a:t>
            </a:r>
            <a:r>
              <a:rPr lang="el-GR" dirty="0" err="1"/>
              <a:t>ενδοκοιλιακής</a:t>
            </a:r>
            <a:r>
              <a:rPr lang="el-GR" dirty="0"/>
              <a:t> πίεσης (ούρηση, αφόδευση, τοκετός)</a:t>
            </a:r>
          </a:p>
          <a:p>
            <a:r>
              <a:rPr lang="el-GR" dirty="0"/>
              <a:t>– Άρση βαρών αυξάνοντας την </a:t>
            </a:r>
            <a:r>
              <a:rPr lang="el-GR" dirty="0" err="1"/>
              <a:t>ενδοκοιλιακή</a:t>
            </a:r>
            <a:r>
              <a:rPr lang="el-GR" dirty="0"/>
              <a:t> πίεση.</a:t>
            </a:r>
          </a:p>
          <a:p>
            <a:r>
              <a:rPr lang="el-GR" dirty="0"/>
              <a:t>– </a:t>
            </a:r>
            <a:r>
              <a:rPr lang="el-GR" dirty="0" err="1"/>
              <a:t>Θωρακοκοιλιακή</a:t>
            </a:r>
            <a:r>
              <a:rPr lang="el-GR" dirty="0"/>
              <a:t> αντλία ( </a:t>
            </a:r>
            <a:r>
              <a:rPr lang="el-GR" dirty="0" err="1"/>
              <a:t>ενδοκοιλιακή</a:t>
            </a:r>
            <a:r>
              <a:rPr lang="el-GR" dirty="0"/>
              <a:t> πίεση= ενδοθωρακική πίεση.</a:t>
            </a:r>
          </a:p>
          <a:p>
            <a:r>
              <a:rPr lang="el-GR" dirty="0"/>
              <a:t>Αυτό βοηθά την επαναφορά του αίματος της κάτω κοίλης φλέβας.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68264"/>
            <a:ext cx="5429437" cy="29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554" y="4489500"/>
            <a:ext cx="5212259" cy="30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886" y="1008168"/>
            <a:ext cx="9088041" cy="1260211"/>
          </a:xfrm>
        </p:spPr>
        <p:txBody>
          <a:bodyPr/>
          <a:lstStyle/>
          <a:p>
            <a:pPr eaLnBrk="1" hangingPunct="1"/>
            <a:r>
              <a:rPr lang="el-GR" b="1" i="1" smtClean="0">
                <a:solidFill>
                  <a:srgbClr val="000066"/>
                </a:solidFill>
              </a:rPr>
              <a:t>Τι είναι αναπνοή;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6559" y="4788800"/>
            <a:ext cx="5969596" cy="100816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100" dirty="0" smtClean="0"/>
              <a:t>η παροχή Ο2 στους ιστούς και</a:t>
            </a:r>
          </a:p>
          <a:p>
            <a:pPr eaLnBrk="1" hangingPunct="1"/>
            <a:r>
              <a:rPr lang="el-GR" sz="3100" dirty="0" smtClean="0"/>
              <a:t>η απομάκρυνση του </a:t>
            </a:r>
            <a:r>
              <a:rPr lang="en-US" sz="3100" dirty="0" smtClean="0"/>
              <a:t>CO2</a:t>
            </a:r>
            <a:r>
              <a:rPr lang="el-GR" sz="2600" dirty="0" smtClean="0"/>
              <a:t>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07013" y="2791134"/>
            <a:ext cx="7859225" cy="6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dirty="0"/>
              <a:t>Ανταλλαγή αερίων ανάμεσα στο περιβάλλον </a:t>
            </a:r>
          </a:p>
          <a:p>
            <a:pPr algn="ctr"/>
            <a:r>
              <a:rPr lang="el-GR" dirty="0"/>
              <a:t>και το σώμα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881853" y="4032674"/>
            <a:ext cx="594984" cy="39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116815" tIns="58407" rIns="116815" bIns="58407">
            <a:spAutoFit/>
          </a:bodyPr>
          <a:lstStyle/>
          <a:p>
            <a:pPr>
              <a:defRPr/>
            </a:pPr>
            <a:r>
              <a:rPr lang="el-GR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861936" y="252043"/>
            <a:ext cx="4473484" cy="15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</a:rPr>
              <a:t>Εσωτερική αναπνοή: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>
                <a:solidFill>
                  <a:srgbClr val="000000"/>
                </a:solidFill>
              </a:rPr>
              <a:t> χρησιμοποίηση Ο</a:t>
            </a:r>
            <a:r>
              <a:rPr lang="el-GR" baseline="-25000">
                <a:solidFill>
                  <a:srgbClr val="000000"/>
                </a:solidFill>
              </a:rPr>
              <a:t>2</a:t>
            </a:r>
            <a:r>
              <a:rPr lang="el-GR">
                <a:solidFill>
                  <a:srgbClr val="000000"/>
                </a:solidFill>
              </a:rPr>
              <a:t> στις ενεργειακές αντιδράσεις της κυτταρικής αναπνοής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>
                <a:solidFill>
                  <a:srgbClr val="000000"/>
                </a:solidFill>
              </a:rPr>
              <a:t> ανταλλαγή αερίων μεταξύ του σώματος και των άλλων ιστών του σώματος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6394" y="252043"/>
            <a:ext cx="4473484" cy="15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b="1" dirty="0">
                <a:solidFill>
                  <a:srgbClr val="000000"/>
                </a:solidFill>
              </a:rPr>
              <a:t>Εξωτερική αναπνοή: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dirty="0">
                <a:solidFill>
                  <a:srgbClr val="000000"/>
                </a:solidFill>
              </a:rPr>
              <a:t> μηχανική διαδικασία μεταφοράς του αέρα μέσα και έξω από τους πνεύμονες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dirty="0">
                <a:solidFill>
                  <a:srgbClr val="000000"/>
                </a:solidFill>
              </a:rPr>
              <a:t> ανταλλαγή αερίων μεταξύ του αέρα και του αίματος (διάχυση)</a:t>
            </a:r>
          </a:p>
        </p:txBody>
      </p:sp>
      <p:pic>
        <p:nvPicPr>
          <p:cNvPr id="10244" name="Picture 4" descr="external internal respiraion"/>
          <p:cNvPicPr>
            <a:picLocks noChangeAspect="1" noChangeArrowheads="1"/>
          </p:cNvPicPr>
          <p:nvPr/>
        </p:nvPicPr>
        <p:blipFill>
          <a:blip r:embed="rId2" cstate="print">
            <a:lum bright="-16000" contrast="18000"/>
          </a:blip>
          <a:srcRect/>
          <a:stretch>
            <a:fillRect/>
          </a:stretch>
        </p:blipFill>
        <p:spPr bwMode="auto">
          <a:xfrm>
            <a:off x="356394" y="3990668"/>
            <a:ext cx="10168360" cy="357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702300" y="336056"/>
            <a:ext cx="0" cy="7057179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16815" tIns="58407" rIns="116815" bIns="58407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Λειτουργίες του αναπνευστικού συστήματος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45492" y="1117855"/>
            <a:ext cx="9889927" cy="344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Ανταλλαγή</a:t>
            </a:r>
            <a:r>
              <a:rPr lang="el-GR"/>
              <a:t> Ο2 και </a:t>
            </a:r>
            <a:r>
              <a:rPr lang="en-US"/>
              <a:t>CO2</a:t>
            </a:r>
            <a:endParaRPr lang="el-GR"/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endParaRPr lang="el-GR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Ρύθμιση συγκέντρωσης ιόντων υδρογόνου στο αίμα </a:t>
            </a:r>
            <a:r>
              <a:rPr lang="el-GR" b="1"/>
              <a:t>(</a:t>
            </a:r>
            <a:r>
              <a:rPr lang="en-US" b="1"/>
              <a:t>p</a:t>
            </a:r>
            <a:r>
              <a:rPr lang="el-GR" b="1"/>
              <a:t>Η)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b="1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Δημιουργία ήχων </a:t>
            </a:r>
            <a:r>
              <a:rPr lang="el-GR" b="1"/>
              <a:t>ομιλίας 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b="1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Άμυνα </a:t>
            </a:r>
            <a:r>
              <a:rPr lang="el-GR"/>
              <a:t>έναντι μικροβίων, χημικών παραγόντων, ξένων ουσιών (κροσσοί, βλέννα, φαγοκύτταρα/μακροφάγα)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Μεταβολή συγκέντρωσης </a:t>
            </a:r>
            <a:r>
              <a:rPr lang="el-GR" b="1"/>
              <a:t>χημικών ουσιών</a:t>
            </a:r>
            <a:r>
              <a:rPr lang="el-GR"/>
              <a:t> στο αρτηριακό αίμα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Θρομβόλυση</a:t>
            </a:r>
            <a:r>
              <a:rPr lang="el-GR"/>
              <a:t> αίματος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Οργάνωση του αναπνευστικού συστήματος (Ι)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1" name="Picture 1028" descr="E:\15\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92" y="1260211"/>
            <a:ext cx="5167710" cy="511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029"/>
          <p:cNvSpPr txBox="1">
            <a:spLocks noChangeArrowheads="1"/>
          </p:cNvSpPr>
          <p:nvPr/>
        </p:nvSpPr>
        <p:spPr bwMode="auto">
          <a:xfrm>
            <a:off x="5629908" y="2940491"/>
            <a:ext cx="2521281" cy="42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000" dirty="0"/>
              <a:t>(</a:t>
            </a:r>
            <a:r>
              <a:rPr lang="en-US" sz="2000" dirty="0"/>
              <a:t>+</a:t>
            </a:r>
            <a:r>
              <a:rPr lang="el-GR" sz="2000" dirty="0"/>
              <a:t> φωνητικές χορδές) </a:t>
            </a:r>
          </a:p>
        </p:txBody>
      </p:sp>
      <p:sp>
        <p:nvSpPr>
          <p:cNvPr id="12293" name="Text Box 1030"/>
          <p:cNvSpPr txBox="1">
            <a:spLocks noChangeArrowheads="1"/>
          </p:cNvSpPr>
          <p:nvPr/>
        </p:nvSpPr>
        <p:spPr bwMode="auto">
          <a:xfrm>
            <a:off x="5702301" y="3444576"/>
            <a:ext cx="1615072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dirty="0"/>
              <a:t>(μήκος 11 </a:t>
            </a:r>
            <a:r>
              <a:rPr lang="en-US" dirty="0"/>
              <a:t>cm</a:t>
            </a:r>
            <a:r>
              <a:rPr lang="el-GR" dirty="0"/>
              <a:t>)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2294" name="Text Box 1031"/>
          <p:cNvSpPr txBox="1">
            <a:spLocks noChangeArrowheads="1"/>
          </p:cNvSpPr>
          <p:nvPr/>
        </p:nvSpPr>
        <p:spPr bwMode="auto">
          <a:xfrm>
            <a:off x="5613202" y="5376898"/>
            <a:ext cx="3164534" cy="42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000" dirty="0"/>
              <a:t>(κύριος αναπνευστικός μυς)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Τα έγγραφά μου\Οι εικόνες μου\Respiration\diaphragm rela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202" y="2669779"/>
            <a:ext cx="4989513" cy="354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Τα έγγραφά μου\Οι εικόνες μου\Respiration\diaphragm contra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99" y="2604435"/>
            <a:ext cx="5078611" cy="35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ρόλος του διαφράγματος στην αναπνοή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36036" y="1596267"/>
            <a:ext cx="1007661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εισπνοή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395171" y="1596267"/>
            <a:ext cx="923600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εκπνοή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Μύες που συμμετέχουν στην αναπνοή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67295" y="1547259"/>
            <a:ext cx="2068914" cy="94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Κύριοι</a:t>
            </a:r>
          </a:p>
          <a:p>
            <a:pPr>
              <a:buFontTx/>
              <a:buChar char="•"/>
            </a:pPr>
            <a:r>
              <a:rPr lang="el-GR"/>
              <a:t>Διάφραγμα</a:t>
            </a:r>
          </a:p>
          <a:p>
            <a:pPr>
              <a:buFontTx/>
              <a:buChar char="•"/>
            </a:pPr>
            <a:r>
              <a:rPr lang="el-GR"/>
              <a:t>Έξω μεσοπλεύριοι</a:t>
            </a: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278433" y="3449244"/>
            <a:ext cx="2760449" cy="17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Επικουρικοί</a:t>
            </a:r>
          </a:p>
          <a:p>
            <a:pPr>
              <a:buFontTx/>
              <a:buChar char="•"/>
            </a:pPr>
            <a:r>
              <a:rPr lang="el-GR"/>
              <a:t>Στερνοκλειδομαστοειδείς</a:t>
            </a:r>
          </a:p>
          <a:p>
            <a:pPr>
              <a:buFontTx/>
              <a:buChar char="•"/>
            </a:pPr>
            <a:r>
              <a:rPr lang="el-GR"/>
              <a:t>Πρόσθιοι οδοντωτοί</a:t>
            </a:r>
          </a:p>
          <a:p>
            <a:pPr>
              <a:buFontTx/>
              <a:buChar char="•"/>
            </a:pPr>
            <a:r>
              <a:rPr lang="el-GR"/>
              <a:t>Σκαληνοί</a:t>
            </a:r>
          </a:p>
          <a:p>
            <a:pPr>
              <a:buFontTx/>
              <a:buChar char="•"/>
            </a:pPr>
            <a:r>
              <a:rPr lang="el-GR"/>
              <a:t>Ορθοί κοιλιακοί</a:t>
            </a:r>
          </a:p>
          <a:p>
            <a:pPr>
              <a:buFontTx/>
              <a:buChar char="•"/>
            </a:pPr>
            <a:r>
              <a:rPr lang="el-GR"/>
              <a:t>Έσω μεσοπλεύριοι</a:t>
            </a:r>
          </a:p>
        </p:txBody>
      </p:sp>
      <p:pic>
        <p:nvPicPr>
          <p:cNvPr id="14341" name="Picture 1030" descr="C:\Τα έγγραφά μου\Οι εικόνες μου\Respiration\muscle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725" y="840140"/>
            <a:ext cx="6415088" cy="58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Οργάνωση του αναπνευστικού συστήματος (ΙΙ)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6394" y="2100352"/>
            <a:ext cx="1530305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/>
              <a:t>Ζώνη αγωγής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8197" y="5460913"/>
            <a:ext cx="2143229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/>
              <a:t>Αναπνευστική ζώνη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723573" y="1075848"/>
            <a:ext cx="6255453" cy="9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b="1" dirty="0"/>
              <a:t>Περιλαμβάνει:</a:t>
            </a:r>
            <a:r>
              <a:rPr lang="el-GR" sz="2600" dirty="0"/>
              <a:t> στόμα, μύτη, φάρυγγα, λάρυγγα, τραχεία, βρόγχους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53036" y="2504086"/>
            <a:ext cx="5880497" cy="251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b="1" dirty="0"/>
              <a:t>Ρόλος:</a:t>
            </a:r>
            <a:r>
              <a:rPr lang="el-GR" sz="2600" dirty="0"/>
              <a:t>	- προστασία (βλεφαρίδες, αδένες που</a:t>
            </a:r>
          </a:p>
          <a:p>
            <a:r>
              <a:rPr lang="el-GR" sz="2600" dirty="0"/>
              <a:t>	εκκρίνουν βλέννα, φαγοκύτταρα)</a:t>
            </a:r>
          </a:p>
          <a:p>
            <a:r>
              <a:rPr lang="el-GR" sz="2600" dirty="0"/>
              <a:t>	- θέρμανση και ύγρανση αέρα</a:t>
            </a:r>
          </a:p>
          <a:p>
            <a:r>
              <a:rPr lang="el-GR" sz="2600" dirty="0"/>
              <a:t>	- ρύθμιση ποσού αέρα που φτάνει στις 	κυψελίδες 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672953" y="1512253"/>
            <a:ext cx="890984" cy="756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672953" y="2520421"/>
            <a:ext cx="890984" cy="588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920331" y="5024507"/>
            <a:ext cx="6415088" cy="9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b="1" dirty="0"/>
              <a:t>Περιλαμβάνει:</a:t>
            </a:r>
            <a:r>
              <a:rPr lang="el-GR" sz="2600" dirty="0"/>
              <a:t> </a:t>
            </a:r>
            <a:r>
              <a:rPr lang="el-GR" sz="2600" dirty="0" err="1"/>
              <a:t>βρογχιόλια</a:t>
            </a:r>
            <a:r>
              <a:rPr lang="el-GR" sz="2600" dirty="0"/>
              <a:t>, κυψελιδικούς σάκους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920332" y="6032675"/>
            <a:ext cx="6433650" cy="9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b="1" dirty="0" err="1"/>
              <a:t>Ρόλος:</a:t>
            </a:r>
            <a:r>
              <a:rPr lang="el-GR" sz="2600" dirty="0" err="1"/>
              <a:t>ανταλλαγή</a:t>
            </a:r>
            <a:r>
              <a:rPr lang="el-GR" sz="2600" dirty="0"/>
              <a:t> αερίων μεταξύ αίματος-αέρα</a:t>
            </a: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V="1">
            <a:off x="3474839" y="5292884"/>
            <a:ext cx="445492" cy="420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3474839" y="5796968"/>
            <a:ext cx="445492" cy="420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15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528" y="252042"/>
            <a:ext cx="6325989" cy="688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23689" y="1008168"/>
            <a:ext cx="0" cy="546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rot="-5400000">
            <a:off x="-483747" y="3751183"/>
            <a:ext cx="1680281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b="1" i="1"/>
              <a:t>Λείοι μύες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2940249" y="1008168"/>
            <a:ext cx="0" cy="45367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 rot="-5400000">
            <a:off x="1328729" y="2995056"/>
            <a:ext cx="2688449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b="1" i="1"/>
              <a:t>Κροσσοί-βλέννα</a:t>
            </a: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1425575" y="1008169"/>
            <a:ext cx="0" cy="6133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 rot="-5400000">
            <a:off x="-185945" y="3580822"/>
            <a:ext cx="2688449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b="1" i="1"/>
              <a:t>Αιμοφόρα αγγεία</a:t>
            </a:r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3742135" y="6553095"/>
            <a:ext cx="0" cy="588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 rot="-5400000">
            <a:off x="2551851" y="6186424"/>
            <a:ext cx="1845976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b="1" i="1"/>
              <a:t>Ανταλλαγή</a:t>
            </a: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2138363" y="1008169"/>
            <a:ext cx="0" cy="34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 rot="-5400000">
            <a:off x="949247" y="2577321"/>
            <a:ext cx="1843641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b="1" i="1"/>
              <a:t>Νεύρωση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Τα έγγραφά μου\Οι εικόνες μου\Respiration\Kross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575" y="924154"/>
            <a:ext cx="8286155" cy="631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Κροσσοί - Βλέννα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1892300"/>
            <a:ext cx="3213100" cy="4673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4900" y="800100"/>
            <a:ext cx="7797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αέρας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φθάνει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μόνο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δύναμη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εισπνοής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4900" y="1587500"/>
            <a:ext cx="5461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διάφραγμα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θωρακικοί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μύες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συσπώνται,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58900" y="1866900"/>
            <a:ext cx="46228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έτσι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διευρύνεται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θωρακική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κοιλότητα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ελαττώνεται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πίεση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πνεύμονες,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81100" y="2971800"/>
            <a:ext cx="43180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905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διεύρυνση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θώρακα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ενισχύεται</a:t>
            </a:r>
          </a:p>
          <a:p>
            <a:pPr>
              <a:lnSpc>
                <a:spcPts val="21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ανύψωση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στέρνου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35100" y="3505200"/>
            <a:ext cx="1041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πλευρών,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57300" y="4051300"/>
            <a:ext cx="43434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905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πίεση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μέσα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  <a:p>
            <a:pPr>
              <a:lnSpc>
                <a:spcPts val="21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ατμοσφαιρική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αέρας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11300" y="4584700"/>
            <a:ext cx="2895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ρέει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πνεύμονες,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Τάξεις μεγεθών στις κυψελίδες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5" name="Text Box 1028"/>
          <p:cNvSpPr txBox="1">
            <a:spLocks noChangeArrowheads="1"/>
          </p:cNvSpPr>
          <p:nvPr/>
        </p:nvSpPr>
        <p:spPr bwMode="auto">
          <a:xfrm>
            <a:off x="1158280" y="1260211"/>
            <a:ext cx="8393816" cy="49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</a:t>
            </a:r>
            <a:r>
              <a:rPr lang="el-GR" sz="2600" b="1" i="1" dirty="0"/>
              <a:t>Διάμετρος κυψελίδων:</a:t>
            </a:r>
            <a:r>
              <a:rPr lang="el-GR" sz="2600" dirty="0"/>
              <a:t> 100-300 μ</a:t>
            </a:r>
            <a:r>
              <a:rPr lang="en-US" sz="2600" dirty="0"/>
              <a:t>m</a:t>
            </a:r>
            <a:endParaRPr lang="el-GR" sz="26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sz="26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</a:t>
            </a:r>
            <a:r>
              <a:rPr lang="el-GR" sz="2600" b="1" i="1" dirty="0"/>
              <a:t>Αριθμός κυψελίδων:</a:t>
            </a:r>
            <a:r>
              <a:rPr lang="el-GR" sz="2600" dirty="0"/>
              <a:t> 300 </a:t>
            </a:r>
            <a:r>
              <a:rPr lang="en-US" sz="2600" dirty="0"/>
              <a:t>x </a:t>
            </a:r>
            <a:r>
              <a:rPr lang="el-GR" sz="2600" dirty="0"/>
              <a:t>10</a:t>
            </a:r>
            <a:r>
              <a:rPr lang="el-GR" sz="2600" baseline="30000" dirty="0"/>
              <a:t>6</a:t>
            </a:r>
            <a:endParaRPr lang="el-GR" sz="26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sz="26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</a:t>
            </a:r>
            <a:r>
              <a:rPr lang="el-GR" sz="2600" b="1" i="1" dirty="0"/>
              <a:t>Επιφάνεια κυψελίδων:</a:t>
            </a:r>
            <a:r>
              <a:rPr lang="el-GR" sz="2600" dirty="0"/>
              <a:t> 60</a:t>
            </a:r>
            <a:r>
              <a:rPr lang="en-US" sz="2600" dirty="0"/>
              <a:t>-80</a:t>
            </a:r>
            <a:r>
              <a:rPr lang="el-GR" sz="2600" dirty="0"/>
              <a:t> </a:t>
            </a:r>
            <a:r>
              <a:rPr lang="en-US" sz="2600" dirty="0"/>
              <a:t>m</a:t>
            </a:r>
            <a:r>
              <a:rPr lang="en-US" sz="2600" baseline="30000" dirty="0"/>
              <a:t>2</a:t>
            </a:r>
            <a:endParaRPr lang="el-GR" sz="2600" baseline="300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sz="26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</a:t>
            </a:r>
            <a:r>
              <a:rPr lang="el-GR" sz="2600" b="1" i="1" dirty="0"/>
              <a:t>Ολική επιφάνεια διάχυσης:</a:t>
            </a:r>
            <a:r>
              <a:rPr lang="el-GR" sz="2600" dirty="0"/>
              <a:t> 40-60 </a:t>
            </a:r>
            <a:r>
              <a:rPr lang="en-US" sz="2600" dirty="0"/>
              <a:t>m</a:t>
            </a:r>
            <a:r>
              <a:rPr lang="en-US" sz="2600" baseline="30000" dirty="0"/>
              <a:t>2</a:t>
            </a:r>
            <a:endParaRPr lang="el-GR" sz="2600" baseline="300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sz="26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</a:t>
            </a:r>
            <a:r>
              <a:rPr lang="el-GR" sz="2600" b="1" i="1" dirty="0"/>
              <a:t>Σε κάθε καρδιακό παλμό</a:t>
            </a:r>
            <a:r>
              <a:rPr lang="el-GR" sz="2600" dirty="0"/>
              <a:t> το τοίχωμα μιας κυψελίδας έρχεται σε επαφή με 2.300 </a:t>
            </a:r>
            <a:r>
              <a:rPr lang="en-US" sz="2600" dirty="0"/>
              <a:t>RBC</a:t>
            </a:r>
            <a:endParaRPr lang="el-GR" sz="2600" dirty="0"/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endParaRPr lang="el-GR" sz="26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</a:t>
            </a:r>
            <a:r>
              <a:rPr lang="el-GR" sz="2600" b="1" i="1" dirty="0"/>
              <a:t>Μήκος τριχοειδών στον πνεύμονα:</a:t>
            </a:r>
            <a:r>
              <a:rPr lang="el-GR" sz="2600" dirty="0"/>
              <a:t> 2.400 </a:t>
            </a:r>
            <a:r>
              <a:rPr lang="en-US" sz="2600" dirty="0"/>
              <a:t>km</a:t>
            </a:r>
            <a:r>
              <a:rPr lang="el-GR" sz="2600" dirty="0"/>
              <a:t> </a:t>
            </a:r>
            <a:endParaRPr lang="el-GR" sz="2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50" descr="E:\15\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96" y="1012837"/>
            <a:ext cx="4273013" cy="58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2051"/>
          <p:cNvSpPr txBox="1">
            <a:spLocks noChangeArrowheads="1"/>
          </p:cNvSpPr>
          <p:nvPr/>
        </p:nvSpPr>
        <p:spPr bwMode="auto">
          <a:xfrm>
            <a:off x="6236891" y="1176197"/>
            <a:ext cx="4315105" cy="5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600" i="1" dirty="0"/>
              <a:t>Τύπου Ι: επιθηλιακά πλακώδη</a:t>
            </a:r>
          </a:p>
        </p:txBody>
      </p:sp>
      <p:sp>
        <p:nvSpPr>
          <p:cNvPr id="19460" name="Text Box 2052"/>
          <p:cNvSpPr txBox="1">
            <a:spLocks noChangeArrowheads="1"/>
          </p:cNvSpPr>
          <p:nvPr/>
        </p:nvSpPr>
        <p:spPr bwMode="auto">
          <a:xfrm>
            <a:off x="6236891" y="1831974"/>
            <a:ext cx="4009430" cy="21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i="1" dirty="0"/>
              <a:t>Τύπου ΙΙ: διάσπαρτα, </a:t>
            </a:r>
          </a:p>
          <a:p>
            <a:r>
              <a:rPr lang="el-GR" sz="2600" i="1" dirty="0"/>
              <a:t>	  κυβικά επιθηλιακά </a:t>
            </a:r>
          </a:p>
          <a:p>
            <a:r>
              <a:rPr lang="el-GR" sz="2600" i="1" dirty="0"/>
              <a:t>	  </a:t>
            </a:r>
            <a:r>
              <a:rPr lang="el-GR" sz="2600" i="1" dirty="0" err="1"/>
              <a:t>επιφανειοδραστικός</a:t>
            </a:r>
            <a:endParaRPr lang="el-GR" sz="2600" i="1" dirty="0"/>
          </a:p>
          <a:p>
            <a:r>
              <a:rPr lang="el-GR" sz="2600" i="1" dirty="0"/>
              <a:t>	  </a:t>
            </a:r>
            <a:r>
              <a:rPr lang="el-GR" sz="2600" i="1" dirty="0" smtClean="0"/>
              <a:t>παράγοντας</a:t>
            </a:r>
            <a:endParaRPr lang="el-GR" sz="2600" i="1" dirty="0"/>
          </a:p>
        </p:txBody>
      </p:sp>
      <p:sp>
        <p:nvSpPr>
          <p:cNvPr id="12293" name="Text Box 2053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Κυψελιδική επιφάνεια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2" name="Text Box 2054"/>
          <p:cNvSpPr txBox="1">
            <a:spLocks noChangeArrowheads="1"/>
          </p:cNvSpPr>
          <p:nvPr/>
        </p:nvSpPr>
        <p:spPr bwMode="auto">
          <a:xfrm>
            <a:off x="4722218" y="1848310"/>
            <a:ext cx="1066845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Κύτταρα</a:t>
            </a:r>
          </a:p>
        </p:txBody>
      </p:sp>
      <p:sp>
        <p:nvSpPr>
          <p:cNvPr id="12295" name="Text Box 2055"/>
          <p:cNvSpPr txBox="1">
            <a:spLocks noChangeArrowheads="1"/>
          </p:cNvSpPr>
          <p:nvPr/>
        </p:nvSpPr>
        <p:spPr bwMode="auto">
          <a:xfrm>
            <a:off x="4633120" y="5376899"/>
            <a:ext cx="1084927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Στιβάδες</a:t>
            </a:r>
          </a:p>
        </p:txBody>
      </p:sp>
      <p:sp>
        <p:nvSpPr>
          <p:cNvPr id="19464" name="AutoShape 2056"/>
          <p:cNvSpPr>
            <a:spLocks/>
          </p:cNvSpPr>
          <p:nvPr/>
        </p:nvSpPr>
        <p:spPr bwMode="auto">
          <a:xfrm>
            <a:off x="6236891" y="1260210"/>
            <a:ext cx="89098" cy="1596267"/>
          </a:xfrm>
          <a:prstGeom prst="lef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  <p:sp>
        <p:nvSpPr>
          <p:cNvPr id="12297" name="AutoShape 2057"/>
          <p:cNvSpPr>
            <a:spLocks/>
          </p:cNvSpPr>
          <p:nvPr/>
        </p:nvSpPr>
        <p:spPr bwMode="auto">
          <a:xfrm>
            <a:off x="6147793" y="4368730"/>
            <a:ext cx="89098" cy="2604435"/>
          </a:xfrm>
          <a:prstGeom prst="leftBrace">
            <a:avLst>
              <a:gd name="adj1" fmla="val 2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  <p:sp>
        <p:nvSpPr>
          <p:cNvPr id="12298" name="Text Box 2058"/>
          <p:cNvSpPr txBox="1">
            <a:spLocks noChangeArrowheads="1"/>
          </p:cNvSpPr>
          <p:nvPr/>
        </p:nvSpPr>
        <p:spPr bwMode="auto">
          <a:xfrm>
            <a:off x="6236891" y="4217038"/>
            <a:ext cx="4544021" cy="258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000" i="1" dirty="0"/>
              <a:t>Κυψελιδικό επιθήλιο</a:t>
            </a:r>
            <a:r>
              <a:rPr lang="en-US" sz="2000" i="1" dirty="0"/>
              <a:t> (0,3 </a:t>
            </a:r>
            <a:r>
              <a:rPr lang="el-GR" sz="2000" i="1" dirty="0"/>
              <a:t>μ</a:t>
            </a:r>
            <a:r>
              <a:rPr lang="en-US" sz="2000" i="1" dirty="0"/>
              <a:t>m</a:t>
            </a:r>
            <a:r>
              <a:rPr lang="el-GR" sz="2000" i="1" dirty="0"/>
              <a:t>) (διατήρηση δομής κυψελίδας)</a:t>
            </a:r>
          </a:p>
          <a:p>
            <a:endParaRPr lang="el-GR" sz="2000" i="1" dirty="0"/>
          </a:p>
          <a:p>
            <a:r>
              <a:rPr lang="el-GR" sz="2000" i="1" dirty="0"/>
              <a:t>Ενδοθήλιο τριχοειδούς (0,2 μ</a:t>
            </a:r>
            <a:r>
              <a:rPr lang="en-US" sz="2000" i="1" dirty="0"/>
              <a:t>m) </a:t>
            </a:r>
            <a:r>
              <a:rPr lang="el-GR" sz="2000" i="1" dirty="0"/>
              <a:t>(περιορίζει το αίμα)</a:t>
            </a:r>
          </a:p>
          <a:p>
            <a:endParaRPr lang="el-GR" sz="2000" i="1" dirty="0"/>
          </a:p>
          <a:p>
            <a:r>
              <a:rPr lang="el-GR" sz="2000" i="1" dirty="0"/>
              <a:t>Διάμεσος συνδετικός ιστός (0,2 μ</a:t>
            </a:r>
            <a:r>
              <a:rPr lang="en-US" sz="2000" i="1" dirty="0"/>
              <a:t>m)</a:t>
            </a:r>
            <a:r>
              <a:rPr lang="el-GR" sz="2000" i="1" dirty="0"/>
              <a:t> </a:t>
            </a:r>
          </a:p>
          <a:p>
            <a:r>
              <a:rPr lang="el-GR" sz="2000" i="1" dirty="0"/>
              <a:t>(</a:t>
            </a:r>
            <a:r>
              <a:rPr lang="el-GR" sz="2000" i="1" dirty="0" err="1"/>
              <a:t>κολλαγόνες</a:t>
            </a:r>
            <a:r>
              <a:rPr lang="el-GR" sz="2000" i="1" dirty="0"/>
              <a:t> και ελαστικές ίνες)</a:t>
            </a:r>
          </a:p>
        </p:txBody>
      </p:sp>
      <p:sp>
        <p:nvSpPr>
          <p:cNvPr id="12299" name="Text Box 2059"/>
          <p:cNvSpPr txBox="1">
            <a:spLocks noChangeArrowheads="1"/>
          </p:cNvSpPr>
          <p:nvPr/>
        </p:nvSpPr>
        <p:spPr bwMode="auto">
          <a:xfrm>
            <a:off x="5791399" y="7141193"/>
            <a:ext cx="3385741" cy="31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n-US" sz="1300" b="1" dirty="0"/>
              <a:t>+ 0,01 </a:t>
            </a:r>
            <a:r>
              <a:rPr lang="el-GR" sz="1300" b="1" dirty="0"/>
              <a:t>μ</a:t>
            </a:r>
            <a:r>
              <a:rPr lang="en-US" sz="1300" b="1" dirty="0"/>
              <a:t>m </a:t>
            </a:r>
            <a:r>
              <a:rPr lang="el-GR" sz="1300" b="1" dirty="0" err="1"/>
              <a:t>επιφανειοδραστικός</a:t>
            </a:r>
            <a:r>
              <a:rPr lang="el-GR" sz="1300" b="1" dirty="0"/>
              <a:t> παράγοντας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7" grpId="0" animBg="1"/>
      <p:bldP spid="12298" grpId="0" autoUpdateAnimBg="0"/>
      <p:bldP spid="122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Επιμέρους λειτουργίες της αναπνοής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83324" y="1474913"/>
            <a:ext cx="9017505" cy="23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Αερισμός</a:t>
            </a:r>
            <a:r>
              <a:rPr lang="el-GR"/>
              <a:t> των πνευμόνων, δηλ. η διακίνηση αέρα μεταξύ της ατμόσφαιρας και των κυψελίδων των πνευμόνων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None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Διάχυση</a:t>
            </a:r>
            <a:r>
              <a:rPr lang="el-GR"/>
              <a:t> Ο2 και </a:t>
            </a:r>
            <a:r>
              <a:rPr lang="en-US"/>
              <a:t>CO2</a:t>
            </a:r>
            <a:r>
              <a:rPr lang="el-GR"/>
              <a:t> μεταξύ των κυψελίδων και του αίματος (απόσταση διάχυσης &lt; 0,2 μ</a:t>
            </a:r>
            <a:r>
              <a:rPr lang="en-US"/>
              <a:t>m</a:t>
            </a:r>
            <a:r>
              <a:rPr lang="el-GR"/>
              <a:t>)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Μεταφορά</a:t>
            </a:r>
            <a:r>
              <a:rPr lang="el-GR"/>
              <a:t> του Ο2 και του </a:t>
            </a:r>
            <a:r>
              <a:rPr lang="en-US"/>
              <a:t>CO2 </a:t>
            </a:r>
            <a:r>
              <a:rPr lang="el-GR"/>
              <a:t>με το αίμα και τα υγρά του σώματος προς και από τα κύτταρα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Ρύθμιση</a:t>
            </a:r>
            <a:r>
              <a:rPr lang="el-GR"/>
              <a:t> του αερισμού των πνευμόνων και άλλων παραμέτρων της αναπνοής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12788" y="1038508"/>
            <a:ext cx="9355336" cy="21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>
                <a:solidFill>
                  <a:srgbClr val="800000"/>
                </a:solidFill>
              </a:rPr>
              <a:t>Αερισμός των πνευμόνων, δηλ. η διακίνηση αέρα μεταξύ της ατμόσφαιρας και των κυψελίδων των πνευμόνων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None/>
            </a:pPr>
            <a:endParaRPr lang="el-GR" b="1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Διάχυση Ο2 και </a:t>
            </a:r>
            <a:r>
              <a:rPr lang="en-US"/>
              <a:t>CO2</a:t>
            </a:r>
            <a:r>
              <a:rPr lang="el-GR"/>
              <a:t> μεταξύ των κυψελίδων και του αίματος (απόσταση διάχυσης &lt; 0,2 μ</a:t>
            </a:r>
            <a:r>
              <a:rPr lang="en-US"/>
              <a:t>m</a:t>
            </a:r>
            <a:r>
              <a:rPr lang="el-GR"/>
              <a:t>)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Μεταφορά του Ο2 και του </a:t>
            </a:r>
            <a:r>
              <a:rPr lang="en-US"/>
              <a:t>CO2 </a:t>
            </a:r>
            <a:r>
              <a:rPr lang="el-GR"/>
              <a:t>με το αίμα και τα υγρά του σώματος προς και από τα κύτταρα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Ρύθμιση του αερισμού των πνευμόνων και άλλων παραμέτρων της αναπνοής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Φυσικές ιδιότητες των πνευμόνων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83324" y="1474914"/>
            <a:ext cx="9017505" cy="23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Ενδοτικότητα = </a:t>
            </a:r>
            <a:r>
              <a:rPr lang="el-GR"/>
              <a:t>η ευκολία με την οποία οι πνεύμονες διατείνονται κάτω από πίεση. Μετρείται ως η μεταβολή του πνευμονικού όγκου προς τη μεταβολή της ενδοπνευμονικής πίεσης (συμμετοχή αναπνευστικών μυών).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None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Ελαστικότητα (ελαστική επαναφορά) = </a:t>
            </a:r>
            <a:r>
              <a:rPr lang="el-GR"/>
              <a:t>η τάση να επιστρέψει στην αρχική του δομή. Χρησιμεύει για την έξοδο του αέρα κατά την εκπνοή (χωρίς κατανάλωση ενέργειας).</a:t>
            </a:r>
            <a:r>
              <a:rPr lang="el-GR" b="1"/>
              <a:t> 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None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/>
              <a:t>Επιφανειακή τάση = </a:t>
            </a:r>
            <a:r>
              <a:rPr lang="el-GR"/>
              <a:t>ασκείται από το υγρό των κυψελίδων. Δημιουργεί μια εσωτερική δύναμη που ασκεί πίεση μέσα στις κυψελίδες.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Ενδοτικότητα, Ελαστικότητα και Υπεζωκότας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5" name="Picture 3" descr="D:\15\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97" y="2100351"/>
            <a:ext cx="6860580" cy="371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127875" y="4165697"/>
            <a:ext cx="2286088" cy="42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000" dirty="0"/>
              <a:t>(ή πλευριτικό υγρό)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Διαπνευμονική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πίεση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81969" y="1008169"/>
            <a:ext cx="7395171" cy="6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/>
              <a:t>Η διαφορά πίεσης μεταξύ του εσωτερικού και του εξωτερικού των πνευμόνων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25459" y="2063012"/>
            <a:ext cx="1622334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alv </a:t>
            </a:r>
            <a:r>
              <a:rPr lang="en-US"/>
              <a:t>- P</a:t>
            </a:r>
            <a:r>
              <a:rPr lang="en-US" baseline="-25000"/>
              <a:t>ip</a:t>
            </a:r>
            <a:endParaRPr lang="el-GR" baseline="-25000"/>
          </a:p>
        </p:txBody>
      </p:sp>
      <p:pic>
        <p:nvPicPr>
          <p:cNvPr id="25605" name="Picture 5" descr="E:\15\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202" y="2630107"/>
            <a:ext cx="4900414" cy="381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E:\15\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91" y="2604435"/>
            <a:ext cx="4115235" cy="394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127875" y="6889152"/>
            <a:ext cx="1968822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dirty="0"/>
              <a:t>* </a:t>
            </a:r>
            <a:r>
              <a:rPr lang="el-GR" dirty="0"/>
              <a:t>πνευμοθώρακας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407310" y="6385067"/>
            <a:ext cx="351328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*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7255034">
            <a:off x="8749692" y="5946597"/>
            <a:ext cx="984831" cy="9281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969467 h 21600"/>
              <a:gd name="T4" fmla="*/ 2147483647 w 21600"/>
              <a:gd name="T5" fmla="*/ 3938893 h 21600"/>
              <a:gd name="T6" fmla="*/ 2147483647 w 21600"/>
              <a:gd name="T7" fmla="*/ 196946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50" grpId="0" autoUpdateAnimBg="0"/>
      <p:bldP spid="102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 l="50600" t="-9221" r="-600" b="9221"/>
          <a:stretch>
            <a:fillRect/>
          </a:stretch>
        </p:blipFill>
        <p:spPr bwMode="auto">
          <a:xfrm>
            <a:off x="5776550" y="2896151"/>
            <a:ext cx="4705512" cy="45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Τα έγγραφά μου\Οι εικόνες μου\Respiration\pneumothorax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6000"/>
          </a:blip>
          <a:srcRect t="11639" b="5905"/>
          <a:stretch>
            <a:fillRect/>
          </a:stretch>
        </p:blipFill>
        <p:spPr bwMode="auto">
          <a:xfrm>
            <a:off x="1748557" y="49009"/>
            <a:ext cx="7133445" cy="41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283" y="3745627"/>
            <a:ext cx="3873927" cy="36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ygeiasthemata.gr/images/apopsis/nikos_panagopoulos/pneumona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506" y="961231"/>
            <a:ext cx="5257800" cy="343773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059906" y="199231"/>
            <a:ext cx="4480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 smtClean="0"/>
              <a:t>πνευμοθώρακας</a:t>
            </a:r>
            <a:endParaRPr lang="el-GR" sz="4800" b="1" dirty="0"/>
          </a:p>
        </p:txBody>
      </p:sp>
      <p:pic>
        <p:nvPicPr>
          <p:cNvPr id="88068" name="Picture 4" descr="http://4.bp.blogspot.com/-0-bFp4Rr6Ps/VLjB6f5YvgI/AAAAAAAABDk/iYqL6XYuZGE/s1600/%CF%80%CE%BD%CE%B5%CF%85%CE%BC%CE%BF%CE%B8%CF%8E%CF%81%CE%B1%CE%BA%CE%B1%CF%82-47808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" y="961231"/>
            <a:ext cx="4876800" cy="3429000"/>
          </a:xfrm>
          <a:prstGeom prst="rect">
            <a:avLst/>
          </a:prstGeom>
          <a:noFill/>
        </p:spPr>
      </p:pic>
      <p:pic>
        <p:nvPicPr>
          <p:cNvPr id="88070" name="Picture 6" descr="Αποτέλεσμα εικόνα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" y="4466431"/>
            <a:ext cx="9829800" cy="309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Μεταβολές των πιέσεων κατά την εισπνοή και εκπνοή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1" name="Picture 3" descr="C:\Τα έγγραφά μου\Οι εικόνες μου\Respiration\pressure-volu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045" y="1082848"/>
            <a:ext cx="8920981" cy="631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12800"/>
            <a:ext cx="3035300" cy="4660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99000" y="1828800"/>
            <a:ext cx="50927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90500" algn="l"/>
                <a:tab pos="2540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εκπνοή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διάφραγμα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χαλαρώνει,</a:t>
            </a:r>
          </a:p>
          <a:p>
            <a:pPr>
              <a:lnSpc>
                <a:spcPts val="2100"/>
              </a:lnSpc>
              <a:tabLst>
                <a:tab pos="1905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θώρακας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επιστρέφει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αρχική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θέση,</a:t>
            </a:r>
          </a:p>
          <a:p>
            <a:pPr>
              <a:lnSpc>
                <a:spcPts val="2100"/>
              </a:lnSpc>
              <a:tabLst>
                <a:tab pos="190500" algn="l"/>
                <a:tab pos="254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αέρας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εξωθείται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έξω.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4900" y="5638800"/>
            <a:ext cx="81280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35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εισπνοή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ενεργητική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γιατί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οφείλεται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σύσπαση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μυών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θώρακα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διαφράγματος,</a:t>
            </a:r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ενώ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εκπνοή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παθητική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γιατί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αποτέλεσμα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χαλάρωσης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μυών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15\1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96" y="1330222"/>
            <a:ext cx="10157222" cy="55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Μεταβολές των πιέσεων κατά την εισπνοή και εκπνοή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Τι επηρεάζει την ενδοτικότητα ?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4591" y="1369897"/>
            <a:ext cx="6693385" cy="344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Διατασιμότητα των πνευμόνων </a:t>
            </a:r>
          </a:p>
          <a:p>
            <a:r>
              <a:rPr lang="el-GR"/>
              <a:t>	πάχυνση των πνευμονικών ιστών = </a:t>
            </a:r>
            <a:r>
              <a:rPr lang="el-GR">
                <a:sym typeface="Symbol" pitchFamily="18" charset="2"/>
              </a:rPr>
              <a:t> ενδοτικότητας</a:t>
            </a:r>
          </a:p>
          <a:p>
            <a:r>
              <a:rPr lang="el-GR">
                <a:sym typeface="Symbol" pitchFamily="18" charset="2"/>
              </a:rPr>
              <a:t>	(πχ. χρόνια βρογχίτιδα)</a:t>
            </a:r>
          </a:p>
          <a:p>
            <a:endParaRPr lang="el-GR">
              <a:sym typeface="Symbol" pitchFamily="18" charset="2"/>
            </a:endParaRPr>
          </a:p>
          <a:p>
            <a:r>
              <a:rPr lang="el-GR" b="1" i="1">
                <a:sym typeface="Symbol" pitchFamily="18" charset="2"/>
              </a:rPr>
              <a:t>Επιφανειακή τάση στην επιφάνεια επαφής ύδατος-αέρα</a:t>
            </a:r>
          </a:p>
          <a:p>
            <a:r>
              <a:rPr lang="el-GR">
                <a:sym typeface="Symbol" pitchFamily="18" charset="2"/>
              </a:rPr>
              <a:t>	επιφανειοδραστικός παράγοντας =  ενδοτικότητας</a:t>
            </a:r>
          </a:p>
          <a:p>
            <a:r>
              <a:rPr lang="el-GR">
                <a:sym typeface="Symbol" pitchFamily="18" charset="2"/>
              </a:rPr>
              <a:t>	(πχ. σύνδρομο αναπνευστικής δυσχέρειας νεογνών</a:t>
            </a:r>
            <a:r>
              <a:rPr lang="en-US">
                <a:sym typeface="Symbol" pitchFamily="18" charset="2"/>
              </a:rPr>
              <a:t>; ARDS</a:t>
            </a:r>
            <a:r>
              <a:rPr lang="el-GR">
                <a:sym typeface="Symbol" pitchFamily="18" charset="2"/>
              </a:rPr>
              <a:t>)</a:t>
            </a:r>
          </a:p>
          <a:p>
            <a:endParaRPr lang="el-GR">
              <a:sym typeface="Symbol" pitchFamily="18" charset="2"/>
            </a:endParaRPr>
          </a:p>
          <a:p>
            <a:r>
              <a:rPr lang="el-GR" b="1" i="1">
                <a:sym typeface="Symbol" pitchFamily="18" charset="2"/>
              </a:rPr>
              <a:t>Αντιστάσεις αεραγωγών</a:t>
            </a:r>
          </a:p>
          <a:p>
            <a:r>
              <a:rPr lang="el-GR">
                <a:sym typeface="Symbol" pitchFamily="18" charset="2"/>
              </a:rPr>
              <a:t>	συστολή λείων μυών αεραγωγών =  ενδοτικότητας</a:t>
            </a:r>
          </a:p>
          <a:p>
            <a:r>
              <a:rPr lang="el-GR">
                <a:sym typeface="Symbol" pitchFamily="18" charset="2"/>
              </a:rPr>
              <a:t>	(πχ. άσθμα)</a:t>
            </a:r>
          </a:p>
          <a:p>
            <a:r>
              <a:rPr lang="el-GR">
                <a:sym typeface="Symbol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Επιφανειοδραστικός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παράγοντας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6394" y="991834"/>
            <a:ext cx="10335419" cy="567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lnSpc>
                <a:spcPct val="95000"/>
              </a:lnSpc>
            </a:pPr>
            <a:r>
              <a:rPr lang="el-GR" sz="2000" dirty="0"/>
              <a:t>Μείγμα λιπιδίων και πρωτεϊνών</a:t>
            </a:r>
          </a:p>
          <a:p>
            <a:pPr>
              <a:lnSpc>
                <a:spcPct val="95000"/>
              </a:lnSpc>
            </a:pPr>
            <a:endParaRPr lang="el-GR" sz="2000" dirty="0"/>
          </a:p>
          <a:p>
            <a:pPr>
              <a:lnSpc>
                <a:spcPct val="95000"/>
              </a:lnSpc>
            </a:pPr>
            <a:r>
              <a:rPr lang="el-GR" sz="2000" dirty="0"/>
              <a:t>Εκκρίνεται από τα </a:t>
            </a:r>
            <a:r>
              <a:rPr lang="el-GR" sz="2000" b="1" dirty="0"/>
              <a:t>επιθηλιακά κύτταρα τύπου ΙΙ</a:t>
            </a:r>
            <a:r>
              <a:rPr lang="el-GR" sz="2000" dirty="0"/>
              <a:t> των κυψελίδων</a:t>
            </a:r>
          </a:p>
          <a:p>
            <a:pPr>
              <a:lnSpc>
                <a:spcPct val="95000"/>
              </a:lnSpc>
            </a:pPr>
            <a:endParaRPr lang="el-GR" sz="2000" dirty="0"/>
          </a:p>
          <a:p>
            <a:pPr>
              <a:lnSpc>
                <a:spcPct val="95000"/>
              </a:lnSpc>
            </a:pPr>
            <a:r>
              <a:rPr lang="el-GR" sz="2000" dirty="0"/>
              <a:t>Σχηματίζει </a:t>
            </a:r>
            <a:r>
              <a:rPr lang="el-GR" sz="2000" b="1" dirty="0" err="1"/>
              <a:t>μονομοριακό</a:t>
            </a:r>
            <a:r>
              <a:rPr lang="el-GR" sz="2000" b="1" dirty="0"/>
              <a:t> στρώμα λιπιδίων</a:t>
            </a:r>
            <a:r>
              <a:rPr lang="el-GR" sz="2000" dirty="0"/>
              <a:t> στις κυψελίδες που </a:t>
            </a:r>
            <a:r>
              <a:rPr lang="el-GR" sz="2000" b="1" dirty="0"/>
              <a:t>μειώνει την επιφανειακή τάση </a:t>
            </a:r>
            <a:r>
              <a:rPr lang="el-GR" sz="2000" b="1" dirty="0">
                <a:sym typeface="Symbol" pitchFamily="18" charset="2"/>
              </a:rPr>
              <a:t></a:t>
            </a:r>
            <a:r>
              <a:rPr lang="el-GR" sz="2000" b="1" dirty="0"/>
              <a:t> </a:t>
            </a:r>
            <a:r>
              <a:rPr lang="el-GR" sz="2000" b="1" dirty="0">
                <a:sym typeface="Symbol" pitchFamily="18" charset="2"/>
              </a:rPr>
              <a:t> </a:t>
            </a:r>
            <a:r>
              <a:rPr lang="el-GR" sz="2000" b="1" dirty="0"/>
              <a:t>ενδοτικότητα </a:t>
            </a:r>
            <a:r>
              <a:rPr lang="el-GR" sz="2000" b="1" dirty="0">
                <a:sym typeface="Symbol" pitchFamily="18" charset="2"/>
              </a:rPr>
              <a:t></a:t>
            </a:r>
            <a:r>
              <a:rPr lang="el-GR" sz="2000" b="1" dirty="0"/>
              <a:t> ευκολότερη </a:t>
            </a:r>
            <a:r>
              <a:rPr lang="el-GR" sz="2000" b="1" dirty="0" err="1"/>
              <a:t>έκπτυξη</a:t>
            </a:r>
            <a:endParaRPr lang="el-GR" sz="2000" b="1" dirty="0"/>
          </a:p>
          <a:p>
            <a:pPr>
              <a:lnSpc>
                <a:spcPct val="95000"/>
              </a:lnSpc>
            </a:pPr>
            <a:endParaRPr lang="el-GR" sz="2000" dirty="0"/>
          </a:p>
          <a:p>
            <a:pPr>
              <a:lnSpc>
                <a:spcPct val="95000"/>
              </a:lnSpc>
            </a:pPr>
            <a:r>
              <a:rPr lang="el-GR" sz="2000" b="1" dirty="0" err="1"/>
              <a:t>Φωσφολιπίδια</a:t>
            </a:r>
            <a:r>
              <a:rPr lang="el-GR" sz="2000" b="1" dirty="0"/>
              <a:t>: 80-90 %</a:t>
            </a:r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 err="1"/>
              <a:t>φωσφατιδυλοχολίνη</a:t>
            </a:r>
            <a:r>
              <a:rPr lang="el-GR" sz="2000" dirty="0"/>
              <a:t> (70-80%) [μείωση επιφανειακής τάσης]</a:t>
            </a:r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 err="1"/>
              <a:t>φωσφατιδυλογλυκερόλη</a:t>
            </a:r>
            <a:r>
              <a:rPr lang="el-GR" sz="2000" dirty="0"/>
              <a:t> (10%) </a:t>
            </a:r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 err="1"/>
              <a:t>φωσφατιδυλοϊνοσιτόλη</a:t>
            </a:r>
            <a:r>
              <a:rPr lang="el-GR" sz="2000" dirty="0"/>
              <a:t> (3%)</a:t>
            </a:r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 err="1"/>
              <a:t>φωσφατιδυλοαιθανολαμίνη</a:t>
            </a:r>
            <a:r>
              <a:rPr lang="el-GR" sz="2000" dirty="0"/>
              <a:t> (3%)</a:t>
            </a:r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ουδέτερα λιπίδια – χοληστερόλη (10%) [αύξηση ρευστότητας]</a:t>
            </a:r>
          </a:p>
          <a:p>
            <a:pPr>
              <a:lnSpc>
                <a:spcPct val="95000"/>
              </a:lnSpc>
            </a:pPr>
            <a:endParaRPr lang="el-GR" sz="2000" dirty="0"/>
          </a:p>
          <a:p>
            <a:pPr>
              <a:lnSpc>
                <a:spcPct val="95000"/>
              </a:lnSpc>
            </a:pPr>
            <a:r>
              <a:rPr lang="el-GR" sz="2000" b="1" dirty="0"/>
              <a:t>Πρωτεΐνες: 10-20 %</a:t>
            </a:r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 err="1"/>
              <a:t>ανοσοσφαιρίνες</a:t>
            </a:r>
            <a:r>
              <a:rPr lang="el-GR" sz="2000" dirty="0"/>
              <a:t> </a:t>
            </a:r>
            <a:r>
              <a:rPr lang="en-US" sz="2000" dirty="0"/>
              <a:t>G</a:t>
            </a:r>
            <a:endParaRPr lang="el-GR" sz="2000" dirty="0"/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 err="1"/>
              <a:t>αλβουμίνες</a:t>
            </a:r>
            <a:r>
              <a:rPr lang="el-GR" sz="2000" dirty="0"/>
              <a:t> </a:t>
            </a:r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υδρόφιλες </a:t>
            </a:r>
            <a:r>
              <a:rPr lang="en-US" sz="2000" dirty="0"/>
              <a:t>SP-A (50%)</a:t>
            </a:r>
            <a:r>
              <a:rPr lang="el-GR" sz="2000" dirty="0"/>
              <a:t> και</a:t>
            </a:r>
            <a:r>
              <a:rPr lang="en-US" sz="2000" dirty="0"/>
              <a:t> SP-D</a:t>
            </a:r>
            <a:r>
              <a:rPr lang="el-GR" sz="2000" dirty="0"/>
              <a:t> (49%) [ομοιόσταση ΕΠ/άμυνα]</a:t>
            </a:r>
          </a:p>
          <a:p>
            <a:pPr lvl="3">
              <a:lnSpc>
                <a:spcPct val="95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υδρόφοβες </a:t>
            </a:r>
            <a:r>
              <a:rPr lang="en-US" sz="2000" dirty="0"/>
              <a:t>SP-B (1%) </a:t>
            </a:r>
            <a:r>
              <a:rPr lang="el-GR" sz="2000" dirty="0"/>
              <a:t>και </a:t>
            </a:r>
            <a:r>
              <a:rPr lang="en-US" sz="2000" dirty="0"/>
              <a:t>SP-C (1%)</a:t>
            </a:r>
            <a:r>
              <a:rPr lang="el-GR" sz="2000" dirty="0"/>
              <a:t> [κατανομή/</a:t>
            </a:r>
            <a:r>
              <a:rPr lang="el-GR" sz="2000" dirty="0" err="1"/>
              <a:t>διάταξη</a:t>
            </a:r>
            <a:r>
              <a:rPr lang="el-GR" sz="2000" dirty="0"/>
              <a:t> λιπιδίων]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050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Λειτουργίες </a:t>
            </a: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Επιφανειοδραστικού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Παράγοντα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7" name="Text Box 2051"/>
          <p:cNvSpPr txBox="1">
            <a:spLocks noChangeArrowheads="1"/>
          </p:cNvSpPr>
          <p:nvPr/>
        </p:nvSpPr>
        <p:spPr bwMode="auto">
          <a:xfrm>
            <a:off x="267296" y="1008168"/>
            <a:ext cx="10157222" cy="544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endParaRPr lang="en-US" sz="2600" b="1" i="1" dirty="0">
              <a:solidFill>
                <a:srgbClr val="800000"/>
              </a:solidFill>
            </a:endParaRPr>
          </a:p>
          <a:p>
            <a:r>
              <a:rPr lang="el-GR" sz="2000" b="1" i="1" dirty="0">
                <a:solidFill>
                  <a:srgbClr val="800000"/>
                </a:solidFill>
              </a:rPr>
              <a:t>Βιοφυσικές λειτουργίες</a:t>
            </a:r>
            <a:endParaRPr lang="en-US" sz="2000" b="1" i="1" dirty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Ενισχύει τη διαστολή των πνευμόνων κατά την εισπνοή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Αποτρέπει την σύμπτωση των κυψελίδων κατά την εκπνοή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Αποτρέπει το πνευμονικό οίδημα εξισορροπώντας τις υδροστατικές δυνάμεις διήθησης των υγρών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i="1" dirty="0"/>
              <a:t>Σταθεροποιεί τους μικρούς αεραγωγούς</a:t>
            </a:r>
            <a:r>
              <a:rPr lang="el-GR" sz="2000" dirty="0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Διευκολύνει τη μεταφορά βλέννας, σωματιδίων και κυτταρικών υπολειμμάτων από τις κυψελίδες στους μεγάλους αεραγωγούς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Μετακινεί σωματίδια &lt;6 μ</a:t>
            </a:r>
            <a:r>
              <a:rPr lang="en-US" sz="2000" dirty="0"/>
              <a:t>m</a:t>
            </a:r>
            <a:r>
              <a:rPr lang="el-GR" sz="2000" dirty="0"/>
              <a:t>  κάτω από το επιθηλιακό υγρό</a:t>
            </a:r>
          </a:p>
          <a:p>
            <a:endParaRPr lang="el-GR" sz="2000" dirty="0"/>
          </a:p>
          <a:p>
            <a:r>
              <a:rPr lang="el-GR" sz="2000" b="1" i="1" dirty="0">
                <a:solidFill>
                  <a:srgbClr val="800000"/>
                </a:solidFill>
              </a:rPr>
              <a:t>Ανοσολογικές λειτουργίες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Καταστολή πολλαπλασιασμού και παραγωγής </a:t>
            </a:r>
            <a:r>
              <a:rPr lang="en-US" sz="2000" dirty="0" err="1"/>
              <a:t>Ig</a:t>
            </a:r>
            <a:r>
              <a:rPr lang="el-GR" sz="2000" dirty="0"/>
              <a:t> από λεμφοκύτταρα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Αναστολή έκκρισης </a:t>
            </a:r>
            <a:r>
              <a:rPr lang="el-GR" sz="2000" dirty="0" err="1"/>
              <a:t>κυτταροκινών</a:t>
            </a:r>
            <a:r>
              <a:rPr lang="el-GR" sz="2000" dirty="0"/>
              <a:t> από </a:t>
            </a:r>
            <a:r>
              <a:rPr lang="el-GR" sz="2000" dirty="0" err="1"/>
              <a:t>μακροφάγα</a:t>
            </a:r>
            <a:endParaRPr lang="el-GR" sz="20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000" dirty="0"/>
              <a:t>Εξουδετέρωση ελευθέρων ριζών και δραστικών ενώσεων Ο</a:t>
            </a:r>
            <a:r>
              <a:rPr lang="el-GR" sz="2000" baseline="-25000" dirty="0"/>
              <a:t>2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n-US" sz="2000" dirty="0"/>
              <a:t>SP-A</a:t>
            </a:r>
            <a:r>
              <a:rPr lang="el-GR" sz="2000" dirty="0"/>
              <a:t> &amp;</a:t>
            </a:r>
            <a:r>
              <a:rPr lang="en-US" sz="2000" dirty="0"/>
              <a:t> SP-D</a:t>
            </a:r>
            <a:r>
              <a:rPr lang="el-GR" sz="2000" dirty="0"/>
              <a:t>: συμμετέχουν στην φαγοκυττάρωση, χημειοτακτισμό, </a:t>
            </a:r>
            <a:r>
              <a:rPr lang="el-GR" sz="2000" dirty="0" err="1"/>
              <a:t>οψωνισμό</a:t>
            </a:r>
            <a:r>
              <a:rPr lang="el-GR" sz="2000" dirty="0"/>
              <a:t> μικροοργανισμών και δεσμεύουν </a:t>
            </a:r>
            <a:r>
              <a:rPr lang="el-GR" sz="2000" dirty="0" err="1"/>
              <a:t>βακτηριακές</a:t>
            </a:r>
            <a:r>
              <a:rPr lang="el-GR" sz="2000" dirty="0"/>
              <a:t> τοξίνες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:\11415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347" y="0"/>
            <a:ext cx="597145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16029" y="1512253"/>
            <a:ext cx="2335122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b="1" i="1"/>
              <a:t>Φυσιολογικό νεογνό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5108521"/>
            <a:ext cx="3296642" cy="171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sz="2600" b="1" i="1" dirty="0"/>
              <a:t>Πρόωρο νεογνό με </a:t>
            </a:r>
            <a:r>
              <a:rPr lang="en-US" sz="2600" b="1" i="1" dirty="0"/>
              <a:t>RDS </a:t>
            </a:r>
            <a:r>
              <a:rPr lang="el-GR" sz="2600" b="1" i="1" dirty="0"/>
              <a:t>ή «ασθένεια υαλώδους μεμβράνης» 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 rot="8997518">
            <a:off x="8731647" y="1596266"/>
            <a:ext cx="1069181" cy="25437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472225 h 21600"/>
              <a:gd name="T4" fmla="*/ 2147483647 w 21600"/>
              <a:gd name="T5" fmla="*/ 208944194 h 21600"/>
              <a:gd name="T6" fmla="*/ 2147483647 w 21600"/>
              <a:gd name="T7" fmla="*/ 1044722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 rot="8997518">
            <a:off x="8731647" y="4954496"/>
            <a:ext cx="1069181" cy="254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470596 h 21600"/>
              <a:gd name="T4" fmla="*/ 2147483647 w 21600"/>
              <a:gd name="T5" fmla="*/ 208940426 h 21600"/>
              <a:gd name="T6" fmla="*/ 2147483647 w 21600"/>
              <a:gd name="T7" fmla="*/ 1044705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731647" y="5558929"/>
            <a:ext cx="2154770" cy="13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000" b="1" dirty="0"/>
              <a:t>&lt;34 εβδομάδων</a:t>
            </a:r>
          </a:p>
          <a:p>
            <a:r>
              <a:rPr lang="el-GR" sz="2000" b="1" dirty="0"/>
              <a:t> </a:t>
            </a:r>
          </a:p>
          <a:p>
            <a:r>
              <a:rPr lang="el-GR" sz="2000" b="1" dirty="0"/>
              <a:t>~</a:t>
            </a:r>
            <a:r>
              <a:rPr lang="en-US" sz="2000" b="1" dirty="0" err="1"/>
              <a:t>Survanta</a:t>
            </a:r>
            <a:r>
              <a:rPr lang="en-US" sz="2000" b="1" dirty="0"/>
              <a:t> </a:t>
            </a:r>
            <a:r>
              <a:rPr lang="el-GR" sz="2000" b="1" dirty="0" err="1"/>
              <a:t>ε.τ</a:t>
            </a:r>
            <a:r>
              <a:rPr lang="el-GR" sz="2000" b="1" dirty="0"/>
              <a:t>.</a:t>
            </a:r>
          </a:p>
          <a:p>
            <a:r>
              <a:rPr lang="el-GR" sz="2000" b="1" dirty="0" err="1"/>
              <a:t>κορτικοστεροειδή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810452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 eaLnBrk="0" hangingPunct="0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Αντιστάσεις αεραγωγών κατά την αναπνοή </a:t>
            </a: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336476" y="1848309"/>
            <a:ext cx="8886229" cy="9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815" tIns="58407" rIns="116815" bIns="58407">
            <a:spAutoFit/>
          </a:bodyPr>
          <a:lstStyle/>
          <a:p>
            <a:r>
              <a:rPr lang="en-US" sz="2600" dirty="0"/>
              <a:t> </a:t>
            </a:r>
            <a:r>
              <a:rPr lang="el-GR" sz="2600" u="sng" dirty="0"/>
              <a:t>αλληλεπιδράσεις μορίων αερίου </a:t>
            </a:r>
            <a:r>
              <a:rPr lang="en-US" sz="2600" u="sng" dirty="0"/>
              <a:t>x</a:t>
            </a:r>
            <a:r>
              <a:rPr lang="el-GR" sz="2600" u="sng" dirty="0"/>
              <a:t> </a:t>
            </a:r>
            <a:r>
              <a:rPr lang="el-GR" sz="2600" u="sng" dirty="0" smtClean="0"/>
              <a:t>μήκος διαδρομής</a:t>
            </a:r>
            <a:endParaRPr lang="el-GR" sz="2600" u="sng" dirty="0"/>
          </a:p>
          <a:p>
            <a:r>
              <a:rPr lang="el-GR" sz="2600" dirty="0"/>
              <a:t>		ακτίνα αεραγωγού </a:t>
            </a:r>
            <a:r>
              <a:rPr lang="el-GR" sz="2600" b="1" baseline="30000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801887" y="3276547"/>
            <a:ext cx="9106603" cy="288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n-US" sz="2000" b="1" dirty="0"/>
              <a:t>R </a:t>
            </a:r>
            <a:r>
              <a:rPr lang="el-GR" sz="2000" b="1" dirty="0"/>
              <a:t>εξαρτάται:</a:t>
            </a:r>
            <a:r>
              <a:rPr lang="el-GR" sz="2000" dirty="0"/>
              <a:t> </a:t>
            </a:r>
            <a:endParaRPr lang="en-US" sz="2000" dirty="0"/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l-GR" sz="2000" b="1" i="1" dirty="0"/>
              <a:t>φυσικούς παράγοντες</a:t>
            </a:r>
            <a:r>
              <a:rPr lang="el-GR" sz="2000" dirty="0"/>
              <a:t> (πχ μεγέθυνση θωρακικής κοιλότητας</a:t>
            </a:r>
            <a:r>
              <a:rPr lang="en-US" sz="2000" dirty="0"/>
              <a:t>,</a:t>
            </a:r>
            <a:r>
              <a:rPr lang="el-GR" sz="2000" dirty="0"/>
              <a:t> </a:t>
            </a:r>
            <a:r>
              <a:rPr lang="el-GR" sz="2000" dirty="0" err="1"/>
              <a:t>διαπνευμονική</a:t>
            </a:r>
            <a:r>
              <a:rPr lang="el-GR" sz="2000" dirty="0"/>
              <a:t> πίεση, ελαστικότητα ινών που περιβάλλουν τις κυψελίδες)</a:t>
            </a:r>
            <a:endParaRPr lang="en-US" sz="2000" dirty="0"/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endParaRPr lang="el-GR" sz="2000" dirty="0"/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l-GR" sz="2000" b="1" i="1" dirty="0"/>
              <a:t>νευρικούς παράγοντες</a:t>
            </a:r>
            <a:r>
              <a:rPr lang="el-GR" sz="2000" dirty="0"/>
              <a:t> (ΑΝΣ, συμπαθητικοί </a:t>
            </a:r>
            <a:r>
              <a:rPr lang="el-GR" sz="2000" dirty="0" err="1"/>
              <a:t>αδρενεργικοί</a:t>
            </a:r>
            <a:r>
              <a:rPr lang="el-GR" sz="2000" dirty="0"/>
              <a:t> νευρώνες προκαλούν χαλάρωση των λείων μυών των αεραγωγών, διεύρυνση τους και  ελάττωση της </a:t>
            </a:r>
            <a:r>
              <a:rPr lang="en-US" sz="2000" dirty="0"/>
              <a:t>R</a:t>
            </a:r>
            <a:r>
              <a:rPr lang="el-GR" sz="2000" dirty="0"/>
              <a:t>  = παρασυμπαθητικοί </a:t>
            </a:r>
            <a:r>
              <a:rPr lang="el-GR" sz="2000" dirty="0" err="1"/>
              <a:t>χοληνεργικοί</a:t>
            </a:r>
            <a:r>
              <a:rPr lang="el-GR" sz="2000" dirty="0"/>
              <a:t> νευρώνες)</a:t>
            </a:r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endParaRPr lang="en-US" sz="2000" i="1" dirty="0"/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l-GR" sz="2000" b="1" i="1" dirty="0"/>
              <a:t>χημικούς παράγοντες</a:t>
            </a:r>
            <a:r>
              <a:rPr lang="el-GR" sz="2000" dirty="0"/>
              <a:t> (η αδρεναλίνη προκαλεί διεύρυνση των αεραγωγών)</a:t>
            </a:r>
            <a:r>
              <a:rPr lang="en-US" sz="2000" dirty="0"/>
              <a:t> </a:t>
            </a:r>
            <a:r>
              <a:rPr lang="el-GR" sz="2000" dirty="0"/>
              <a:t> 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534591" y="1092183"/>
            <a:ext cx="5318393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Ι. Ολική αντίσταση </a:t>
            </a:r>
            <a:r>
              <a:rPr lang="en-US" b="1" i="1"/>
              <a:t>(R) </a:t>
            </a:r>
            <a:r>
              <a:rPr lang="el-GR" b="1" i="1"/>
              <a:t>αεραγωγών στη ροή του αέρα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810452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 eaLnBrk="0" hangingPunct="0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Αντιστάσεις αεραγωγών κατά την αναπνοή </a:t>
            </a: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36476" y="1848309"/>
            <a:ext cx="8276629" cy="5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815" tIns="58407" rIns="116815" bIns="58407">
            <a:spAutoFit/>
          </a:bodyPr>
          <a:lstStyle/>
          <a:p>
            <a:r>
              <a:rPr lang="en-US" sz="2600" dirty="0"/>
              <a:t> </a:t>
            </a:r>
            <a:r>
              <a:rPr lang="el-GR" sz="2600" dirty="0"/>
              <a:t>σημαντικός ο ρόλος της τοπικής συγκέντρωσης </a:t>
            </a:r>
            <a:r>
              <a:rPr lang="en-US" sz="2600" dirty="0"/>
              <a:t>CO2</a:t>
            </a:r>
            <a:endParaRPr lang="el-GR" sz="2600" b="1" baseline="30000" dirty="0">
              <a:solidFill>
                <a:srgbClr val="8000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69181" y="2688449"/>
            <a:ext cx="7573368" cy="9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b="1" dirty="0"/>
              <a:t>Παράγοντες που ελέγχουν την αντίσταση των κυψελίδων</a:t>
            </a:r>
            <a:endParaRPr lang="en-US" sz="2600" b="1" i="1" dirty="0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34591" y="1092183"/>
            <a:ext cx="5091536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Ι</a:t>
            </a:r>
            <a:r>
              <a:rPr lang="en-US" b="1" i="1"/>
              <a:t>I</a:t>
            </a:r>
            <a:r>
              <a:rPr lang="el-GR" b="1" i="1"/>
              <a:t>. </a:t>
            </a:r>
            <a:r>
              <a:rPr lang="en-US" b="1" i="1"/>
              <a:t>T</a:t>
            </a:r>
            <a:r>
              <a:rPr lang="el-GR" b="1" i="1"/>
              <a:t>οπική αντίσταση κυψελίδων στη ροή του αέρα</a:t>
            </a:r>
          </a:p>
        </p:txBody>
      </p:sp>
      <p:graphicFrame>
        <p:nvGraphicFramePr>
          <p:cNvPr id="42079" name="Group 95"/>
          <p:cNvGraphicFramePr>
            <a:graphicFrameLocks noGrp="1"/>
          </p:cNvGraphicFramePr>
          <p:nvPr/>
        </p:nvGraphicFramePr>
        <p:xfrm>
          <a:off x="1247378" y="3704430"/>
          <a:ext cx="7127876" cy="3589049"/>
        </p:xfrm>
        <a:graphic>
          <a:graphicData uri="http://schemas.openxmlformats.org/drawingml/2006/table">
            <a:tbl>
              <a:tblPr/>
              <a:tblGrid>
                <a:gridCol w="2940249"/>
                <a:gridCol w="4187627"/>
              </a:tblGrid>
              <a:tr h="705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Αποτέλεσμα</a:t>
                      </a:r>
                    </a:p>
                  </a:txBody>
                  <a:tcPr marL="106918" marR="106918" marT="50414" marB="504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Παράγοντας</a:t>
                      </a:r>
                    </a:p>
                  </a:txBody>
                  <a:tcPr marL="106918" marR="106918" marT="50414" marB="504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Σύσπαση</a:t>
                      </a:r>
                    </a:p>
                  </a:txBody>
                  <a:tcPr marL="106918" marR="106918" marT="50414" marB="504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Ισταμίνη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Παρασυμπαθητικά νεύρα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Μείωση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CO2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6918" marR="106918" marT="50414" marB="504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Χαλάρωση</a:t>
                      </a:r>
                    </a:p>
                  </a:txBody>
                  <a:tcPr marL="106918" marR="106918" marT="50414" marB="504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Αδρεναλίνη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Συμπαθητικά νεύρα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Αύξηση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Ο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marL="106918" marR="106918" marT="50414" marB="504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26"/>
          <p:cNvSpPr txBox="1">
            <a:spLocks noChangeArrowheads="1"/>
          </p:cNvSpPr>
          <p:nvPr/>
        </p:nvSpPr>
        <p:spPr bwMode="auto">
          <a:xfrm>
            <a:off x="1" y="0"/>
            <a:ext cx="10691812" cy="82584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 lIns="116815" tIns="58407" rIns="116815" bIns="58407">
            <a:spAutoFit/>
          </a:bodyPr>
          <a:lstStyle/>
          <a:p>
            <a:pPr algn="ctr" eaLnBrk="0" hangingPunct="0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Όγκοι </a:t>
            </a:r>
            <a:r>
              <a:rPr lang="el-GR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και χωρητικότητες των πνευμόνων - </a:t>
            </a:r>
            <a:r>
              <a:rPr lang="el-GR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Σπιρομέτρηση</a:t>
            </a:r>
            <a:endParaRPr lang="el-GR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67" name="Text Box 1028"/>
          <p:cNvSpPr txBox="1">
            <a:spLocks noChangeArrowheads="1"/>
          </p:cNvSpPr>
          <p:nvPr/>
        </p:nvSpPr>
        <p:spPr bwMode="auto">
          <a:xfrm>
            <a:off x="334119" y="945159"/>
            <a:ext cx="10157222" cy="159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400" b="1" dirty="0"/>
              <a:t>Μετρούμε:</a:t>
            </a:r>
            <a:r>
              <a:rPr lang="el-GR" sz="2400" dirty="0"/>
              <a:t> - όγκο εισπνεόμενου αέρα (</a:t>
            </a:r>
            <a:r>
              <a:rPr lang="en-US" sz="2400" dirty="0" err="1"/>
              <a:t>lt</a:t>
            </a:r>
            <a:r>
              <a:rPr lang="en-US" sz="2400" dirty="0"/>
              <a:t>)</a:t>
            </a:r>
            <a:endParaRPr lang="el-GR" sz="2400" dirty="0"/>
          </a:p>
          <a:p>
            <a:r>
              <a:rPr lang="en-US" sz="2400" dirty="0"/>
              <a:t>	     </a:t>
            </a:r>
            <a:r>
              <a:rPr lang="el-GR" sz="2400" dirty="0"/>
              <a:t> - ροή αέρα (</a:t>
            </a:r>
            <a:r>
              <a:rPr lang="en-US" sz="2400" dirty="0" err="1"/>
              <a:t>lt</a:t>
            </a:r>
            <a:r>
              <a:rPr lang="en-US" sz="2400" dirty="0"/>
              <a:t>/sec</a:t>
            </a:r>
            <a:r>
              <a:rPr lang="el-GR" sz="2400" dirty="0"/>
              <a:t>)</a:t>
            </a:r>
          </a:p>
          <a:p>
            <a:r>
              <a:rPr lang="el-GR" sz="2400" b="1" dirty="0"/>
              <a:t>Χρήσιμη μέτρηση:</a:t>
            </a:r>
            <a:r>
              <a:rPr lang="el-GR" sz="2400" dirty="0"/>
              <a:t> ταχέως </a:t>
            </a:r>
            <a:r>
              <a:rPr lang="el-GR" sz="2400" dirty="0" err="1"/>
              <a:t>εκπνεόμενος</a:t>
            </a:r>
            <a:r>
              <a:rPr lang="el-GR" sz="2400" dirty="0"/>
              <a:t> όγκος σε 1 </a:t>
            </a:r>
            <a:r>
              <a:rPr lang="en-US" sz="2400" dirty="0"/>
              <a:t>sec</a:t>
            </a:r>
            <a:r>
              <a:rPr lang="el-GR" sz="2400" dirty="0"/>
              <a:t> (</a:t>
            </a:r>
            <a:r>
              <a:rPr lang="en-US" sz="2400" dirty="0"/>
              <a:t>FEV1) (</a:t>
            </a:r>
            <a:r>
              <a:rPr lang="el-GR" sz="2400" dirty="0"/>
              <a:t>συνήθως το 80% της ζωτικής χωρητικότητας) </a:t>
            </a:r>
          </a:p>
        </p:txBody>
      </p:sp>
      <p:pic>
        <p:nvPicPr>
          <p:cNvPr id="36868" name="Picture 1029" descr="E:\15\1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8" y="2637632"/>
            <a:ext cx="9355336" cy="45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1030"/>
          <p:cNvSpPr txBox="1">
            <a:spLocks noChangeArrowheads="1"/>
          </p:cNvSpPr>
          <p:nvPr/>
        </p:nvSpPr>
        <p:spPr bwMode="auto">
          <a:xfrm>
            <a:off x="5861935" y="3822639"/>
            <a:ext cx="1202523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300" dirty="0"/>
              <a:t>3000 </a:t>
            </a:r>
            <a:r>
              <a:rPr lang="en-US" sz="2300" dirty="0"/>
              <a:t>ml</a:t>
            </a:r>
            <a:endParaRPr lang="el-GR" sz="2300" dirty="0"/>
          </a:p>
        </p:txBody>
      </p:sp>
      <p:sp>
        <p:nvSpPr>
          <p:cNvPr id="39943" name="Text Box 1031"/>
          <p:cNvSpPr txBox="1">
            <a:spLocks noChangeArrowheads="1"/>
          </p:cNvSpPr>
          <p:nvPr/>
        </p:nvSpPr>
        <p:spPr bwMode="auto">
          <a:xfrm>
            <a:off x="5048912" y="5645277"/>
            <a:ext cx="1202523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sz="2300" dirty="0"/>
              <a:t>15</a:t>
            </a:r>
            <a:r>
              <a:rPr lang="el-GR" sz="2300" dirty="0"/>
              <a:t>00 </a:t>
            </a:r>
            <a:r>
              <a:rPr lang="en-US" sz="2300" dirty="0"/>
              <a:t>ml</a:t>
            </a:r>
            <a:endParaRPr lang="el-GR" sz="2300" dirty="0"/>
          </a:p>
        </p:txBody>
      </p:sp>
      <p:sp>
        <p:nvSpPr>
          <p:cNvPr id="39944" name="Text Box 1032"/>
          <p:cNvSpPr txBox="1">
            <a:spLocks noChangeArrowheads="1"/>
          </p:cNvSpPr>
          <p:nvPr/>
        </p:nvSpPr>
        <p:spPr bwMode="auto">
          <a:xfrm>
            <a:off x="9058342" y="5141193"/>
            <a:ext cx="1202523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sz="2300" dirty="0"/>
              <a:t>6</a:t>
            </a:r>
            <a:r>
              <a:rPr lang="el-GR" sz="2300" dirty="0"/>
              <a:t>000 </a:t>
            </a:r>
            <a:r>
              <a:rPr lang="en-US" sz="2300" dirty="0"/>
              <a:t>ml</a:t>
            </a:r>
            <a:endParaRPr lang="el-GR" sz="2300" dirty="0"/>
          </a:p>
        </p:txBody>
      </p:sp>
      <p:sp>
        <p:nvSpPr>
          <p:cNvPr id="39945" name="Text Box 1033"/>
          <p:cNvSpPr txBox="1">
            <a:spLocks noChangeArrowheads="1"/>
          </p:cNvSpPr>
          <p:nvPr/>
        </p:nvSpPr>
        <p:spPr bwMode="auto">
          <a:xfrm>
            <a:off x="6949679" y="6317389"/>
            <a:ext cx="1202523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sz="2300" dirty="0"/>
              <a:t>25</a:t>
            </a:r>
            <a:r>
              <a:rPr lang="el-GR" sz="2300" dirty="0"/>
              <a:t>00 </a:t>
            </a:r>
            <a:r>
              <a:rPr lang="en-US" sz="2300" dirty="0"/>
              <a:t>ml</a:t>
            </a:r>
            <a:endParaRPr lang="el-GR" sz="2300" dirty="0"/>
          </a:p>
        </p:txBody>
      </p:sp>
      <p:sp>
        <p:nvSpPr>
          <p:cNvPr id="39946" name="Text Box 1034"/>
          <p:cNvSpPr txBox="1">
            <a:spLocks noChangeArrowheads="1"/>
          </p:cNvSpPr>
          <p:nvPr/>
        </p:nvSpPr>
        <p:spPr bwMode="auto">
          <a:xfrm>
            <a:off x="8018860" y="4620772"/>
            <a:ext cx="1202523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sz="2300" dirty="0"/>
              <a:t>50</a:t>
            </a:r>
            <a:r>
              <a:rPr lang="el-GR" sz="2300" dirty="0"/>
              <a:t>00 </a:t>
            </a:r>
            <a:r>
              <a:rPr lang="en-US" sz="2300" dirty="0"/>
              <a:t>ml</a:t>
            </a:r>
            <a:endParaRPr lang="el-GR" sz="2300" dirty="0"/>
          </a:p>
        </p:txBody>
      </p:sp>
      <p:sp>
        <p:nvSpPr>
          <p:cNvPr id="39947" name="Text Box 1035"/>
          <p:cNvSpPr txBox="1">
            <a:spLocks noChangeArrowheads="1"/>
          </p:cNvSpPr>
          <p:nvPr/>
        </p:nvSpPr>
        <p:spPr bwMode="auto">
          <a:xfrm>
            <a:off x="5048912" y="6401403"/>
            <a:ext cx="1202523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sz="2300" dirty="0"/>
              <a:t>10</a:t>
            </a:r>
            <a:r>
              <a:rPr lang="el-GR" sz="2300" dirty="0"/>
              <a:t>00 </a:t>
            </a:r>
            <a:r>
              <a:rPr lang="en-US" sz="2300" dirty="0"/>
              <a:t>ml</a:t>
            </a:r>
            <a:endParaRPr lang="el-GR" sz="2300" dirty="0"/>
          </a:p>
        </p:txBody>
      </p:sp>
      <p:sp>
        <p:nvSpPr>
          <p:cNvPr id="39949" name="Text Box 1037"/>
          <p:cNvSpPr txBox="1">
            <a:spLocks noChangeArrowheads="1"/>
          </p:cNvSpPr>
          <p:nvPr/>
        </p:nvSpPr>
        <p:spPr bwMode="auto">
          <a:xfrm>
            <a:off x="6949679" y="4284716"/>
            <a:ext cx="1202523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sz="2300" dirty="0"/>
              <a:t>35</a:t>
            </a:r>
            <a:r>
              <a:rPr lang="el-GR" sz="2300" dirty="0"/>
              <a:t>00 </a:t>
            </a:r>
            <a:r>
              <a:rPr lang="en-US" sz="2300" dirty="0"/>
              <a:t>ml</a:t>
            </a:r>
            <a:endParaRPr lang="el-GR" sz="2300" dirty="0"/>
          </a:p>
        </p:txBody>
      </p:sp>
      <p:sp>
        <p:nvSpPr>
          <p:cNvPr id="36876" name="Text Box 1038"/>
          <p:cNvSpPr txBox="1">
            <a:spLocks noChangeArrowheads="1"/>
          </p:cNvSpPr>
          <p:nvPr/>
        </p:nvSpPr>
        <p:spPr bwMode="auto">
          <a:xfrm>
            <a:off x="6058694" y="1596267"/>
            <a:ext cx="215321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  <p:bldP spid="39943" grpId="0" autoUpdateAnimBg="0"/>
      <p:bldP spid="39944" grpId="0" autoUpdateAnimBg="0"/>
      <p:bldP spid="39945" grpId="0" autoUpdateAnimBg="0"/>
      <p:bldP spid="39946" grpId="0" autoUpdateAnimBg="0"/>
      <p:bldP spid="39947" grpId="0" autoUpdateAnimBg="0"/>
      <p:bldP spid="3994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Τα έγγραφά μου\Οι εικόνες μου\Respiration\spirome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96" y="1680281"/>
            <a:ext cx="4891134" cy="402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C:\Τα έγγραφά μου\Οι εικόνες μου\Respiration\spirome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596" y="2100352"/>
            <a:ext cx="4232176" cy="326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 eaLnBrk="0" hangingPunct="0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Σπιρόμετρο</a:t>
            </a: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336477" y="1008169"/>
            <a:ext cx="5619501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Με το σπιρόμετρο ελέγχουμε την πνευμονική λειτουργία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 eaLnBrk="0" hangingPunct="0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Ανατομικός και κυψελιδικός νεκρός όγκος</a:t>
            </a:r>
          </a:p>
          <a:p>
            <a:pPr algn="ctr" eaLnBrk="0" hangingPunct="0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2477" y="1260210"/>
            <a:ext cx="3240003" cy="131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pPr algn="ctr"/>
            <a:r>
              <a:rPr lang="el-GR" sz="2600" dirty="0"/>
              <a:t>Ο αέρας που υπάρχει </a:t>
            </a:r>
          </a:p>
          <a:p>
            <a:pPr algn="ctr"/>
            <a:r>
              <a:rPr lang="el-GR" sz="2600" dirty="0"/>
              <a:t>στους αεραγωγούς</a:t>
            </a:r>
          </a:p>
          <a:p>
            <a:pPr algn="ctr"/>
            <a:r>
              <a:rPr lang="el-GR" sz="2600" dirty="0"/>
              <a:t>(150 </a:t>
            </a:r>
            <a:r>
              <a:rPr lang="en-US" sz="2600" dirty="0"/>
              <a:t>ml</a:t>
            </a:r>
            <a:r>
              <a:rPr lang="el-GR" sz="2600" dirty="0"/>
              <a:t>)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1871067" y="756126"/>
            <a:ext cx="890984" cy="588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5791399" y="756126"/>
            <a:ext cx="980083" cy="5040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989513" y="1176196"/>
            <a:ext cx="4989513" cy="131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sz="2600" dirty="0"/>
              <a:t>Ο αέρας που δεν χρησιμοποιείται </a:t>
            </a:r>
          </a:p>
          <a:p>
            <a:pPr algn="ctr"/>
            <a:r>
              <a:rPr lang="el-GR" sz="2600" dirty="0"/>
              <a:t>για ανταλλαγή αερίων με το αίμα</a:t>
            </a:r>
          </a:p>
          <a:p>
            <a:pPr algn="ctr"/>
            <a:r>
              <a:rPr lang="el-GR" sz="2600" dirty="0"/>
              <a:t>(έλλειψη αιμάτωσης κυψελίδων)</a:t>
            </a:r>
          </a:p>
        </p:txBody>
      </p:sp>
      <p:sp>
        <p:nvSpPr>
          <p:cNvPr id="38919" name="AutoShape 7"/>
          <p:cNvSpPr>
            <a:spLocks/>
          </p:cNvSpPr>
          <p:nvPr/>
        </p:nvSpPr>
        <p:spPr bwMode="auto">
          <a:xfrm rot="-5418611">
            <a:off x="4755263" y="-2076228"/>
            <a:ext cx="529756" cy="9368329"/>
          </a:xfrm>
          <a:prstGeom prst="leftBrace">
            <a:avLst>
              <a:gd name="adj1" fmla="val 1389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16354" y="2651110"/>
            <a:ext cx="2890100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Φυσιολογικός νεκρός χώρος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34591" y="4086350"/>
            <a:ext cx="9444435" cy="130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b="1" dirty="0">
                <a:solidFill>
                  <a:srgbClr val="000066"/>
                </a:solidFill>
              </a:rPr>
              <a:t>Κυψελιδικός αερισμός </a:t>
            </a:r>
            <a:r>
              <a:rPr lang="el-GR" b="1" dirty="0">
                <a:solidFill>
                  <a:srgbClr val="80000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ml/min)</a:t>
            </a:r>
            <a:r>
              <a:rPr lang="en-US" b="1" dirty="0">
                <a:solidFill>
                  <a:srgbClr val="000066"/>
                </a:solidFill>
              </a:rPr>
              <a:t> = </a:t>
            </a:r>
            <a:endParaRPr lang="el-GR" b="1" dirty="0">
              <a:solidFill>
                <a:srgbClr val="000066"/>
              </a:solidFill>
            </a:endParaRPr>
          </a:p>
          <a:p>
            <a:pPr algn="ctr"/>
            <a:endParaRPr lang="en-US" b="1" dirty="0">
              <a:solidFill>
                <a:srgbClr val="000066"/>
              </a:solidFill>
            </a:endParaRPr>
          </a:p>
          <a:p>
            <a:pPr algn="ctr"/>
            <a:r>
              <a:rPr lang="en-US" b="1" dirty="0">
                <a:solidFill>
                  <a:srgbClr val="000066"/>
                </a:solidFill>
              </a:rPr>
              <a:t>(V </a:t>
            </a:r>
            <a:r>
              <a:rPr lang="el-GR" b="1" dirty="0">
                <a:solidFill>
                  <a:srgbClr val="000066"/>
                </a:solidFill>
              </a:rPr>
              <a:t>αναπνεόμενος  –  </a:t>
            </a:r>
            <a:r>
              <a:rPr lang="en-US" b="1" dirty="0">
                <a:solidFill>
                  <a:srgbClr val="000066"/>
                </a:solidFill>
              </a:rPr>
              <a:t>V </a:t>
            </a:r>
            <a:r>
              <a:rPr lang="el-GR" b="1" dirty="0">
                <a:solidFill>
                  <a:srgbClr val="000066"/>
                </a:solidFill>
              </a:rPr>
              <a:t>νεκρός</a:t>
            </a:r>
            <a:r>
              <a:rPr lang="en-US" b="1" dirty="0">
                <a:solidFill>
                  <a:srgbClr val="000066"/>
                </a:solidFill>
              </a:rPr>
              <a:t>)</a:t>
            </a:r>
            <a:r>
              <a:rPr lang="el-GR" b="1" dirty="0">
                <a:solidFill>
                  <a:srgbClr val="000066"/>
                </a:solidFill>
              </a:rPr>
              <a:t>  </a:t>
            </a:r>
            <a:r>
              <a:rPr lang="en-US" b="1" dirty="0">
                <a:solidFill>
                  <a:srgbClr val="000066"/>
                </a:solidFill>
              </a:rPr>
              <a:t>x</a:t>
            </a:r>
            <a:r>
              <a:rPr lang="el-GR" b="1" dirty="0">
                <a:solidFill>
                  <a:srgbClr val="000066"/>
                </a:solidFill>
              </a:rPr>
              <a:t>  αναπνευστική συχνότητα </a:t>
            </a:r>
          </a:p>
          <a:p>
            <a:r>
              <a:rPr lang="el-GR" sz="2300" dirty="0"/>
              <a:t>            </a:t>
            </a:r>
            <a:r>
              <a:rPr lang="en-US" sz="2300" dirty="0"/>
              <a:t>		</a:t>
            </a:r>
            <a:r>
              <a:rPr lang="en-US" sz="2300" dirty="0">
                <a:solidFill>
                  <a:srgbClr val="800000"/>
                </a:solidFill>
              </a:rPr>
              <a:t>(ml/</a:t>
            </a:r>
            <a:r>
              <a:rPr lang="el-GR" sz="2300" dirty="0">
                <a:solidFill>
                  <a:srgbClr val="800000"/>
                </a:solidFill>
              </a:rPr>
              <a:t>αναπνοή)	</a:t>
            </a:r>
            <a:r>
              <a:rPr lang="el-GR" dirty="0">
                <a:solidFill>
                  <a:srgbClr val="800000"/>
                </a:solidFill>
              </a:rPr>
              <a:t> 	</a:t>
            </a: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sz="2300" dirty="0">
                <a:solidFill>
                  <a:srgbClr val="800000"/>
                </a:solidFill>
              </a:rPr>
              <a:t>(</a:t>
            </a:r>
            <a:r>
              <a:rPr lang="el-GR" sz="2300" dirty="0">
                <a:solidFill>
                  <a:srgbClr val="800000"/>
                </a:solidFill>
              </a:rPr>
              <a:t>αναπνοές/</a:t>
            </a:r>
            <a:r>
              <a:rPr lang="en-US" sz="2300" dirty="0">
                <a:solidFill>
                  <a:srgbClr val="800000"/>
                </a:solidFill>
              </a:rPr>
              <a:t>min</a:t>
            </a:r>
            <a:r>
              <a:rPr lang="el-GR" sz="23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45492" y="6620773"/>
            <a:ext cx="10068124" cy="9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i="1" dirty="0"/>
              <a:t>Δηλ. ο συνολικός όγκος </a:t>
            </a:r>
            <a:r>
              <a:rPr lang="el-GR" sz="2600" b="1" i="1" dirty="0"/>
              <a:t>φρέσκου </a:t>
            </a:r>
            <a:r>
              <a:rPr lang="el-GR" sz="2600" i="1" dirty="0"/>
              <a:t>αέρα που εισέρχεται στις κυψελίδες ανά λεπτό)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04900"/>
            <a:ext cx="647700" cy="914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1155700"/>
            <a:ext cx="444500" cy="1003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6400" y="990600"/>
            <a:ext cx="774700" cy="1079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670300"/>
            <a:ext cx="3060700" cy="355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3600" y="2222500"/>
            <a:ext cx="2362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γυναίκες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θωρακική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648200" y="2501900"/>
            <a:ext cx="2349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(κινείται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περισσότερο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232400" y="2768600"/>
            <a:ext cx="1168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θώρακας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404100" y="2197100"/>
            <a:ext cx="20066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38100" algn="l"/>
                <a:tab pos="3937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παιδία</a:t>
            </a:r>
          </a:p>
          <a:p>
            <a:pPr>
              <a:lnSpc>
                <a:spcPts val="2100"/>
              </a:lnSpc>
              <a:tabLst>
                <a:tab pos="38100" algn="l"/>
                <a:tab pos="393700" algn="l"/>
                <a:tab pos="444500" algn="l"/>
              </a:tabLst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παρατηρείται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</a:p>
          <a:p>
            <a:pPr>
              <a:lnSpc>
                <a:spcPts val="2100"/>
              </a:lnSpc>
              <a:tabLst>
                <a:tab pos="38100" algn="l"/>
                <a:tab pos="3937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ενδιάμεσος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τύπος</a:t>
            </a:r>
          </a:p>
          <a:p>
            <a:pPr>
              <a:lnSpc>
                <a:spcPts val="2100"/>
              </a:lnSpc>
              <a:tabLst>
                <a:tab pos="38100" algn="l"/>
                <a:tab pos="393700" algn="l"/>
                <a:tab pos="444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αναπνοής.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63600" y="504032"/>
            <a:ext cx="7454106" cy="621452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				</a:t>
            </a:r>
            <a:r>
              <a:rPr lang="en-US" altLang="zh-CN" sz="3600" b="1" u="sng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 τύπος της αναπνοής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άνδρες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παρουσιάζουν</a:t>
            </a:r>
          </a:p>
          <a:p>
            <a:pPr>
              <a:lnSpc>
                <a:spcPts val="21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0" b="1" u="sng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κοιλιακή αναπνοή</a:t>
            </a:r>
          </a:p>
          <a:p>
            <a:pPr>
              <a:lnSpc>
                <a:spcPts val="21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(κινείται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περισσότερο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κοιλιά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lnSpc>
                <a:spcPts val="21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lnSpc>
                <a:spcPts val="21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altLang="zh-CN" sz="18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πλευρές.</a:t>
            </a:r>
          </a:p>
          <a:p>
            <a:pPr>
              <a:lnSpc>
                <a:spcPts val="21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Μέσα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κύτταρα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σώματος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αίμα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δίνει</a:t>
            </a:r>
          </a:p>
          <a:p>
            <a:pPr>
              <a:lnSpc>
                <a:spcPts val="24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ιστούς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παίρνει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αυτούς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χημική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αντίδραση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λέγεται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οξείδωση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4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αποδίδει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στους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ιστούς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ενέργεια</a:t>
            </a:r>
          </a:p>
          <a:p>
            <a:pPr>
              <a:lnSpc>
                <a:spcPts val="24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χρειάζεται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άνθρωπος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στις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διάφορες</a:t>
            </a:r>
          </a:p>
          <a:p>
            <a:pPr>
              <a:lnSpc>
                <a:spcPts val="24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δραστηριότητες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ανταλλαγή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αερίων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ανάμεσα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αίμα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5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κύτ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ταρα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ιστών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ονομάζεται</a:t>
            </a:r>
          </a:p>
          <a:p>
            <a:pPr>
              <a:lnSpc>
                <a:spcPts val="2200"/>
              </a:lnSpc>
              <a:tabLst>
                <a:tab pos="190500" algn="l"/>
                <a:tab pos="266700" algn="l"/>
                <a:tab pos="342900" algn="l"/>
                <a:tab pos="571500" algn="l"/>
                <a:tab pos="939800" algn="l"/>
                <a:tab pos="2768600" algn="l"/>
                <a:tab pos="41529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i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εσωτερική ή κυτταρική αναπνοή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26"/>
          <p:cNvSpPr txBox="1">
            <a:spLocks noChangeArrowheads="1"/>
          </p:cNvSpPr>
          <p:nvPr/>
        </p:nvSpPr>
        <p:spPr bwMode="auto">
          <a:xfrm>
            <a:off x="712788" y="1038508"/>
            <a:ext cx="9355336" cy="21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Αερισμός των πνευμόνων, δηλ. η διακίνηση αέρα μεταξύ της ατμόσφαιρας και των κυψελίδων των πνευμόνων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None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>
                <a:solidFill>
                  <a:srgbClr val="800000"/>
                </a:solidFill>
              </a:rPr>
              <a:t>Διάχυση Ο2 και </a:t>
            </a:r>
            <a:r>
              <a:rPr lang="en-US" b="1">
                <a:solidFill>
                  <a:srgbClr val="800000"/>
                </a:solidFill>
              </a:rPr>
              <a:t>CO2</a:t>
            </a:r>
            <a:r>
              <a:rPr lang="el-GR" b="1">
                <a:solidFill>
                  <a:srgbClr val="800000"/>
                </a:solidFill>
              </a:rPr>
              <a:t> μεταξύ των κυψελίδων και του αίματος (απόσταση διάχυσης &lt; 0,2 μ</a:t>
            </a:r>
            <a:r>
              <a:rPr lang="en-US" b="1">
                <a:solidFill>
                  <a:srgbClr val="800000"/>
                </a:solidFill>
              </a:rPr>
              <a:t>m</a:t>
            </a:r>
            <a:r>
              <a:rPr lang="el-GR" b="1">
                <a:solidFill>
                  <a:srgbClr val="800000"/>
                </a:solidFill>
              </a:rPr>
              <a:t>)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 b="1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Μεταφορά του Ο2 και του </a:t>
            </a:r>
            <a:r>
              <a:rPr lang="en-US"/>
              <a:t>CO2 </a:t>
            </a:r>
            <a:r>
              <a:rPr lang="el-GR"/>
              <a:t>με το αίμα και τα υγρά του σώματος προς και από τα κύτταρα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Ρύθμιση του αερισμού των πνευμόνων και άλλων παραμέτρων της αναπνοής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15\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96" y="1012837"/>
            <a:ext cx="4273013" cy="58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236891" y="1176197"/>
            <a:ext cx="4315105" cy="5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600" i="1" dirty="0"/>
              <a:t>Τύπου Ι: επιθηλιακά πλακώδη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236891" y="1831974"/>
            <a:ext cx="4009430" cy="16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i="1" dirty="0"/>
              <a:t>Τύπου ΙΙ: διάσπαρτα, </a:t>
            </a:r>
          </a:p>
          <a:p>
            <a:r>
              <a:rPr lang="el-GR" sz="2600" i="1" dirty="0"/>
              <a:t>	  κυβικά επιθηλιακά </a:t>
            </a:r>
          </a:p>
          <a:p>
            <a:r>
              <a:rPr lang="el-GR" sz="2600" i="1" dirty="0"/>
              <a:t>	</a:t>
            </a:r>
            <a:r>
              <a:rPr lang="el-GR" sz="2600" i="1" dirty="0">
                <a:solidFill>
                  <a:srgbClr val="FFFF00"/>
                </a:solidFill>
              </a:rPr>
              <a:t>  </a:t>
            </a:r>
            <a:r>
              <a:rPr lang="el-GR" sz="2400" i="1" dirty="0" err="1">
                <a:solidFill>
                  <a:srgbClr val="FFFF00"/>
                </a:solidFill>
              </a:rPr>
              <a:t>επιφανειοδραστικός</a:t>
            </a:r>
            <a:endParaRPr lang="el-GR" sz="2400" i="1" dirty="0">
              <a:solidFill>
                <a:srgbClr val="FFFF00"/>
              </a:solidFill>
            </a:endParaRPr>
          </a:p>
          <a:p>
            <a:r>
              <a:rPr lang="el-GR" sz="2400" i="1" dirty="0">
                <a:solidFill>
                  <a:srgbClr val="FFFF00"/>
                </a:solidFill>
              </a:rPr>
              <a:t>	  παράγοντας (</a:t>
            </a:r>
            <a:r>
              <a:rPr lang="el-GR" sz="2400" i="1" dirty="0" err="1">
                <a:solidFill>
                  <a:srgbClr val="FFFF00"/>
                </a:solidFill>
              </a:rPr>
              <a:t>λιπο</a:t>
            </a:r>
            <a:r>
              <a:rPr lang="en-US" sz="2400" i="1" dirty="0" err="1">
                <a:solidFill>
                  <a:srgbClr val="FFFF00"/>
                </a:solidFill>
              </a:rPr>
              <a:t>prt</a:t>
            </a:r>
            <a:r>
              <a:rPr lang="en-US" sz="2400" i="1" dirty="0">
                <a:solidFill>
                  <a:srgbClr val="FFFF00"/>
                </a:solidFill>
              </a:rPr>
              <a:t>)</a:t>
            </a:r>
            <a:endParaRPr lang="el-GR" sz="2400" i="1" dirty="0">
              <a:solidFill>
                <a:srgbClr val="FFFF00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Κυψελιδική επιφάνεια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722218" y="1848310"/>
            <a:ext cx="1066845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Κύτταρα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454922" y="5376898"/>
            <a:ext cx="1723498" cy="7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 dirty="0"/>
              <a:t>Στιβάδες</a:t>
            </a:r>
          </a:p>
          <a:p>
            <a:r>
              <a:rPr lang="el-GR" sz="2300" b="1" i="1" dirty="0"/>
              <a:t>(0,2-0,6 μ</a:t>
            </a:r>
            <a:r>
              <a:rPr lang="en-US" sz="2300" b="1" i="1" dirty="0"/>
              <a:t>m)</a:t>
            </a:r>
            <a:endParaRPr lang="el-GR" sz="2300" b="1" i="1" dirty="0"/>
          </a:p>
        </p:txBody>
      </p:sp>
      <p:sp>
        <p:nvSpPr>
          <p:cNvPr id="40968" name="AutoShape 8"/>
          <p:cNvSpPr>
            <a:spLocks/>
          </p:cNvSpPr>
          <p:nvPr/>
        </p:nvSpPr>
        <p:spPr bwMode="auto">
          <a:xfrm>
            <a:off x="6236891" y="1260210"/>
            <a:ext cx="89098" cy="1596267"/>
          </a:xfrm>
          <a:prstGeom prst="lef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  <p:sp>
        <p:nvSpPr>
          <p:cNvPr id="49161" name="AutoShape 9"/>
          <p:cNvSpPr>
            <a:spLocks/>
          </p:cNvSpPr>
          <p:nvPr/>
        </p:nvSpPr>
        <p:spPr bwMode="auto">
          <a:xfrm>
            <a:off x="5969596" y="4368730"/>
            <a:ext cx="89098" cy="2604435"/>
          </a:xfrm>
          <a:prstGeom prst="leftBrace">
            <a:avLst>
              <a:gd name="adj1" fmla="val 2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014145" y="3780632"/>
            <a:ext cx="4989513" cy="294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300" i="1" dirty="0"/>
              <a:t>Κυψελιδικό επιθήλιο</a:t>
            </a:r>
            <a:r>
              <a:rPr lang="en-US" sz="2300" i="1" dirty="0"/>
              <a:t> (</a:t>
            </a:r>
            <a:r>
              <a:rPr lang="el-GR" sz="2300" i="1" dirty="0"/>
              <a:t>0,05-</a:t>
            </a:r>
            <a:r>
              <a:rPr lang="en-US" sz="2300" i="1" dirty="0"/>
              <a:t>0,3 </a:t>
            </a:r>
            <a:r>
              <a:rPr lang="el-GR" sz="2300" i="1" dirty="0"/>
              <a:t>μ</a:t>
            </a:r>
            <a:r>
              <a:rPr lang="en-US" sz="2300" i="1" dirty="0"/>
              <a:t>m</a:t>
            </a:r>
            <a:r>
              <a:rPr lang="el-GR" sz="2300" i="1" dirty="0"/>
              <a:t>) (διατήρηση δομής κυψελίδας)</a:t>
            </a:r>
          </a:p>
          <a:p>
            <a:endParaRPr lang="el-GR" sz="2300" i="1" dirty="0"/>
          </a:p>
          <a:p>
            <a:r>
              <a:rPr lang="el-GR" sz="2300" i="1" dirty="0"/>
              <a:t>Ενδοθήλιο τριχοειδούς (0,04-0,2 μ</a:t>
            </a:r>
            <a:r>
              <a:rPr lang="en-US" sz="2300" i="1" dirty="0"/>
              <a:t>m) </a:t>
            </a:r>
            <a:r>
              <a:rPr lang="el-GR" sz="2300" i="1" dirty="0"/>
              <a:t>(περιορίζει το αίμα)</a:t>
            </a:r>
          </a:p>
          <a:p>
            <a:endParaRPr lang="el-GR" sz="2300" i="1" dirty="0"/>
          </a:p>
          <a:p>
            <a:r>
              <a:rPr lang="el-GR" sz="2300" i="1" dirty="0"/>
              <a:t>Διάμεσος συνδετικός ιστός(0,02-0,2μ</a:t>
            </a:r>
            <a:r>
              <a:rPr lang="en-US" sz="2300" i="1" dirty="0"/>
              <a:t>m)</a:t>
            </a:r>
            <a:r>
              <a:rPr lang="el-GR" sz="2300" i="1" dirty="0"/>
              <a:t> </a:t>
            </a:r>
          </a:p>
          <a:p>
            <a:r>
              <a:rPr lang="el-GR" sz="2300" i="1" dirty="0"/>
              <a:t>(</a:t>
            </a:r>
            <a:r>
              <a:rPr lang="el-GR" sz="2300" i="1" dirty="0" err="1"/>
              <a:t>κολλαγόνες</a:t>
            </a:r>
            <a:r>
              <a:rPr lang="el-GR" sz="2300" i="1" dirty="0"/>
              <a:t> και ελαστικές ίνες)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791399" y="7141193"/>
            <a:ext cx="3385741" cy="31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n-US" sz="1300" b="1" dirty="0"/>
              <a:t>+ 0,01 </a:t>
            </a:r>
            <a:r>
              <a:rPr lang="el-GR" sz="1300" b="1" dirty="0"/>
              <a:t>μ</a:t>
            </a:r>
            <a:r>
              <a:rPr lang="en-US" sz="1300" b="1" dirty="0"/>
              <a:t>m </a:t>
            </a:r>
            <a:r>
              <a:rPr lang="el-GR" sz="1300" b="1" dirty="0" err="1"/>
              <a:t>επιφανειοδραστικός</a:t>
            </a:r>
            <a:r>
              <a:rPr lang="el-GR" sz="1300" b="1" dirty="0"/>
              <a:t> παράγοντας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utoUpdateAnimBg="0"/>
      <p:bldP spid="49161" grpId="0" animBg="1"/>
      <p:bldP spid="49162" grpId="0" autoUpdateAnimBg="0"/>
      <p:bldP spid="4916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Ανταλλαγή αερίων με διάχυση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987" name="Picture 3" descr="E:\15\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95" y="840140"/>
            <a:ext cx="6244316" cy="672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6593285" y="3864646"/>
            <a:ext cx="1158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6593285" y="6217038"/>
            <a:ext cx="1158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733002" y="3628940"/>
            <a:ext cx="1417325" cy="5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600" b="1" dirty="0"/>
              <a:t>Διάχυση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751565" y="5964996"/>
            <a:ext cx="1417325" cy="5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600" b="1" dirty="0"/>
              <a:t>Διάχυση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Ανταλλαγή Ο2 και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CO2</a:t>
            </a: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3011" name="Picture 5" descr="E:\15\1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97" y="1701285"/>
            <a:ext cx="7350621" cy="569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7484269" y="2268379"/>
            <a:ext cx="3207544" cy="21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sz="2600" b="1" dirty="0"/>
              <a:t>αναπνευστικό πηλίκο (</a:t>
            </a:r>
            <a:r>
              <a:rPr lang="en-US" sz="2600" b="1" dirty="0"/>
              <a:t>RQ)</a:t>
            </a:r>
            <a:endParaRPr lang="el-GR" sz="2600" b="1" dirty="0"/>
          </a:p>
          <a:p>
            <a:pPr algn="ctr"/>
            <a:r>
              <a:rPr lang="el-GR" sz="2600" b="1" dirty="0"/>
              <a:t>=</a:t>
            </a:r>
          </a:p>
          <a:p>
            <a:pPr algn="ctr"/>
            <a:r>
              <a:rPr lang="el-GR" sz="2600" b="1" u="sng" dirty="0"/>
              <a:t>παραγόμενο </a:t>
            </a:r>
            <a:r>
              <a:rPr lang="en-US" sz="2600" b="1" u="sng" dirty="0"/>
              <a:t>CO2</a:t>
            </a:r>
          </a:p>
          <a:p>
            <a:pPr algn="ctr"/>
            <a:r>
              <a:rPr lang="el-GR" sz="2600" b="1" dirty="0"/>
              <a:t>καταναλισκόμενο Ο2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7822101" y="4914821"/>
            <a:ext cx="2713769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300" dirty="0"/>
              <a:t>φυσιολ. τιμή </a:t>
            </a:r>
            <a:r>
              <a:rPr lang="en-US" sz="2300" dirty="0"/>
              <a:t>RQ=</a:t>
            </a:r>
            <a:r>
              <a:rPr lang="el-GR" sz="2300" dirty="0"/>
              <a:t>0,8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0" y="1092183"/>
            <a:ext cx="2296668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300" dirty="0"/>
              <a:t>21% των 4000 </a:t>
            </a:r>
            <a:r>
              <a:rPr lang="en-US" sz="2300" dirty="0"/>
              <a:t>ml</a:t>
            </a:r>
            <a:endParaRPr lang="el-GR" sz="2300" dirty="0"/>
          </a:p>
        </p:txBody>
      </p:sp>
      <p:sp>
        <p:nvSpPr>
          <p:cNvPr id="43015" name="Freeform 15"/>
          <p:cNvSpPr>
            <a:spLocks/>
          </p:cNvSpPr>
          <p:nvPr/>
        </p:nvSpPr>
        <p:spPr bwMode="auto">
          <a:xfrm>
            <a:off x="296995" y="1428239"/>
            <a:ext cx="504891" cy="924154"/>
          </a:xfrm>
          <a:custGeom>
            <a:avLst/>
            <a:gdLst>
              <a:gd name="T0" fmla="*/ 2147483647 w 224"/>
              <a:gd name="T1" fmla="*/ 0 h 528"/>
              <a:gd name="T2" fmla="*/ 2147483647 w 224"/>
              <a:gd name="T3" fmla="*/ 2147483647 h 528"/>
              <a:gd name="T4" fmla="*/ 2147483647 w 224"/>
              <a:gd name="T5" fmla="*/ 2147483647 h 528"/>
              <a:gd name="T6" fmla="*/ 2147483647 w 224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224"/>
              <a:gd name="T13" fmla="*/ 0 h 528"/>
              <a:gd name="T14" fmla="*/ 224 w 224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" h="528">
                <a:moveTo>
                  <a:pt x="176" y="0"/>
                </a:moveTo>
                <a:cubicBezTo>
                  <a:pt x="116" y="72"/>
                  <a:pt x="56" y="144"/>
                  <a:pt x="32" y="192"/>
                </a:cubicBezTo>
                <a:cubicBezTo>
                  <a:pt x="8" y="240"/>
                  <a:pt x="0" y="232"/>
                  <a:pt x="32" y="288"/>
                </a:cubicBezTo>
                <a:cubicBezTo>
                  <a:pt x="64" y="344"/>
                  <a:pt x="192" y="488"/>
                  <a:pt x="224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026"/>
          <p:cNvSpPr txBox="1">
            <a:spLocks noChangeArrowheads="1"/>
          </p:cNvSpPr>
          <p:nvPr/>
        </p:nvSpPr>
        <p:spPr bwMode="auto">
          <a:xfrm>
            <a:off x="0" y="0"/>
            <a:ext cx="10691813" cy="1502949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Μερικές πιέσεις Ο2 +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CO2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στον αέρα και στον οργανισμό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4035" name="Picture 1028" descr="E:\15\1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80" y="1418431"/>
            <a:ext cx="8375254" cy="595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1029"/>
          <p:cNvSpPr txBox="1">
            <a:spLocks noChangeArrowheads="1"/>
          </p:cNvSpPr>
          <p:nvPr/>
        </p:nvSpPr>
        <p:spPr bwMode="auto">
          <a:xfrm>
            <a:off x="7822101" y="2315053"/>
            <a:ext cx="1978728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n-US" sz="2300" dirty="0"/>
              <a:t>P</a:t>
            </a:r>
            <a:r>
              <a:rPr lang="en-US" sz="2300" baseline="-25000" dirty="0"/>
              <a:t>O2</a:t>
            </a:r>
            <a:r>
              <a:rPr lang="en-US" sz="2300" dirty="0"/>
              <a:t>     P</a:t>
            </a:r>
            <a:r>
              <a:rPr lang="en-US" sz="2300" baseline="-25000" dirty="0"/>
              <a:t>CO2</a:t>
            </a:r>
            <a:r>
              <a:rPr lang="en-US" sz="2300" dirty="0"/>
              <a:t> </a:t>
            </a:r>
            <a:endParaRPr lang="el-GR" sz="2300" dirty="0"/>
          </a:p>
        </p:txBody>
      </p:sp>
      <p:sp>
        <p:nvSpPr>
          <p:cNvPr id="44037" name="Line 1030"/>
          <p:cNvSpPr>
            <a:spLocks noChangeShapeType="1"/>
          </p:cNvSpPr>
          <p:nvPr/>
        </p:nvSpPr>
        <p:spPr bwMode="auto">
          <a:xfrm>
            <a:off x="8375254" y="2352393"/>
            <a:ext cx="0" cy="252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44038" name="Line 1031"/>
          <p:cNvSpPr>
            <a:spLocks noChangeShapeType="1"/>
          </p:cNvSpPr>
          <p:nvPr/>
        </p:nvSpPr>
        <p:spPr bwMode="auto">
          <a:xfrm flipV="1">
            <a:off x="9177139" y="2268379"/>
            <a:ext cx="0" cy="336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44039" name="Line 1032"/>
          <p:cNvSpPr>
            <a:spLocks noChangeShapeType="1"/>
          </p:cNvSpPr>
          <p:nvPr/>
        </p:nvSpPr>
        <p:spPr bwMode="auto">
          <a:xfrm flipH="1">
            <a:off x="7395171" y="2520421"/>
            <a:ext cx="445492" cy="168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Υποαερισμός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Υπεραερισμός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59" name="Picture 3" descr="E:\15\2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4" y="1008169"/>
            <a:ext cx="5902772" cy="604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949679" y="1948661"/>
            <a:ext cx="3118445" cy="159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i="1" dirty="0" err="1"/>
              <a:t>Υποαερισμός</a:t>
            </a:r>
            <a:r>
              <a:rPr lang="en-US" i="1" dirty="0"/>
              <a:t> </a:t>
            </a:r>
            <a:endParaRPr lang="el-GR" i="1" dirty="0"/>
          </a:p>
          <a:p>
            <a:r>
              <a:rPr lang="en-US" dirty="0"/>
              <a:t>PCO2 &gt; 40 mmHg</a:t>
            </a:r>
          </a:p>
          <a:p>
            <a:r>
              <a:rPr lang="en-US" sz="2000" dirty="0"/>
              <a:t>(o </a:t>
            </a:r>
            <a:r>
              <a:rPr lang="el-GR" sz="2000" dirty="0"/>
              <a:t>κυψελιδικός αερισμός δεν συμβαδίζει με την παραγωγή </a:t>
            </a:r>
            <a:r>
              <a:rPr lang="en-US" sz="2000" dirty="0"/>
              <a:t>CO2</a:t>
            </a:r>
            <a:r>
              <a:rPr lang="el-GR" sz="2000" dirty="0"/>
              <a:t>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109314" y="4133025"/>
            <a:ext cx="3226106" cy="159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i="1" dirty="0"/>
              <a:t>Υπεραερισμός</a:t>
            </a:r>
            <a:r>
              <a:rPr lang="en-US" i="1" dirty="0"/>
              <a:t> </a:t>
            </a:r>
            <a:endParaRPr lang="el-GR" i="1" dirty="0"/>
          </a:p>
          <a:p>
            <a:r>
              <a:rPr lang="en-US" dirty="0"/>
              <a:t>PCO2 </a:t>
            </a:r>
            <a:r>
              <a:rPr lang="el-GR" dirty="0"/>
              <a:t>&lt;</a:t>
            </a:r>
            <a:r>
              <a:rPr lang="en-US" dirty="0"/>
              <a:t> 40 mmHg</a:t>
            </a:r>
            <a:endParaRPr lang="el-GR" dirty="0"/>
          </a:p>
          <a:p>
            <a:r>
              <a:rPr lang="el-GR" sz="2000" dirty="0"/>
              <a:t>(ο κυψελιδικός αερισμός πολύ μεγάλος για το παραγόμενο </a:t>
            </a:r>
            <a:r>
              <a:rPr lang="en-US" sz="2000" dirty="0"/>
              <a:t>CO2</a:t>
            </a:r>
            <a:r>
              <a:rPr lang="el-GR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12788" y="1038508"/>
            <a:ext cx="9355336" cy="21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Αερισμός των πνευμόνων, δηλ. η διακίνηση αέρα μεταξύ της ατμόσφαιρας και των κυψελίδων των πνευμόνων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None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Διάχυση Ο2 και </a:t>
            </a:r>
            <a:r>
              <a:rPr lang="en-US"/>
              <a:t>CO2</a:t>
            </a:r>
            <a:r>
              <a:rPr lang="el-GR"/>
              <a:t> μεταξύ των κυψελίδων και του αίματος (απόσταση διάχυσης &lt; 0,2 μ</a:t>
            </a:r>
            <a:r>
              <a:rPr lang="en-US"/>
              <a:t>m</a:t>
            </a:r>
            <a:r>
              <a:rPr lang="el-GR"/>
              <a:t>)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>
                <a:solidFill>
                  <a:srgbClr val="800000"/>
                </a:solidFill>
              </a:rPr>
              <a:t>Μεταφορά του Ο2 και του </a:t>
            </a:r>
            <a:r>
              <a:rPr lang="en-US" b="1">
                <a:solidFill>
                  <a:srgbClr val="800000"/>
                </a:solidFill>
              </a:rPr>
              <a:t>CO2 </a:t>
            </a:r>
            <a:r>
              <a:rPr lang="el-GR" b="1">
                <a:solidFill>
                  <a:srgbClr val="800000"/>
                </a:solidFill>
              </a:rPr>
              <a:t>με το αίμα και τα υγρά του σώματος προς και από τα κύτταρα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 b="1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Ρύθμιση του αερισμού των πνευμόνων και άλλων παραμέτρων της αναπνοής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Αναπνευστικές </a:t>
            </a:r>
            <a:r>
              <a:rPr lang="el-GR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χρωστικές</a:t>
            </a:r>
            <a:r>
              <a:rPr lang="el-GR" sz="3600" dirty="0" smtClean="0"/>
              <a:t> -αιμοσφαιρίνη </a:t>
            </a: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94226" y="756126"/>
            <a:ext cx="9106603" cy="21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b="1" i="1" dirty="0"/>
              <a:t>Ιδιότητες: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sz="2600" dirty="0"/>
              <a:t>μεγάλη συγγένεια με το Ο2, ώστε να το δεσμεύουν ακόμα και όταν αυτό παρέχεται σε μικρή συγκέντρωση 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ικανότητα μεταφοράς </a:t>
            </a:r>
            <a:r>
              <a:rPr lang="en-US" sz="2600" dirty="0"/>
              <a:t>CO2</a:t>
            </a:r>
            <a:r>
              <a:rPr lang="el-GR" sz="2600" dirty="0"/>
              <a:t>, ώστε το </a:t>
            </a:r>
            <a:r>
              <a:rPr lang="en-US" sz="2600" dirty="0"/>
              <a:t>pH</a:t>
            </a:r>
            <a:r>
              <a:rPr lang="el-GR" sz="2600" dirty="0"/>
              <a:t> των ιστών να διατηρείται σταθερό.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55482" y="5194868"/>
            <a:ext cx="3919356" cy="131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600" b="1" i="1" dirty="0" smtClean="0"/>
              <a:t>αναπνευστικές </a:t>
            </a:r>
            <a:r>
              <a:rPr lang="el-GR" sz="2600" b="1" i="1" dirty="0"/>
              <a:t>χρωστικές: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αιμοσφαιρίνη </a:t>
            </a:r>
          </a:p>
          <a:p>
            <a:pPr>
              <a:buClr>
                <a:srgbClr val="800000"/>
              </a:buClr>
            </a:pPr>
            <a:endParaRPr lang="el-GR" sz="260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12788" y="3024505"/>
            <a:ext cx="9227258" cy="131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600" b="1" i="1" dirty="0"/>
              <a:t>Χαρακτηριστικά: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πρωτεΐνες ποικίλου ΜΒ, περιέχουν ένα μέταλλο </a:t>
            </a:r>
            <a:r>
              <a:rPr lang="en-US" sz="2600" dirty="0"/>
              <a:t>Fe</a:t>
            </a:r>
            <a:r>
              <a:rPr lang="en-US" sz="2600" baseline="30000" dirty="0"/>
              <a:t>2</a:t>
            </a:r>
            <a:r>
              <a:rPr lang="en-US" sz="2600" baseline="30000" dirty="0" smtClean="0"/>
              <a:t>+</a:t>
            </a:r>
            <a:endParaRPr lang="en-US" sz="2600" baseline="30000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dirty="0"/>
              <a:t> κλεισμένες σε κύτταρα ή στο </a:t>
            </a:r>
            <a:r>
              <a:rPr lang="el-GR" sz="2600" dirty="0" smtClean="0"/>
              <a:t>πλάσμα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Αιμοσφαιρίνη (Ι)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8131" name="Picture 3" descr="C:\Τα έγγραφά μου\Οι εικόνες μου\Respiration\hemoglobin stru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" y="840140"/>
            <a:ext cx="8820746" cy="638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712788" y="6368731"/>
            <a:ext cx="2515382" cy="5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2600" dirty="0"/>
              <a:t>29</a:t>
            </a:r>
            <a:r>
              <a:rPr lang="en-US" sz="2600" dirty="0"/>
              <a:t>x10</a:t>
            </a:r>
            <a:r>
              <a:rPr lang="en-US" sz="2600" baseline="30000" dirty="0"/>
              <a:t>–12</a:t>
            </a:r>
            <a:r>
              <a:rPr lang="en-US" sz="2600" dirty="0"/>
              <a:t> </a:t>
            </a:r>
            <a:r>
              <a:rPr lang="en-US" sz="2600" dirty="0" err="1"/>
              <a:t>Hb</a:t>
            </a:r>
            <a:r>
              <a:rPr lang="en-US" sz="2600" dirty="0"/>
              <a:t>/RBC</a:t>
            </a:r>
            <a:endParaRPr lang="el-GR" sz="2600" dirty="0"/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 flipV="1">
            <a:off x="1781969" y="5292884"/>
            <a:ext cx="1247378" cy="10921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6815" tIns="58407" rIns="116815" bIns="58407"/>
          <a:lstStyle/>
          <a:p>
            <a:endParaRPr lang="el-GR"/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2309135" y="3864646"/>
            <a:ext cx="692768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sz="2300" dirty="0"/>
              <a:t>(x4)</a:t>
            </a:r>
            <a:endParaRPr lang="el-GR" sz="2300" dirty="0"/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2101239" y="3460912"/>
            <a:ext cx="692768" cy="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n-US" sz="2300" dirty="0"/>
              <a:t>(x4)</a:t>
            </a:r>
            <a:endParaRPr lang="el-G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Αιμοσφαιρίνη (ΙΙ)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9155" name="Picture 3" descr="C:\Τα έγγραφά μου\Οι εικόνες μου\Respiration\equation 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96" y="5376898"/>
            <a:ext cx="6390958" cy="195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C:\Τα έγγραφά μου\Οι εικόνες μου\Respiration\Hb structure + 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92" y="1008169"/>
            <a:ext cx="5167710" cy="40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504186" y="1649943"/>
            <a:ext cx="3563938" cy="94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/>
              <a:t>Δομικές αλλαγές στην αλυσίδα της Η</a:t>
            </a:r>
            <a:r>
              <a:rPr lang="en-US"/>
              <a:t>b</a:t>
            </a:r>
            <a:r>
              <a:rPr lang="el-GR"/>
              <a:t> που επάγονται από την οξυγόνωση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771482" y="6116689"/>
            <a:ext cx="3029347" cy="12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400" b="1" dirty="0"/>
              <a:t>Κάθε αντίδραση έχει διαφορετική σταθερά ισορροπίας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415088" y="5143527"/>
            <a:ext cx="2640801" cy="6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Η</a:t>
            </a:r>
            <a:r>
              <a:rPr lang="en-US"/>
              <a:t>b = </a:t>
            </a:r>
            <a:r>
              <a:rPr lang="el-GR"/>
              <a:t>δεοξυαιμοσφαιρίνη</a:t>
            </a:r>
          </a:p>
          <a:p>
            <a:r>
              <a:rPr lang="en-US"/>
              <a:t>HbO2 = </a:t>
            </a:r>
            <a:r>
              <a:rPr lang="el-GR"/>
              <a:t>οξυαιμοσφαιρίνη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596900"/>
            <a:ext cx="6845300" cy="609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60500"/>
            <a:ext cx="2832100" cy="283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48400" y="2235200"/>
            <a:ext cx="2047035" cy="26237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ΡΙΝΑ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ΦΑΡΥΓΓΑ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ΛΑΡΥΓΓΑ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ΤΡΑΧΕΙΑ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ΒΡΟΓΧΟΥΣ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ΠΝΕΥΜΟΝΕΣ</a:t>
            </a:r>
            <a:endParaRPr lang="el-GR" altLang="zh-CN" sz="2399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00"/>
              </a:lnSpc>
              <a:tabLst/>
            </a:pPr>
            <a:r>
              <a:rPr lang="el-GR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ΔΙΑΦΡΑΓΜΑ</a:t>
            </a:r>
            <a:endParaRPr lang="en-US" altLang="zh-CN" sz="2399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791200" y="2235200"/>
            <a:ext cx="230832" cy="2970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el-GR" altLang="zh-CN" sz="2399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00"/>
              </a:lnSpc>
              <a:tabLst/>
            </a:pPr>
            <a:r>
              <a:rPr lang="el-GR" altLang="zh-CN" sz="2399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endParaRPr lang="en-US" altLang="zh-CN" sz="2399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00"/>
              </a:lnSpc>
              <a:tabLst/>
            </a:pPr>
            <a:endParaRPr lang="en-US" altLang="zh-CN" sz="239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Αιμοσφαιρίνη (ΙΙΙ)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0179" name="Picture 3" descr="E:\15\2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92" y="1092183"/>
            <a:ext cx="6236891" cy="42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97702" y="5796969"/>
            <a:ext cx="6779370" cy="6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Ποσοστό κορεσμού = 	</a:t>
            </a:r>
            <a:r>
              <a:rPr lang="el-GR" u="sng"/>
              <a:t>Ο2 συνδεδεμένο με την </a:t>
            </a:r>
            <a:r>
              <a:rPr lang="en-US" u="sng"/>
              <a:t>Hb</a:t>
            </a:r>
          </a:p>
          <a:p>
            <a:r>
              <a:rPr lang="el-GR"/>
              <a:t>			μέγιστη ικανότητα της </a:t>
            </a:r>
            <a:r>
              <a:rPr lang="en-US"/>
              <a:t>Hb</a:t>
            </a:r>
            <a:r>
              <a:rPr lang="el-GR"/>
              <a:t> για δέσμευση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100788" y="1612604"/>
            <a:ext cx="3031549" cy="9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pPr algn="ctr"/>
            <a:r>
              <a:rPr lang="el-GR" sz="2600" dirty="0"/>
              <a:t>ΡΟ2 = 60-100 </a:t>
            </a:r>
            <a:r>
              <a:rPr lang="en-US" sz="2600" dirty="0"/>
              <a:t>mmHg</a:t>
            </a:r>
          </a:p>
          <a:p>
            <a:pPr algn="ctr"/>
            <a:r>
              <a:rPr lang="el-GR" sz="2600" dirty="0"/>
              <a:t>κορεσμός </a:t>
            </a:r>
            <a:r>
              <a:rPr lang="en-US" sz="2600" dirty="0" err="1"/>
              <a:t>Hb</a:t>
            </a:r>
            <a:r>
              <a:rPr lang="en-US" sz="2600" dirty="0"/>
              <a:t> </a:t>
            </a:r>
            <a:r>
              <a:rPr lang="el-GR" sz="2600" dirty="0"/>
              <a:t>&gt;</a:t>
            </a:r>
            <a:r>
              <a:rPr lang="en-US" sz="2600" dirty="0"/>
              <a:t> </a:t>
            </a:r>
            <a:r>
              <a:rPr lang="el-GR" sz="2600" dirty="0"/>
              <a:t>90%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216974" y="3071180"/>
            <a:ext cx="3207544" cy="171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n-US" sz="2600" b="1" dirty="0"/>
              <a:t>P</a:t>
            </a:r>
            <a:r>
              <a:rPr lang="en-US" sz="2600" b="1" baseline="-25000" dirty="0"/>
              <a:t>50</a:t>
            </a:r>
            <a:r>
              <a:rPr lang="el-GR" sz="2600" b="1" baseline="-25000" dirty="0"/>
              <a:t> </a:t>
            </a:r>
            <a:r>
              <a:rPr lang="el-GR" sz="2600" dirty="0"/>
              <a:t>= η τιμή της </a:t>
            </a:r>
            <a:r>
              <a:rPr lang="en-US" sz="2600" dirty="0"/>
              <a:t>PO2</a:t>
            </a:r>
            <a:r>
              <a:rPr lang="el-GR" sz="2600" dirty="0"/>
              <a:t> που αρκεί για να </a:t>
            </a:r>
            <a:r>
              <a:rPr lang="el-GR" sz="2600" dirty="0" err="1"/>
              <a:t>κορεστεί</a:t>
            </a:r>
            <a:r>
              <a:rPr lang="el-GR" sz="2600" dirty="0"/>
              <a:t> το 50% της </a:t>
            </a:r>
            <a:r>
              <a:rPr lang="en-US" sz="2600" dirty="0" err="1"/>
              <a:t>Hb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Παράγοντες που επηρεάζουν τον κορεσμό της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Hb</a:t>
            </a: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72423" y="1008169"/>
            <a:ext cx="9552095" cy="17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l-GR" dirty="0"/>
              <a:t>το </a:t>
            </a:r>
            <a:r>
              <a:rPr lang="en-US" dirty="0"/>
              <a:t>pH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dirty="0"/>
              <a:t> η θερμοκρασία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dirty="0"/>
              <a:t> η </a:t>
            </a:r>
            <a:r>
              <a:rPr lang="en-US" dirty="0"/>
              <a:t>PCO2</a:t>
            </a:r>
            <a:r>
              <a:rPr lang="el-GR" dirty="0"/>
              <a:t> του αίματος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dirty="0"/>
              <a:t> η συγκέντρωση </a:t>
            </a:r>
            <a:r>
              <a:rPr lang="en-US" dirty="0"/>
              <a:t>2,3-</a:t>
            </a:r>
            <a:r>
              <a:rPr lang="el-GR" dirty="0" err="1"/>
              <a:t>διφωσφογλυκερινικού</a:t>
            </a:r>
            <a:r>
              <a:rPr lang="el-GR" dirty="0"/>
              <a:t> </a:t>
            </a:r>
            <a:r>
              <a:rPr lang="el-GR" dirty="0" err="1"/>
              <a:t>οξέ</a:t>
            </a:r>
            <a:r>
              <a:rPr lang="en-US" dirty="0"/>
              <a:t>o</a:t>
            </a:r>
            <a:r>
              <a:rPr lang="el-GR" dirty="0"/>
              <a:t>ς (</a:t>
            </a:r>
            <a:r>
              <a:rPr lang="en-US" dirty="0"/>
              <a:t>DPG)</a:t>
            </a:r>
            <a:r>
              <a:rPr lang="el-GR" dirty="0"/>
              <a:t> </a:t>
            </a:r>
            <a:r>
              <a:rPr lang="el-GR" sz="2600" dirty="0"/>
              <a:t>(μεταβολίτης της </a:t>
            </a:r>
            <a:r>
              <a:rPr lang="el-GR" sz="2600" dirty="0" err="1"/>
              <a:t>γλυκόλυσης</a:t>
            </a:r>
            <a:r>
              <a:rPr lang="el-GR" sz="2600" dirty="0"/>
              <a:t>, παράγεται από τα </a:t>
            </a:r>
            <a:r>
              <a:rPr lang="en-US" sz="2600" dirty="0"/>
              <a:t>RBC)</a:t>
            </a:r>
            <a:endParaRPr lang="el-GR" sz="2600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8197" y="3544927"/>
            <a:ext cx="10134583" cy="61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sz="3200" b="1" i="1" dirty="0">
                <a:solidFill>
                  <a:srgbClr val="800000"/>
                </a:solidFill>
              </a:rPr>
              <a:t>Κατηγορίες μετατοπίσεων της καμπύλης κορεσμού της </a:t>
            </a:r>
            <a:r>
              <a:rPr lang="en-US" sz="3200" b="1" i="1" dirty="0" err="1">
                <a:solidFill>
                  <a:srgbClr val="800000"/>
                </a:solidFill>
              </a:rPr>
              <a:t>Hb</a:t>
            </a:r>
            <a:endParaRPr lang="el-GR" sz="3200" b="1" i="1" dirty="0">
              <a:solidFill>
                <a:srgbClr val="800000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26931" y="4121356"/>
            <a:ext cx="9462997" cy="15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marL="778764" indent="-778764">
              <a:buFontTx/>
              <a:buAutoNum type="romanUcPeriod"/>
            </a:pPr>
            <a:r>
              <a:rPr lang="en-US" b="1" i="1" dirty="0"/>
              <a:t>B</a:t>
            </a:r>
            <a:r>
              <a:rPr lang="el-GR" b="1" i="1" dirty="0" err="1"/>
              <a:t>ραχυπρόθεσμες</a:t>
            </a:r>
            <a:r>
              <a:rPr lang="el-GR" dirty="0"/>
              <a:t> (όταν αλλάζουν οι απαιτήσεις των ιστών σε σχέση με το Ο2 του περιβάλλοντος)</a:t>
            </a:r>
          </a:p>
          <a:p>
            <a:pPr marL="778764" indent="-778764">
              <a:buFontTx/>
              <a:buAutoNum type="romanUcPeriod"/>
            </a:pPr>
            <a:r>
              <a:rPr lang="el-GR" b="1" i="1" dirty="0"/>
              <a:t>Μακροπρόθεσμες ή εξελικτικές</a:t>
            </a:r>
            <a:r>
              <a:rPr lang="el-GR" dirty="0"/>
              <a:t> (εξέλιξη των ειδών σε περιβάλλοντα με διαφορετική περιεκτικότητα σε Ο2 ή διαφορά στις απαιτήσεις Ο2 ανάμεσα σε είδη)</a:t>
            </a:r>
          </a:p>
          <a:p>
            <a:pPr marL="778764" indent="-778764">
              <a:buFontTx/>
              <a:buAutoNum type="romanUcPeriod"/>
            </a:pPr>
            <a:r>
              <a:rPr lang="el-GR" b="1" i="1" dirty="0"/>
              <a:t>Μεσοπρόθεσμες </a:t>
            </a:r>
            <a:r>
              <a:rPr lang="el-GR" dirty="0"/>
              <a:t>(εγκλιματισμός)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Παράγοντες που επηρεάζουν τον κορεσμό της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Hb</a:t>
            </a: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2227" name="Picture 3" descr="C:\Τα έγγραφά μου\Οι εικόνες μου\Respiration\saturation pC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808" y="756126"/>
            <a:ext cx="5435005" cy="319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C:\Τα έγγραφά μου\Οι εικόνες μου\Respiration\saturation 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6126"/>
            <a:ext cx="5167710" cy="327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C:\Τα έγγραφά μου\Οι εικόνες μου\Respiration\saturation tempera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58696"/>
            <a:ext cx="5167710" cy="34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7" descr="C:\Τα έγγραφά μου\Οι εικόνες μου\Respiration\saturation D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414" y="3948659"/>
            <a:ext cx="5791399" cy="355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34591" y="1092182"/>
            <a:ext cx="4204114" cy="15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Προς τα δεξιά: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αύξηση των ιόντων Η+ (μείωση του </a:t>
            </a:r>
            <a:r>
              <a:rPr lang="en-US"/>
              <a:t>pH)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αύξηση συγκέντρωσης </a:t>
            </a:r>
            <a:r>
              <a:rPr lang="en-US"/>
              <a:t>CO2</a:t>
            </a:r>
            <a:endParaRPr lang="el-GR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αύξηση της θερμοκρασίας 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αύξηση του </a:t>
            </a:r>
            <a:r>
              <a:rPr lang="en-US"/>
              <a:t>DPG</a:t>
            </a:r>
            <a:r>
              <a:rPr lang="el-GR"/>
              <a:t> 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Μετατόπιση καμπύλης κορεσμού της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Hb</a:t>
            </a: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4590" y="3444575"/>
            <a:ext cx="6761480" cy="12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κατά τη </a:t>
            </a:r>
            <a:r>
              <a:rPr lang="el-GR" b="1"/>
              <a:t>μυϊκή άσκηση</a:t>
            </a:r>
            <a:r>
              <a:rPr lang="el-GR"/>
              <a:t> γιατί: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el-GR"/>
              <a:t>	1. οι λειτουργούντες μύες εκλύουν μεγάλες ποσότητες </a:t>
            </a:r>
            <a:r>
              <a:rPr lang="en-US"/>
              <a:t>CO2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en-US"/>
              <a:t>	2. </a:t>
            </a:r>
            <a:r>
              <a:rPr lang="el-GR"/>
              <a:t>παράγουν οξέα που αυξάνουν τη συγκέντρωση των Η+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el-GR"/>
              <a:t>	3. η θερμοκρασία τους αυξάνεται κατά 3-4 βαθμούς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45492" y="5675615"/>
            <a:ext cx="9800829" cy="6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i="1"/>
              <a:t>Κατά τη μυϊκή άσκηση αποδίδεται Ο2 στους ιστούς υπό </a:t>
            </a:r>
            <a:r>
              <a:rPr lang="en-US" i="1"/>
              <a:t>PO2</a:t>
            </a:r>
            <a:r>
              <a:rPr lang="el-GR" i="1"/>
              <a:t> μέχρι και 40 </a:t>
            </a:r>
            <a:r>
              <a:rPr lang="en-US" i="1"/>
              <a:t>mmHg</a:t>
            </a:r>
            <a:r>
              <a:rPr lang="el-GR" i="1"/>
              <a:t> ακόμα και αν ο κορεσμός της Η</a:t>
            </a:r>
            <a:r>
              <a:rPr lang="en-US" i="1"/>
              <a:t>b </a:t>
            </a:r>
            <a:r>
              <a:rPr lang="el-GR" i="1"/>
              <a:t>είναι &lt; 75%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Μεταφορά του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CO2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1845" y="1092183"/>
            <a:ext cx="6587650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Ένωση με αμινομάδες της </a:t>
            </a:r>
            <a:r>
              <a:rPr lang="en-US"/>
              <a:t>Hb, </a:t>
            </a:r>
            <a:r>
              <a:rPr lang="el-GR"/>
              <a:t>δηλ. σε διαφορετική θέση από το </a:t>
            </a:r>
            <a:r>
              <a:rPr lang="en-US"/>
              <a:t>O2</a:t>
            </a:r>
            <a:endParaRPr lang="el-GR"/>
          </a:p>
        </p:txBody>
      </p:sp>
      <p:pic>
        <p:nvPicPr>
          <p:cNvPr id="54276" name="Picture 4" descr="E:\15\2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95" y="1764295"/>
            <a:ext cx="6771482" cy="515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038777" y="2856478"/>
            <a:ext cx="3385741" cy="331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sz="2600" b="1" dirty="0"/>
              <a:t>Ολικό </a:t>
            </a:r>
            <a:r>
              <a:rPr lang="en-US" sz="2600" b="1" dirty="0"/>
              <a:t>CO2</a:t>
            </a:r>
            <a:r>
              <a:rPr lang="el-GR" sz="2600" b="1" dirty="0"/>
              <a:t> αίματος</a:t>
            </a:r>
          </a:p>
          <a:p>
            <a:pPr algn="ctr"/>
            <a:r>
              <a:rPr lang="el-GR" sz="2600" dirty="0"/>
              <a:t>=</a:t>
            </a:r>
          </a:p>
          <a:p>
            <a:pPr algn="ctr"/>
            <a:r>
              <a:rPr lang="el-GR" sz="2600" dirty="0"/>
              <a:t>διαλυμένο </a:t>
            </a:r>
            <a:r>
              <a:rPr lang="en-US" sz="2600" dirty="0"/>
              <a:t>CO2</a:t>
            </a:r>
            <a:r>
              <a:rPr lang="el-GR" sz="2600" dirty="0"/>
              <a:t> (7%)</a:t>
            </a:r>
          </a:p>
          <a:p>
            <a:pPr algn="ctr"/>
            <a:r>
              <a:rPr lang="el-GR" sz="2600" dirty="0"/>
              <a:t>+</a:t>
            </a:r>
          </a:p>
          <a:p>
            <a:pPr algn="ctr"/>
            <a:r>
              <a:rPr lang="el-GR" sz="2600" dirty="0" err="1"/>
              <a:t>διττανθρακικά</a:t>
            </a:r>
            <a:r>
              <a:rPr lang="el-GR" sz="2600" dirty="0"/>
              <a:t> (70%)</a:t>
            </a:r>
          </a:p>
          <a:p>
            <a:pPr algn="ctr"/>
            <a:r>
              <a:rPr lang="el-GR" sz="2600" dirty="0"/>
              <a:t>+</a:t>
            </a:r>
          </a:p>
          <a:p>
            <a:pPr algn="ctr"/>
            <a:r>
              <a:rPr lang="en-US" sz="2600" dirty="0"/>
              <a:t>CO2 </a:t>
            </a:r>
            <a:r>
              <a:rPr lang="el-GR" sz="2600" dirty="0" err="1"/>
              <a:t>καρβαμινο</a:t>
            </a:r>
            <a:r>
              <a:rPr lang="en-US" sz="2600" dirty="0" err="1"/>
              <a:t>Hb</a:t>
            </a:r>
            <a:r>
              <a:rPr lang="el-GR" sz="2600" dirty="0"/>
              <a:t> (23%)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12788" y="1038508"/>
            <a:ext cx="9355336" cy="21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Αερισμός των πνευμόνων, δηλ. η διακίνηση αέρα μεταξύ της ατμόσφαιρας και των κυψελίδων των πνευμόνων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None/>
            </a:pPr>
            <a:endParaRPr lang="el-GR" b="1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Διάχυση Ο2 και </a:t>
            </a:r>
            <a:r>
              <a:rPr lang="en-US"/>
              <a:t>CO2</a:t>
            </a:r>
            <a:r>
              <a:rPr lang="el-GR"/>
              <a:t> μεταξύ των κυψελίδων και του αίματος (απόσταση διάχυσης &lt; 0,2 μ</a:t>
            </a:r>
            <a:r>
              <a:rPr lang="en-US"/>
              <a:t>m</a:t>
            </a:r>
            <a:r>
              <a:rPr lang="el-GR"/>
              <a:t>)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Μεταφορά του Ο2 και του </a:t>
            </a:r>
            <a:r>
              <a:rPr lang="en-US"/>
              <a:t>CO2 </a:t>
            </a:r>
            <a:r>
              <a:rPr lang="el-GR"/>
              <a:t>με το αίμα και τα υγρά του σώματος προς και από τα κύτταρα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endParaRPr lang="el-GR"/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el-GR" b="1">
                <a:solidFill>
                  <a:srgbClr val="800000"/>
                </a:solidFill>
              </a:rPr>
              <a:t>Ρύθμιση του αερισμού των πνευμόνων και άλλων παραμέτρων της αναπνοής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Η </a:t>
            </a: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νευρογενής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ρύθμιση της αναπνοής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80083" y="1362895"/>
            <a:ext cx="8553450" cy="11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sz="3200" b="1" dirty="0"/>
              <a:t>Αναπνευστικό κέντρο: εντοπίζεται </a:t>
            </a:r>
            <a:r>
              <a:rPr lang="el-GR" sz="3200" b="1" dirty="0" err="1"/>
              <a:t>αμφοτερόπλευρα</a:t>
            </a:r>
            <a:r>
              <a:rPr lang="el-GR" sz="3200" b="1" dirty="0"/>
              <a:t> στον προμήκη και τη γέφυρα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96996" y="4368731"/>
            <a:ext cx="1450860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Διακρίνεται: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672954" y="2688449"/>
            <a:ext cx="7413733" cy="41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marL="584073" indent="-584073">
              <a:buFontTx/>
              <a:buAutoNum type="arabicPeriod"/>
            </a:pPr>
            <a:r>
              <a:rPr lang="el-GR" sz="2600" b="1" dirty="0"/>
              <a:t>ραχιαία αναπνευστική ομάδα</a:t>
            </a:r>
            <a:r>
              <a:rPr lang="el-GR" sz="2600" dirty="0"/>
              <a:t> νευρώνων (εισπνευστική κίνηση, κύρια ομάδα)</a:t>
            </a:r>
          </a:p>
          <a:p>
            <a:pPr marL="584073" indent="-584073">
              <a:buFontTx/>
              <a:buAutoNum type="arabicPeriod"/>
            </a:pPr>
            <a:endParaRPr lang="el-GR" sz="2600" dirty="0"/>
          </a:p>
          <a:p>
            <a:pPr marL="584073" indent="-584073">
              <a:buFontTx/>
              <a:buAutoNum type="arabicPeriod"/>
            </a:pPr>
            <a:r>
              <a:rPr lang="el-GR" sz="2600" b="1" dirty="0"/>
              <a:t>κοιλιακή αναπνευστική ομάδα</a:t>
            </a:r>
            <a:r>
              <a:rPr lang="el-GR" sz="2600" dirty="0"/>
              <a:t> νευρώνων (</a:t>
            </a:r>
            <a:r>
              <a:rPr lang="el-GR" sz="2600" dirty="0" err="1"/>
              <a:t>εκπνευστική</a:t>
            </a:r>
            <a:r>
              <a:rPr lang="el-GR" sz="2600" dirty="0"/>
              <a:t> και εισπνευστική κίνηση, επιπρόσθετη ενίσχυση εισπνοής)</a:t>
            </a:r>
          </a:p>
          <a:p>
            <a:pPr marL="584073" indent="-584073">
              <a:buFontTx/>
              <a:buAutoNum type="arabicPeriod"/>
            </a:pPr>
            <a:endParaRPr lang="el-GR" sz="2600" dirty="0"/>
          </a:p>
          <a:p>
            <a:pPr marL="584073" indent="-584073">
              <a:buFontTx/>
              <a:buAutoNum type="arabicPeriod"/>
            </a:pPr>
            <a:r>
              <a:rPr lang="el-GR" sz="2600" b="1" dirty="0" err="1"/>
              <a:t>πνευμοταξικό</a:t>
            </a:r>
            <a:r>
              <a:rPr lang="el-GR" sz="2600" b="1" dirty="0"/>
              <a:t> κέντρο</a:t>
            </a:r>
            <a:r>
              <a:rPr lang="el-GR" sz="2600" dirty="0"/>
              <a:t> (ρύθμιση ρυθμού και μορφής αναπνευστικών κινήσεων, αύξηση συχνότητας αν. κινήσεων 30-40/</a:t>
            </a:r>
            <a:r>
              <a:rPr lang="en-US" sz="2600" dirty="0"/>
              <a:t>min</a:t>
            </a:r>
            <a:r>
              <a:rPr lang="el-GR" sz="2600" dirty="0"/>
              <a:t>)   </a:t>
            </a:r>
          </a:p>
        </p:txBody>
      </p:sp>
      <p:sp>
        <p:nvSpPr>
          <p:cNvPr id="57350" name="AutoShape 6"/>
          <p:cNvSpPr>
            <a:spLocks/>
          </p:cNvSpPr>
          <p:nvPr/>
        </p:nvSpPr>
        <p:spPr bwMode="auto">
          <a:xfrm>
            <a:off x="2405658" y="2604435"/>
            <a:ext cx="445492" cy="4200702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815" tIns="58407" rIns="116815" bIns="58407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Οργάνωση του αναπνευστικού κέντρου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4120" y="6203037"/>
            <a:ext cx="9997588" cy="117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r>
              <a:rPr lang="el-GR" sz="2300" b="1" i="1" dirty="0" err="1"/>
              <a:t>Απνευστικό</a:t>
            </a:r>
            <a:r>
              <a:rPr lang="el-GR" sz="2300" b="1" i="1" dirty="0"/>
              <a:t> κέντρο </a:t>
            </a:r>
            <a:r>
              <a:rPr lang="el-GR" sz="2300" b="1" i="1" dirty="0" smtClean="0"/>
              <a:t>: </a:t>
            </a:r>
            <a:r>
              <a:rPr lang="el-GR" sz="2300" b="1" i="1" dirty="0"/>
              <a:t>συμμετέχει στη ρύθμιση του βάθους των αναπνευστικών κινήσεων. Υπερπλήρωση πνευμόνων και επιτέλεση αραιών και βραχέων </a:t>
            </a:r>
            <a:r>
              <a:rPr lang="el-GR" sz="2300" b="1" i="1" dirty="0" err="1"/>
              <a:t>εκπνευστικών</a:t>
            </a:r>
            <a:r>
              <a:rPr lang="el-GR" sz="2300" b="1" i="1" dirty="0"/>
              <a:t> κινήσεων.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837655" y="949827"/>
          <a:ext cx="6682383" cy="5101519"/>
        </p:xfrm>
        <a:graphic>
          <a:graphicData uri="http://schemas.openxmlformats.org/presentationml/2006/ole">
            <p:oleObj spid="_x0000_s2050" name="CorelPhotoPaint.Image.7" r:id="rId3" imgW="3285472" imgH="2651541" progId="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138363" y="3575264"/>
            <a:ext cx="493996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(1)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375254" y="3864646"/>
            <a:ext cx="493996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(2)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375254" y="1848310"/>
            <a:ext cx="493996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/>
              <a:t>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Η χημική ρύθμιση της αναπνοής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67295" y="2238041"/>
            <a:ext cx="10068124" cy="94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Άμεση ρύθμιση από το </a:t>
            </a:r>
            <a:r>
              <a:rPr lang="en-US"/>
              <a:t>CO2 </a:t>
            </a:r>
            <a:r>
              <a:rPr lang="el-GR"/>
              <a:t>και το Η+ (πρωταρχικό ερέθισμα)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Άμεση ρύθμιση από τη συγκέντρωση Ο2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Έμμεση ρύθμιση του συστήματος των περιφερικών χημειοϋποδοχέων από το Ο2 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45493" y="5460912"/>
            <a:ext cx="4356783" cy="94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Περιφερικοί χημειουποδοχείς:</a:t>
            </a:r>
            <a:r>
              <a:rPr lang="el-GR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καρωτιδικά σωμάτια (γλωσσοφαρυγγικό)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αορτικά σωμάτια (πνευμονογαστικό)</a:t>
            </a:r>
          </a:p>
        </p:txBody>
      </p:sp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1781969" y="924155"/>
            <a:ext cx="7127875" cy="3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 algn="ctr"/>
            <a:r>
              <a:rPr lang="el-GR" b="1"/>
              <a:t>Η διατήρηση κατάλληλων συγκεντρώσεων Ο2, </a:t>
            </a:r>
            <a:r>
              <a:rPr lang="en-US" b="1"/>
              <a:t>CO2</a:t>
            </a:r>
            <a:r>
              <a:rPr lang="el-GR" b="1"/>
              <a:t> και Η+ στους ιστούς</a:t>
            </a: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445492" y="4200702"/>
            <a:ext cx="4319081" cy="6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15" tIns="58407" rIns="116815" bIns="58407">
            <a:spAutoFit/>
          </a:bodyPr>
          <a:lstStyle/>
          <a:p>
            <a:r>
              <a:rPr lang="el-GR" b="1" i="1"/>
              <a:t>Κεντρικοί χημειοϋποδοχείς:</a:t>
            </a:r>
            <a:r>
              <a:rPr lang="el-GR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χημειοευαίσθητη περιοχή στον προμήκη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29699" y="885031"/>
          <a:ext cx="5756605" cy="6676231"/>
        </p:xfrm>
        <a:graphic>
          <a:graphicData uri="http://schemas.openxmlformats.org/presentationml/2006/ole">
            <p:oleObj spid="_x0000_s3074" name="CorelPhotoPaint.Image.7" r:id="rId3" imgW="3096512" imgH="2480867" progId="">
              <p:embed/>
            </p:oleObj>
          </a:graphicData>
        </a:graphic>
      </p:graphicFrame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Χημειοευαίσθητη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περιοχή προμήκους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91399" y="2256631"/>
            <a:ext cx="4900414" cy="15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dirty="0"/>
              <a:t>μεγάλη ευαισθησία στις μεταβολές της συγκέντρωσης Η+ του αίματος </a:t>
            </a:r>
            <a:r>
              <a:rPr lang="en-US" dirty="0"/>
              <a:t> </a:t>
            </a:r>
            <a:endParaRPr lang="el-GR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dirty="0"/>
              <a:t>διεγείρει τα άλλα τμήματα του </a:t>
            </a:r>
            <a:r>
              <a:rPr lang="el-GR" dirty="0" err="1"/>
              <a:t>αναπν</a:t>
            </a:r>
            <a:r>
              <a:rPr lang="el-GR" dirty="0"/>
              <a:t>. κέντρου</a:t>
            </a:r>
            <a:endParaRPr lang="en-US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l-GR" dirty="0"/>
              <a:t>περισσότερα Η+ αποδίδονται όταν αυξάνεται η συγκέντρωση </a:t>
            </a:r>
            <a:r>
              <a:rPr lang="en-US" dirty="0"/>
              <a:t>CO2</a:t>
            </a:r>
            <a:r>
              <a:rPr lang="el-GR" dirty="0"/>
              <a:t> στο αίμα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00" y="736600"/>
            <a:ext cx="3035300" cy="609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800" y="3695700"/>
            <a:ext cx="2692400" cy="2476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3000" y="3340100"/>
            <a:ext cx="3136900" cy="31877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900" y="673100"/>
            <a:ext cx="2273300" cy="3568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4900" y="1727200"/>
            <a:ext cx="5689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κοιλότητα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χωρίζεται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ρινικό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διάφραγμα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68400" y="2006600"/>
            <a:ext cx="3886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χώρους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ρινικές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θαλάμες,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04900" y="2451100"/>
            <a:ext cx="4927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Αυτές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βρίσκονται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ανάμεσα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κρανιακή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31900" y="2730500"/>
            <a:ext cx="2286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στοματική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κοιλότητα,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04900" y="3022600"/>
            <a:ext cx="4965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πλάγια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ρινικής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θαλάμης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βρίσκονται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68400" y="3302000"/>
            <a:ext cx="1612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ρινικές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κόγχες,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181100" y="6616700"/>
            <a:ext cx="70104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ανώτερο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τμήμα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ρινικής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κοιλότητας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βλεννογόνος</a:t>
            </a:r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παρουσιάζει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ειδικούς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υποδοχείς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αίσθηση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όσφρησης.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010400" y="4483100"/>
            <a:ext cx="20066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κοιλότητα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αποτελείται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βλεννογόνο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010400" y="5295900"/>
            <a:ext cx="2463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αναπνευστικού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τύπου.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9099" y="961231"/>
          <a:ext cx="5880497" cy="6600032"/>
        </p:xfrm>
        <a:graphic>
          <a:graphicData uri="http://schemas.openxmlformats.org/presentationml/2006/ole">
            <p:oleObj spid="_x0000_s4098" name="CorelPhotoPaint.Image.7" r:id="rId3" imgW="3352523" imgH="2663732" progId="">
              <p:embed/>
            </p:oleObj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Περιφερικοί </a:t>
            </a: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χημειοϋποδοχείς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880497" y="2240374"/>
            <a:ext cx="4633119" cy="17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ανίχνευση μεταβολών Ο2 αίματος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διέγερση περιφερικών χημειοϋποδοχέων στο 1/5 του χρόνου που απαιτείται για κεντρική διέγερση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/>
              <a:t> άμεση αντίδραση στην αύξηση </a:t>
            </a:r>
            <a:r>
              <a:rPr lang="en-US"/>
              <a:t>CO</a:t>
            </a:r>
            <a:r>
              <a:rPr lang="el-GR"/>
              <a:t>2</a:t>
            </a:r>
            <a:r>
              <a:rPr lang="en-US"/>
              <a:t> </a:t>
            </a:r>
            <a:r>
              <a:rPr lang="el-GR"/>
              <a:t>κατά την έναρξη της μυϊκής δραστηριότητας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0"/>
            <a:ext cx="10691813" cy="948951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16815" tIns="58407" rIns="116815" bIns="58407">
            <a:spAutoFit/>
          </a:bodyPr>
          <a:lstStyle/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Άλλοι παράγοντες που επηρεάζουν την αναπνοή </a:t>
            </a:r>
          </a:p>
          <a:p>
            <a:pPr algn="ctr">
              <a:defRPr/>
            </a:pPr>
            <a:endParaRPr lang="el-GR" sz="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18829" y="1008168"/>
            <a:ext cx="9149296" cy="57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815" tIns="58407" rIns="116815" bIns="58407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b="1" dirty="0"/>
              <a:t>Εκούσια ρύθμιση</a:t>
            </a:r>
            <a:r>
              <a:rPr lang="el-GR" sz="2600" dirty="0"/>
              <a:t> (ανεξάρτητη του αναπνευστικού κέντρου, νευρικές οδοί κατευθείαν από τον εγκεφαλικό φλοιό-</a:t>
            </a:r>
            <a:r>
              <a:rPr lang="el-GR" sz="2600" dirty="0" err="1"/>
              <a:t>φλοιονωτιαία </a:t>
            </a:r>
            <a:r>
              <a:rPr lang="el-GR" sz="2600" dirty="0"/>
              <a:t>οδό-αναπνευστικούς μύες)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sz="2600" b="1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b="1" dirty="0"/>
              <a:t>Υποδοχείς όχλησης</a:t>
            </a:r>
            <a:r>
              <a:rPr lang="el-GR" sz="2600" dirty="0"/>
              <a:t> (ερεθισμός αισθητικών απολήξεων τραχείας, βρόγχων, </a:t>
            </a:r>
            <a:r>
              <a:rPr lang="el-GR" sz="2600" dirty="0" err="1"/>
              <a:t>βρογχιολίων</a:t>
            </a:r>
            <a:r>
              <a:rPr lang="el-GR" sz="2600" dirty="0"/>
              <a:t>, πχ βήχας, φτάρνισμα)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sz="2600" b="1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b="1" dirty="0"/>
              <a:t>Υποδοχείς </a:t>
            </a:r>
            <a:r>
              <a:rPr lang="el-GR" sz="2600" b="1" dirty="0" smtClean="0"/>
              <a:t> </a:t>
            </a:r>
            <a:r>
              <a:rPr lang="en-US" sz="2600" b="1" dirty="0" smtClean="0"/>
              <a:t>J</a:t>
            </a:r>
            <a:r>
              <a:rPr lang="el-GR" sz="2600" b="1" dirty="0" smtClean="0"/>
              <a:t> </a:t>
            </a:r>
            <a:r>
              <a:rPr lang="el-GR" sz="2600" b="1" dirty="0"/>
              <a:t>των πνευμόνων</a:t>
            </a:r>
            <a:r>
              <a:rPr lang="el-GR" sz="2600" dirty="0"/>
              <a:t> (αισθητικές απολήξεις στα τοιχώματα των κυψελίδων κοντά στα τριχοειδή)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sz="2600" b="1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b="1" dirty="0"/>
              <a:t>Εγκεφαλικό οίδημα </a:t>
            </a:r>
            <a:r>
              <a:rPr lang="el-GR" sz="2600" dirty="0"/>
              <a:t>(συμπίεση εγκεφαλικών αρτηριών και αναστολή αιμάτωσης εγκεφάλου)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el-GR" sz="2600" b="1" dirty="0"/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600" b="1" dirty="0"/>
              <a:t>Αναισθησία </a:t>
            </a:r>
            <a:r>
              <a:rPr lang="el-GR" sz="2600" dirty="0"/>
              <a:t>(μορφίνη, νατριούχος </a:t>
            </a:r>
            <a:r>
              <a:rPr lang="el-GR" sz="2600" dirty="0" err="1"/>
              <a:t>πεντοβαρβιτάλη</a:t>
            </a:r>
            <a:r>
              <a:rPr lang="el-GR" sz="2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6500" name="Picture 4" descr="image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1814" cy="7561263"/>
          </a:xfrm>
          <a:prstGeom prst="rect">
            <a:avLst/>
          </a:prstGeom>
          <a:noFill/>
        </p:spPr>
      </p:pic>
      <p:sp>
        <p:nvSpPr>
          <p:cNvPr id="106501" name="Rectangle 5"/>
          <p:cNvSpPr>
            <a:spLocks noRot="1" noChangeArrowheads="1"/>
          </p:cNvSpPr>
          <p:nvPr/>
        </p:nvSpPr>
        <p:spPr bwMode="auto">
          <a:xfrm>
            <a:off x="0" y="6666864"/>
            <a:ext cx="10691813" cy="54276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4296" tIns="52148" rIns="104296" bIns="52148" anchor="ctr"/>
          <a:lstStyle/>
          <a:p>
            <a:pPr algn="ctr"/>
            <a:r>
              <a:rPr lang="el-GR" altLang="zh-TW" sz="6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Ευχαριστώ πάρα πολύ </a:t>
            </a:r>
            <a:r>
              <a:rPr lang="en-US" altLang="zh-TW" sz="6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~!!!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00" y="736600"/>
            <a:ext cx="3035300" cy="609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124200"/>
            <a:ext cx="2908300" cy="3886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5100" y="520700"/>
            <a:ext cx="1511300" cy="241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1400" y="1765300"/>
            <a:ext cx="45593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κάθετος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μυϊκός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σωλήνας,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μήκους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εκ.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οποίος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ξεκινάει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βάση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κρανίου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εκτείνεται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μέχρι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οισοφάγο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λάρυγγα,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56100" y="2984500"/>
            <a:ext cx="50800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3500" algn="l"/>
                <a:tab pos="1270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φάρυγγας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ανήκει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πεπτικό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σύστημα,</a:t>
            </a:r>
          </a:p>
          <a:p>
            <a:pPr>
              <a:lnSpc>
                <a:spcPts val="3400"/>
              </a:lnSpc>
              <a:tabLst>
                <a:tab pos="63500" algn="l"/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Παραλαμβάνει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αέρα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κοιλότητα,</a:t>
            </a:r>
          </a:p>
          <a:p>
            <a:pPr>
              <a:lnSpc>
                <a:spcPts val="2100"/>
              </a:lnSpc>
              <a:tabLst>
                <a:tab pos="63500" algn="l"/>
                <a:tab pos="127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αέρα,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νερό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τροφές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στοματική</a:t>
            </a:r>
          </a:p>
          <a:p>
            <a:pPr>
              <a:lnSpc>
                <a:spcPts val="2100"/>
              </a:lnSpc>
              <a:tabLst>
                <a:tab pos="63500" algn="l"/>
                <a:tab pos="127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κοιλότητα.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848100" y="4254500"/>
            <a:ext cx="5651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ρινοφάρυγγας: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βρίσκεται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πίσω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μύτη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880100" y="4521200"/>
            <a:ext cx="3530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πάνω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μαλακή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υπερώα,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848100" y="5689600"/>
            <a:ext cx="6019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λαρυγγοφάρυγγα: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βρίσκεται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πίσω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λάρυγγα,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848100" y="4902200"/>
            <a:ext cx="5867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στοματοφάρυγγα: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βρίσκεται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πίσω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στόμα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070600" y="5168900"/>
            <a:ext cx="3746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μαλακή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υπερώα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εκτείνεται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34100" y="5448300"/>
            <a:ext cx="2463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μέχρι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επιγλωττίδα,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383" cy="756056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" y="0"/>
            <a:ext cx="10691813" cy="7561263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278636" y="2775203"/>
            <a:ext cx="766572" cy="737616"/>
          </a:xfrm>
          <a:custGeom>
            <a:avLst/>
            <a:gdLst>
              <a:gd name="connsiteX0" fmla="*/ 0 w 766572"/>
              <a:gd name="connsiteY0" fmla="*/ 659891 h 737616"/>
              <a:gd name="connsiteX1" fmla="*/ 652271 w 766572"/>
              <a:gd name="connsiteY1" fmla="*/ 39624 h 737616"/>
              <a:gd name="connsiteX2" fmla="*/ 614171 w 766572"/>
              <a:gd name="connsiteY2" fmla="*/ 0 h 737616"/>
              <a:gd name="connsiteX3" fmla="*/ 766571 w 766572"/>
              <a:gd name="connsiteY3" fmla="*/ 3048 h 737616"/>
              <a:gd name="connsiteX4" fmla="*/ 763524 w 766572"/>
              <a:gd name="connsiteY4" fmla="*/ 156972 h 737616"/>
              <a:gd name="connsiteX5" fmla="*/ 726947 w 766572"/>
              <a:gd name="connsiteY5" fmla="*/ 117348 h 737616"/>
              <a:gd name="connsiteX6" fmla="*/ 74675 w 766572"/>
              <a:gd name="connsiteY6" fmla="*/ 737616 h 737616"/>
              <a:gd name="connsiteX7" fmla="*/ 0 w 766572"/>
              <a:gd name="connsiteY7" fmla="*/ 659891 h 7376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66572" h="737616">
                <a:moveTo>
                  <a:pt x="0" y="659891"/>
                </a:moveTo>
                <a:lnTo>
                  <a:pt x="652271" y="39624"/>
                </a:lnTo>
                <a:lnTo>
                  <a:pt x="614171" y="0"/>
                </a:lnTo>
                <a:lnTo>
                  <a:pt x="766571" y="3048"/>
                </a:lnTo>
                <a:lnTo>
                  <a:pt x="763524" y="156972"/>
                </a:lnTo>
                <a:lnTo>
                  <a:pt x="726947" y="117348"/>
                </a:lnTo>
                <a:lnTo>
                  <a:pt x="74675" y="737616"/>
                </a:lnTo>
                <a:lnTo>
                  <a:pt x="0" y="659891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749300"/>
            <a:ext cx="1828800" cy="3581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600" y="736600"/>
            <a:ext cx="3035300" cy="609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0" y="749300"/>
            <a:ext cx="1117600" cy="2806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7399" y="3780631"/>
            <a:ext cx="3554413" cy="37806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5200" y="2425700"/>
            <a:ext cx="2794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905000" y="1803400"/>
            <a:ext cx="6350000" cy="436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σωλήνας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συνδέει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φάρυγγα</a:t>
            </a:r>
          </a:p>
          <a:p>
            <a:pPr>
              <a:lnSpc>
                <a:spcPts val="21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τραχεία,</a:t>
            </a:r>
          </a:p>
          <a:p>
            <a:pPr>
              <a:lnSpc>
                <a:spcPts val="29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Αποτελείται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εννέα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κομμάτια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χόνδρου,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</a:p>
          <a:p>
            <a:pPr>
              <a:lnSpc>
                <a:spcPts val="21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ενώνονται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μεταξύ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ελαστικό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υμένα,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τριγωνικός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θυρεοειδής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χόνδρος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</a:p>
          <a:p>
            <a:pPr>
              <a:lnSpc>
                <a:spcPts val="21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dirty="0" smtClean="0"/>
              <a:t>		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μεγαλύτερος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προβάλει</a:t>
            </a:r>
          </a:p>
          <a:p>
            <a:pPr>
              <a:lnSpc>
                <a:spcPts val="21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dirty="0" smtClean="0"/>
              <a:t>		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μπροστά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μήλο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Αδάμ,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Άλλος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καλύπτει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λάρυγγα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  <a:p>
            <a:pPr>
              <a:lnSpc>
                <a:spcPts val="21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διάρκεια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κατάποσης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τροφών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1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εμποδίζει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είσοδο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</a:p>
          <a:p>
            <a:pPr>
              <a:lnSpc>
                <a:spcPts val="2100"/>
              </a:lnSpc>
              <a:tabLst>
                <a:tab pos="63500" algn="l"/>
                <a:tab pos="1143000" algn="l"/>
                <a:tab pos="1206500" algn="l"/>
                <a:tab pos="1219200" algn="l"/>
                <a:tab pos="1866900" algn="l"/>
                <a:tab pos="19939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λάρυγγα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ονομάζεται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επιγλωττίδα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2691</Words>
  <Application>Microsoft Office PowerPoint</Application>
  <PresentationFormat>Προσαρμογή</PresentationFormat>
  <Paragraphs>709</Paragraphs>
  <Slides>72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72</vt:i4>
      </vt:variant>
    </vt:vector>
  </HeadingPairs>
  <TitlesOfParts>
    <vt:vector size="74" baseType="lpstr">
      <vt:lpstr>Office Theme</vt:lpstr>
      <vt:lpstr>CorelPhotoPaint.Image.7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Τι είναι αναπνοή;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ΑΝΑΠΝΕΥΣΤΙΚΟ ΣΥΣΤΗΜΑ-ΤΕΙ ΣΗΤΕΙΑΣ</dc:title>
  <dc:creator>psarakis fotios</dc:creator>
  <cp:lastModifiedBy>fotios psarakis</cp:lastModifiedBy>
  <cp:revision>18</cp:revision>
  <dcterms:created xsi:type="dcterms:W3CDTF">2006-08-16T00:00:00Z</dcterms:created>
  <dcterms:modified xsi:type="dcterms:W3CDTF">2016-10-29T17:43:20Z</dcterms:modified>
</cp:coreProperties>
</file>