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71" r:id="rId10"/>
    <p:sldId id="267" r:id="rId11"/>
    <p:sldId id="272" r:id="rId12"/>
    <p:sldId id="269" r:id="rId13"/>
    <p:sldId id="27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9232-88F5-4CBD-BB3C-8E0596807563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480F-72D4-4CDC-B729-A4E45D9A4F0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6805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3573016"/>
            <a:ext cx="396044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Calcium in your Bones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Section of bone showing normal bone density</a:t>
            </a:r>
            <a:r>
              <a:rPr lang="en-US" b="1" dirty="0" smtClean="0"/>
              <a:t>: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Section </a:t>
            </a:r>
            <a:r>
              <a:rPr lang="en-US" b="1" dirty="0"/>
              <a:t>of bone showing osteoporosis /</a:t>
            </a:r>
          </a:p>
          <a:p>
            <a:pPr>
              <a:buNone/>
            </a:pPr>
            <a:r>
              <a:rPr lang="en-GB" b="1" dirty="0" smtClean="0"/>
              <a:t>reduced </a:t>
            </a:r>
            <a:r>
              <a:rPr lang="en-GB" b="1" dirty="0"/>
              <a:t>bone density</a:t>
            </a:r>
            <a:r>
              <a:rPr lang="en-GB" b="1" dirty="0" smtClean="0"/>
              <a:t>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0509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869160"/>
            <a:ext cx="49068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 </a:t>
            </a:r>
            <a:r>
              <a:rPr lang="en-US" dirty="0" smtClean="0"/>
              <a:t>R</a:t>
            </a:r>
            <a:r>
              <a:rPr lang="en-US" dirty="0" smtClean="0"/>
              <a:t>isk </a:t>
            </a:r>
            <a:r>
              <a:rPr lang="en-US" dirty="0" smtClean="0"/>
              <a:t>F</a:t>
            </a:r>
            <a:r>
              <a:rPr lang="en-US" dirty="0" smtClean="0"/>
              <a:t>actors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Family history</a:t>
            </a:r>
          </a:p>
          <a:p>
            <a:r>
              <a:rPr lang="en-US" dirty="0" smtClean="0"/>
              <a:t>Body weight and bone structure</a:t>
            </a:r>
          </a:p>
          <a:p>
            <a:r>
              <a:rPr lang="en-US" dirty="0" smtClean="0"/>
              <a:t>Menopause</a:t>
            </a:r>
          </a:p>
          <a:p>
            <a:r>
              <a:rPr lang="en-US" dirty="0" smtClean="0"/>
              <a:t>Lifestyle</a:t>
            </a:r>
          </a:p>
          <a:p>
            <a:r>
              <a:rPr lang="en-US" dirty="0" smtClean="0"/>
              <a:t>M</a:t>
            </a:r>
            <a:r>
              <a:rPr lang="en-US" dirty="0" smtClean="0"/>
              <a:t>edications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Read the “Sell by” Dates on All</a:t>
            </a:r>
            <a:br>
              <a:rPr lang="en-US" b="1" dirty="0"/>
            </a:br>
            <a:r>
              <a:rPr lang="en-GB" b="1" dirty="0"/>
              <a:t>Dairy Foods Before Purchasing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A dairy food is usually safe to eat 2 – 3 days</a:t>
            </a:r>
          </a:p>
          <a:p>
            <a:pPr>
              <a:buNone/>
            </a:pPr>
            <a:r>
              <a:rPr lang="en-US" b="1" dirty="0"/>
              <a:t>after the “sell by” </a:t>
            </a:r>
            <a:r>
              <a:rPr lang="en-US" b="1" dirty="0" smtClean="0"/>
              <a:t>date </a:t>
            </a:r>
            <a:r>
              <a:rPr lang="en-US" b="1" dirty="0"/>
              <a:t>when handled properly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3545848" cy="320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Daily Menu of Dairy Foods</a:t>
            </a:r>
            <a:br>
              <a:rPr lang="en-US" b="1" dirty="0"/>
            </a:br>
            <a:r>
              <a:rPr lang="en-GB" b="1" dirty="0"/>
              <a:t>and Calcium Sources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Calcium-Rich Dairy Foods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One </a:t>
            </a:r>
            <a:r>
              <a:rPr lang="en-US" b="1" dirty="0"/>
              <a:t>serving of milk is equal to:</a:t>
            </a:r>
          </a:p>
          <a:p>
            <a:pPr>
              <a:buNone/>
            </a:pPr>
            <a:r>
              <a:rPr lang="en-GB" b="1" dirty="0"/>
              <a:t>	</a:t>
            </a:r>
            <a:r>
              <a:rPr lang="en-GB" b="1" dirty="0" smtClean="0"/>
              <a:t>1 </a:t>
            </a:r>
            <a:r>
              <a:rPr lang="en-GB" b="1" dirty="0"/>
              <a:t>cup of yogurt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45 grams of natural </a:t>
            </a:r>
            <a:r>
              <a:rPr lang="en-US" b="1" dirty="0"/>
              <a:t>cheese </a:t>
            </a:r>
            <a:r>
              <a:rPr lang="en-US" b="1" dirty="0" smtClean="0"/>
              <a:t>(cheddar, feta, graviera)</a:t>
            </a:r>
            <a:endParaRPr lang="en-US" b="1" dirty="0"/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60 grams </a:t>
            </a:r>
            <a:r>
              <a:rPr lang="en-US" b="1" dirty="0"/>
              <a:t>of </a:t>
            </a:r>
            <a:r>
              <a:rPr lang="en-US" b="1" dirty="0" smtClean="0"/>
              <a:t>soft </a:t>
            </a:r>
            <a:r>
              <a:rPr lang="en-US" b="1" dirty="0"/>
              <a:t>cheese </a:t>
            </a:r>
            <a:r>
              <a:rPr lang="en-US" b="1" dirty="0" smtClean="0"/>
              <a:t>(cottage cheese, anthotyros)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288" y="4509120"/>
            <a:ext cx="42657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Calcium in Your Body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31" y="1600200"/>
            <a:ext cx="7840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amount of calcium in 1 cup</a:t>
            </a:r>
            <a:br>
              <a:rPr lang="en-US" b="1" dirty="0"/>
            </a:br>
            <a:r>
              <a:rPr lang="en-US" b="1" dirty="0"/>
              <a:t>of milk is equal to the calcium in: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• 2 </a:t>
            </a:r>
            <a:r>
              <a:rPr lang="en-GB" b="1" dirty="0"/>
              <a:t>cups Cottage cheese</a:t>
            </a:r>
          </a:p>
          <a:p>
            <a:pPr>
              <a:buNone/>
            </a:pPr>
            <a:r>
              <a:rPr lang="en-GB" b="1" dirty="0"/>
              <a:t>• 1 cup Yogurt</a:t>
            </a:r>
          </a:p>
          <a:p>
            <a:pPr>
              <a:buNone/>
            </a:pPr>
            <a:r>
              <a:rPr lang="en-GB" b="1" dirty="0"/>
              <a:t>• </a:t>
            </a:r>
            <a:r>
              <a:rPr lang="en-GB" b="1" dirty="0" smtClean="0"/>
              <a:t>45 grams Cheddar </a:t>
            </a:r>
          </a:p>
          <a:p>
            <a:pPr>
              <a:buNone/>
            </a:pPr>
            <a:r>
              <a:rPr lang="en-GB" b="1" dirty="0"/>
              <a:t>	</a:t>
            </a:r>
            <a:r>
              <a:rPr lang="en-GB" b="1" dirty="0" smtClean="0"/>
              <a:t>or Graviera</a:t>
            </a:r>
            <a:endParaRPr lang="en-GB" b="1" dirty="0"/>
          </a:p>
          <a:p>
            <a:pPr>
              <a:buNone/>
            </a:pPr>
            <a:r>
              <a:rPr lang="en-GB" b="1" dirty="0"/>
              <a:t>• </a:t>
            </a:r>
            <a:r>
              <a:rPr lang="en-GB" b="1" dirty="0" smtClean="0"/>
              <a:t>60 grams Processed</a:t>
            </a:r>
          </a:p>
          <a:p>
            <a:pPr>
              <a:buNone/>
            </a:pPr>
            <a:r>
              <a:rPr lang="en-GB" b="1" dirty="0"/>
              <a:t>	</a:t>
            </a:r>
            <a:r>
              <a:rPr lang="en-GB" b="1" dirty="0" smtClean="0"/>
              <a:t>cheese </a:t>
            </a:r>
            <a:r>
              <a:rPr lang="en-GB" b="1" dirty="0"/>
              <a:t>food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266429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Calcium, Fat and Calories in Milk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802" y="1600200"/>
            <a:ext cx="72003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Dairy Foods for</a:t>
            </a:r>
            <a:br>
              <a:rPr lang="en-GB" b="1" dirty="0"/>
            </a:br>
            <a:r>
              <a:rPr lang="en-GB" b="1" dirty="0"/>
              <a:t>Lactose-Intolerant Individuals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8840"/>
            <a:ext cx="7620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Non-Dairy Foods with Calcium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16862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1404367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915816" y="1484784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spinach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orange juice fortified with calcium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tofu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876256" y="1052736"/>
            <a:ext cx="2267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soy milk fortified with calcium</a:t>
            </a:r>
          </a:p>
          <a:p>
            <a:endParaRPr lang="en-US" sz="2400" b="1" dirty="0"/>
          </a:p>
          <a:p>
            <a:r>
              <a:rPr lang="en-US" sz="2400" b="1" dirty="0" smtClean="0"/>
              <a:t>canned salmon or sardines with small edible bones</a:t>
            </a:r>
          </a:p>
          <a:p>
            <a:endParaRPr lang="en-US" sz="2400" b="1" dirty="0"/>
          </a:p>
          <a:p>
            <a:r>
              <a:rPr lang="en-US" sz="2400" b="1" dirty="0" smtClean="0"/>
              <a:t>kale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broccoli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Build Healthy Bones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b="1" dirty="0" smtClean="0"/>
              <a:t>Eat </a:t>
            </a:r>
            <a:r>
              <a:rPr lang="en-GB" b="1" dirty="0"/>
              <a:t>dairy </a:t>
            </a:r>
            <a:r>
              <a:rPr lang="en-GB" b="1" dirty="0" smtClean="0"/>
              <a:t>foods</a:t>
            </a:r>
          </a:p>
          <a:p>
            <a:pPr>
              <a:buNone/>
            </a:pPr>
            <a:r>
              <a:rPr lang="en-US" b="1" dirty="0"/>
              <a:t>2. Get a little sunshine (free vitamin D)</a:t>
            </a:r>
          </a:p>
          <a:p>
            <a:pPr>
              <a:buNone/>
            </a:pPr>
            <a:r>
              <a:rPr lang="en-US" b="1" dirty="0" smtClean="0"/>
              <a:t>    20 minutes every day</a:t>
            </a:r>
            <a:endParaRPr lang="en-US" b="1" dirty="0"/>
          </a:p>
          <a:p>
            <a:pPr>
              <a:buNone/>
            </a:pPr>
            <a:r>
              <a:rPr lang="en-GB" b="1" dirty="0"/>
              <a:t>3. </a:t>
            </a:r>
            <a:r>
              <a:rPr lang="en-GB" b="1" dirty="0" smtClean="0"/>
              <a:t>W</a:t>
            </a:r>
            <a:r>
              <a:rPr lang="en-GB" b="1" dirty="0" smtClean="0"/>
              <a:t>eight-bearing exercise</a:t>
            </a:r>
            <a:endParaRPr lang="en-GB" b="1" dirty="0" smtClean="0"/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8075240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Weight-bearing activities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Brisk-walking, jogging and hiking</a:t>
            </a:r>
          </a:p>
          <a:p>
            <a:r>
              <a:rPr lang="en-US" dirty="0" smtClean="0"/>
              <a:t>Gardening and mowing the lawn</a:t>
            </a:r>
          </a:p>
          <a:p>
            <a:r>
              <a:rPr lang="en-US" dirty="0" smtClean="0"/>
              <a:t>Team sports (basketball and baseball)</a:t>
            </a:r>
          </a:p>
          <a:p>
            <a:r>
              <a:rPr lang="en-US" dirty="0" smtClean="0"/>
              <a:t>Dancing, step aerobics and stair climbing</a:t>
            </a:r>
          </a:p>
          <a:p>
            <a:r>
              <a:rPr lang="en-US" dirty="0" smtClean="0"/>
              <a:t>Tennis and other racquet sports</a:t>
            </a:r>
          </a:p>
          <a:p>
            <a:r>
              <a:rPr lang="en-US" dirty="0" smtClean="0"/>
              <a:t>Skiing, skating, karate and bowling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211</Words>
  <Application>Microsoft Office PowerPoint</Application>
  <PresentationFormat>Προβολή στην οθόνη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Calcium-Rich Dairy Foods</vt:lpstr>
      <vt:lpstr>Calcium in Your Body</vt:lpstr>
      <vt:lpstr>The amount of calcium in 1 cup of milk is equal to the calcium in:</vt:lpstr>
      <vt:lpstr>Calcium, Fat and Calories in Milk</vt:lpstr>
      <vt:lpstr>Dairy Foods for Lactose-Intolerant Individuals</vt:lpstr>
      <vt:lpstr>Non-Dairy Foods with Calcium</vt:lpstr>
      <vt:lpstr>How to Build Healthy Bones</vt:lpstr>
      <vt:lpstr>Weight-bearing activities</vt:lpstr>
      <vt:lpstr>Calcium in your Bones</vt:lpstr>
      <vt:lpstr>Osteoporosis Risk Factors</vt:lpstr>
      <vt:lpstr>Read the “Sell by” Dates on All Dairy Foods Before Purchasing</vt:lpstr>
      <vt:lpstr>Daily Menu of Dairy Foods and Calcium 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κατερίνα κώστα</dc:creator>
  <cp:lastModifiedBy>κατερίνα κώστα</cp:lastModifiedBy>
  <cp:revision>36</cp:revision>
  <dcterms:created xsi:type="dcterms:W3CDTF">2013-03-03T13:13:56Z</dcterms:created>
  <dcterms:modified xsi:type="dcterms:W3CDTF">2013-03-07T19:41:24Z</dcterms:modified>
</cp:coreProperties>
</file>