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7511-544B-4E3A-B7D2-15649059B779}" type="datetimeFigureOut">
              <a:rPr lang="el-GR" smtClean="0"/>
              <a:pPr/>
              <a:t>22/3/2013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0BF4-9FB6-4E68-9562-2606AE567E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50040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Whole-wheat Bread is Nutrient Dense</a:t>
            </a:r>
            <a:br>
              <a:rPr lang="en-US" b="1" dirty="0"/>
            </a:br>
            <a:r>
              <a:rPr lang="en-GB" b="1" dirty="0"/>
              <a:t>Doughnut Is Calorie Dense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Plain bread, cereal, rice</a:t>
            </a:r>
            <a:br>
              <a:rPr lang="en-GB" b="1" dirty="0"/>
            </a:br>
            <a:r>
              <a:rPr lang="en-US" b="1" dirty="0"/>
              <a:t>and pasta foods are usually</a:t>
            </a:r>
            <a:br>
              <a:rPr lang="en-US" b="1" dirty="0"/>
            </a:br>
            <a:r>
              <a:rPr lang="en-GB" b="1" dirty="0"/>
              <a:t>not high </a:t>
            </a:r>
            <a:r>
              <a:rPr lang="en-GB" b="1" dirty="0" smtClean="0"/>
              <a:t>in </a:t>
            </a:r>
            <a:r>
              <a:rPr lang="en-GB" b="1" dirty="0"/>
              <a:t>calories</a:t>
            </a:r>
            <a:r>
              <a:rPr lang="en-GB" b="1" dirty="0" smtClean="0"/>
              <a:t>.</a:t>
            </a:r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085184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83568" y="2204865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Fats and sugars added to grain foods </a:t>
            </a:r>
            <a:r>
              <a:rPr lang="en-US" sz="4000" b="1" dirty="0" smtClean="0"/>
              <a:t>for </a:t>
            </a:r>
            <a:r>
              <a:rPr lang="en-GB" sz="4000" b="1" dirty="0" smtClean="0"/>
              <a:t>flavouring </a:t>
            </a:r>
            <a:r>
              <a:rPr lang="en-GB" sz="4000" b="1" dirty="0"/>
              <a:t>raise their calorie content</a:t>
            </a:r>
            <a:r>
              <a:rPr lang="en-GB" sz="4000" b="1" dirty="0" smtClean="0"/>
              <a:t>.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Fiber Recommendations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Adults: About 28 grams of </a:t>
            </a:r>
            <a:r>
              <a:rPr lang="en-US" b="1" dirty="0" smtClean="0"/>
              <a:t>fiber </a:t>
            </a:r>
            <a:r>
              <a:rPr lang="en-US" b="1" dirty="0"/>
              <a:t>each day</a:t>
            </a:r>
            <a:r>
              <a:rPr lang="en-US" b="1" dirty="0" smtClean="0"/>
              <a:t>.</a:t>
            </a:r>
            <a:endParaRPr lang="en-US" b="1" dirty="0"/>
          </a:p>
          <a:p>
            <a:pPr>
              <a:buNone/>
            </a:pPr>
            <a:r>
              <a:rPr lang="en-US" b="1" dirty="0"/>
              <a:t>Children (ages 3 to 18):</a:t>
            </a:r>
          </a:p>
          <a:p>
            <a:pPr>
              <a:buNone/>
            </a:pPr>
            <a:r>
              <a:rPr lang="en-US" dirty="0"/>
              <a:t>Child’s age + 5 = number of grams of </a:t>
            </a:r>
            <a:r>
              <a:rPr lang="en-US" dirty="0" smtClean="0"/>
              <a:t>fiber </a:t>
            </a:r>
            <a:r>
              <a:rPr lang="en-US" dirty="0"/>
              <a:t>each day.</a:t>
            </a:r>
          </a:p>
          <a:p>
            <a:pPr>
              <a:buNone/>
            </a:pPr>
            <a:r>
              <a:rPr lang="en-US" dirty="0"/>
              <a:t>Example for 7 year old: 7 + 5 = 12 grams </a:t>
            </a:r>
            <a:r>
              <a:rPr lang="en-US" dirty="0" smtClean="0"/>
              <a:t>fiber.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Substitute whole-wheat </a:t>
            </a:r>
            <a:r>
              <a:rPr lang="en-GB" b="1" dirty="0" smtClean="0"/>
              <a:t>flour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in your baking.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2987824" cy="639762"/>
          </a:xfrm>
        </p:spPr>
        <p:txBody>
          <a:bodyPr/>
          <a:lstStyle/>
          <a:p>
            <a:r>
              <a:rPr lang="en-US" dirty="0" smtClean="0"/>
              <a:t>Client suggestions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2592288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Breakfast</a:t>
            </a:r>
          </a:p>
          <a:p>
            <a:pPr>
              <a:buNone/>
            </a:pPr>
            <a:r>
              <a:rPr lang="en-GB" dirty="0" smtClean="0"/>
              <a:t>Corn flake cereal</a:t>
            </a:r>
          </a:p>
          <a:p>
            <a:pPr>
              <a:buNone/>
            </a:pPr>
            <a:r>
              <a:rPr lang="en-GB" dirty="0" smtClean="0"/>
              <a:t>Milk</a:t>
            </a:r>
          </a:p>
          <a:p>
            <a:pPr>
              <a:buNone/>
            </a:pPr>
            <a:r>
              <a:rPr lang="en-GB" dirty="0" smtClean="0"/>
              <a:t>Orange juice</a:t>
            </a:r>
          </a:p>
          <a:p>
            <a:pPr>
              <a:buNone/>
            </a:pPr>
            <a:r>
              <a:rPr lang="en-GB" b="1" dirty="0" smtClean="0"/>
              <a:t>Lunch</a:t>
            </a:r>
          </a:p>
          <a:p>
            <a:pPr>
              <a:buNone/>
            </a:pPr>
            <a:r>
              <a:rPr lang="en-GB" dirty="0" smtClean="0"/>
              <a:t>Tomato soup</a:t>
            </a:r>
          </a:p>
          <a:p>
            <a:pPr>
              <a:buNone/>
            </a:pPr>
            <a:r>
              <a:rPr lang="en-GB" dirty="0" smtClean="0"/>
              <a:t>Tossed green salad</a:t>
            </a:r>
          </a:p>
          <a:p>
            <a:pPr>
              <a:buNone/>
            </a:pPr>
            <a:r>
              <a:rPr lang="en-GB" b="1" dirty="0" smtClean="0"/>
              <a:t>Snack</a:t>
            </a:r>
          </a:p>
          <a:p>
            <a:pPr>
              <a:buNone/>
            </a:pPr>
            <a:r>
              <a:rPr lang="en-GB" dirty="0" smtClean="0"/>
              <a:t>Cookies and apple</a:t>
            </a:r>
          </a:p>
          <a:p>
            <a:pPr>
              <a:buNone/>
            </a:pPr>
            <a:r>
              <a:rPr lang="en-GB" dirty="0" smtClean="0"/>
              <a:t>juice</a:t>
            </a:r>
          </a:p>
          <a:p>
            <a:pPr>
              <a:buNone/>
            </a:pPr>
            <a:r>
              <a:rPr lang="en-GB" b="1" dirty="0" smtClean="0"/>
              <a:t>Dinner</a:t>
            </a:r>
          </a:p>
          <a:p>
            <a:pPr>
              <a:buNone/>
            </a:pPr>
            <a:r>
              <a:rPr lang="en-GB" dirty="0" smtClean="0"/>
              <a:t>Chicken-</a:t>
            </a:r>
          </a:p>
          <a:p>
            <a:pPr>
              <a:buNone/>
            </a:pPr>
            <a:r>
              <a:rPr lang="en-GB" dirty="0" smtClean="0"/>
              <a:t>Mashed potatoes</a:t>
            </a:r>
          </a:p>
          <a:p>
            <a:pPr>
              <a:buNone/>
            </a:pPr>
            <a:r>
              <a:rPr lang="en-GB" dirty="0" smtClean="0"/>
              <a:t>Broccoli</a:t>
            </a:r>
          </a:p>
          <a:p>
            <a:pPr>
              <a:buNone/>
            </a:pPr>
            <a:r>
              <a:rPr lang="en-GB" dirty="0" smtClean="0"/>
              <a:t>Apricot juice</a:t>
            </a:r>
          </a:p>
          <a:p>
            <a:pPr>
              <a:buNone/>
            </a:pPr>
            <a:r>
              <a:rPr lang="en-GB" dirty="0" smtClean="0"/>
              <a:t>Milk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2915816" y="980728"/>
            <a:ext cx="4041775" cy="639762"/>
          </a:xfrm>
        </p:spPr>
        <p:txBody>
          <a:bodyPr/>
          <a:lstStyle/>
          <a:p>
            <a:r>
              <a:rPr lang="en-US" dirty="0" smtClean="0"/>
              <a:t>Whole-grains substitutions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771800" y="1628800"/>
            <a:ext cx="6192689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/>
              <a:t>Breakfast</a:t>
            </a:r>
          </a:p>
          <a:p>
            <a:pPr>
              <a:buNone/>
            </a:pPr>
            <a:r>
              <a:rPr lang="en-GB" sz="2000" dirty="0" smtClean="0"/>
              <a:t>Whole-grain cereal: oatmeal, shredded wheat</a:t>
            </a:r>
          </a:p>
          <a:p>
            <a:pPr>
              <a:buNone/>
            </a:pPr>
            <a:r>
              <a:rPr lang="en-GB" sz="2000" dirty="0" smtClean="0"/>
              <a:t>Whole-grain breads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Lunch</a:t>
            </a:r>
          </a:p>
          <a:p>
            <a:pPr>
              <a:buNone/>
            </a:pPr>
            <a:r>
              <a:rPr lang="en-GB" sz="2000" dirty="0" smtClean="0"/>
              <a:t>Add barley or brown rice to the soup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Sprinkle muesli on fruit or salad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Snack</a:t>
            </a:r>
          </a:p>
          <a:p>
            <a:pPr>
              <a:buNone/>
            </a:pPr>
            <a:r>
              <a:rPr lang="en-GB" sz="2000" dirty="0" smtClean="0"/>
              <a:t>Whole-wheat crackers, popcorn, fruit with skin</a:t>
            </a:r>
          </a:p>
          <a:p>
            <a:pPr>
              <a:buNone/>
            </a:pPr>
            <a:r>
              <a:rPr lang="en-GB" sz="2000" b="1" dirty="0" smtClean="0"/>
              <a:t>Dinner</a:t>
            </a: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Apricot salad sprinkled with muesli</a:t>
            </a:r>
            <a:endParaRPr lang="el-GR" sz="20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"/>
            <a:ext cx="7620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Grains</a:t>
            </a:r>
            <a:br>
              <a:rPr lang="en-GB" b="1" dirty="0"/>
            </a:br>
            <a:r>
              <a:rPr lang="en-US" b="1" dirty="0" smtClean="0"/>
              <a:t>One </a:t>
            </a:r>
            <a:r>
              <a:rPr lang="en-US" b="1" dirty="0"/>
              <a:t>serving of grains: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95536" y="299695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 slice of </a:t>
            </a:r>
            <a:r>
              <a:rPr lang="en-GB" sz="2400" dirty="0" smtClean="0"/>
              <a:t>bread</a:t>
            </a:r>
            <a:endParaRPr lang="en-GB" sz="2400" dirty="0"/>
          </a:p>
          <a:p>
            <a:r>
              <a:rPr lang="en-US" sz="2400" dirty="0"/>
              <a:t>1/2 cup of cooked grain like oatmeal or rice</a:t>
            </a:r>
          </a:p>
          <a:p>
            <a:r>
              <a:rPr lang="en-US" sz="2400" dirty="0" smtClean="0"/>
              <a:t>1 cup </a:t>
            </a:r>
            <a:r>
              <a:rPr lang="en-US" sz="2400" dirty="0"/>
              <a:t>of ready-to-eat </a:t>
            </a:r>
            <a:r>
              <a:rPr lang="en-US" sz="2400" dirty="0" smtClean="0"/>
              <a:t>flake </a:t>
            </a:r>
            <a:r>
              <a:rPr lang="en-US" sz="2400" dirty="0"/>
              <a:t>cereal</a:t>
            </a:r>
          </a:p>
          <a:p>
            <a:r>
              <a:rPr lang="en-GB" sz="2400" dirty="0"/>
              <a:t>1/2 cup cooked pasta</a:t>
            </a:r>
          </a:p>
          <a:p>
            <a:r>
              <a:rPr lang="en-GB" sz="2400" dirty="0"/>
              <a:t>1/2 a bun</a:t>
            </a:r>
          </a:p>
          <a:p>
            <a:r>
              <a:rPr lang="en-GB" sz="2400" dirty="0"/>
              <a:t>1 pancake </a:t>
            </a:r>
          </a:p>
          <a:p>
            <a:r>
              <a:rPr lang="en-GB" sz="2400" dirty="0"/>
              <a:t>1 tortilla </a:t>
            </a:r>
          </a:p>
          <a:p>
            <a:r>
              <a:rPr lang="en-GB" sz="2400" dirty="0"/>
              <a:t>3 cups popped </a:t>
            </a:r>
            <a:r>
              <a:rPr lang="en-GB" sz="2400" dirty="0" smtClean="0"/>
              <a:t>popcorn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Carbohydrates in grain foods</a:t>
            </a:r>
            <a:br>
              <a:rPr lang="en-GB" b="1" dirty="0"/>
            </a:br>
            <a:r>
              <a:rPr lang="en-GB" b="1" dirty="0"/>
              <a:t>give us energy!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57" y="1600200"/>
            <a:ext cx="3632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include: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starches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natural sugars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“added” sugars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Whole-grain </a:t>
            </a:r>
            <a:r>
              <a:rPr lang="en-GB" b="1" dirty="0"/>
              <a:t>Carbohydrates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7" y="2067719"/>
            <a:ext cx="65246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5718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755576" y="476673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Carbohydrates we eat,</a:t>
            </a:r>
          </a:p>
          <a:p>
            <a:pPr algn="ctr"/>
            <a:r>
              <a:rPr lang="en-US" sz="3600" b="1" dirty="0"/>
              <a:t>not needed by our body,</a:t>
            </a:r>
          </a:p>
          <a:p>
            <a:pPr algn="ctr"/>
            <a:r>
              <a:rPr lang="en-US" sz="3600" b="1" dirty="0"/>
              <a:t>will be changed and stored as fat</a:t>
            </a:r>
            <a:r>
              <a:rPr lang="en-US" sz="3600" b="1" dirty="0" smtClean="0"/>
              <a:t>.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55576" y="4293096"/>
            <a:ext cx="6228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It is important not to eat more</a:t>
            </a:r>
          </a:p>
          <a:p>
            <a:r>
              <a:rPr lang="en-US" sz="3600" b="1" dirty="0"/>
              <a:t>calories than your body needs</a:t>
            </a:r>
          </a:p>
          <a:p>
            <a:r>
              <a:rPr lang="en-GB" sz="3600" b="1" dirty="0"/>
              <a:t>each day</a:t>
            </a:r>
            <a:r>
              <a:rPr lang="en-GB" sz="3600" b="1" dirty="0" smtClean="0"/>
              <a:t>.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Half of the grain foods you eat</a:t>
            </a:r>
            <a:br>
              <a:rPr lang="en-US" b="1" dirty="0"/>
            </a:br>
            <a:r>
              <a:rPr lang="en-GB" b="1" dirty="0"/>
              <a:t>should be whole-grain foods.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8229600" cy="41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b="1" dirty="0"/>
              <a:t>Learn to read food labels.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241</Words>
  <Application>Microsoft Office PowerPoint</Application>
  <PresentationFormat>Προβολή στην οθόνη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Grains One serving of grains:</vt:lpstr>
      <vt:lpstr>Carbohydrates in grain foods give us energy!</vt:lpstr>
      <vt:lpstr>Carbohydrates include:</vt:lpstr>
      <vt:lpstr>Whole-grain Carbohydrates</vt:lpstr>
      <vt:lpstr>Διαφάνεια 7</vt:lpstr>
      <vt:lpstr>Half of the grain foods you eat should be whole-grain foods.</vt:lpstr>
      <vt:lpstr>Learn to read food labels.</vt:lpstr>
      <vt:lpstr>Διαφάνεια 10</vt:lpstr>
      <vt:lpstr>Whole-wheat Bread is Nutrient Dense Doughnut Is Calorie Dense</vt:lpstr>
      <vt:lpstr>Plain bread, cereal, rice and pasta foods are usually not high in calories.</vt:lpstr>
      <vt:lpstr>Fiber Recommendations</vt:lpstr>
      <vt:lpstr>Substitute whole-wheat flour in your baking.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κατερίνα κώστα</dc:creator>
  <cp:lastModifiedBy>κατερίνα κώστα</cp:lastModifiedBy>
  <cp:revision>49</cp:revision>
  <dcterms:created xsi:type="dcterms:W3CDTF">2013-03-17T06:29:30Z</dcterms:created>
  <dcterms:modified xsi:type="dcterms:W3CDTF">2013-03-22T05:57:59Z</dcterms:modified>
</cp:coreProperties>
</file>